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7"/>
  </p:notesMasterIdLst>
  <p:sldIdLst>
    <p:sldId id="256" r:id="rId2"/>
    <p:sldId id="345" r:id="rId3"/>
    <p:sldId id="346" r:id="rId4"/>
    <p:sldId id="257" r:id="rId5"/>
    <p:sldId id="358" r:id="rId6"/>
    <p:sldId id="406" r:id="rId7"/>
    <p:sldId id="258" r:id="rId8"/>
    <p:sldId id="357" r:id="rId9"/>
    <p:sldId id="347" r:id="rId10"/>
    <p:sldId id="413" r:id="rId11"/>
    <p:sldId id="348" r:id="rId12"/>
    <p:sldId id="355" r:id="rId13"/>
    <p:sldId id="356" r:id="rId14"/>
    <p:sldId id="414" r:id="rId15"/>
    <p:sldId id="366" r:id="rId16"/>
    <p:sldId id="394" r:id="rId17"/>
    <p:sldId id="395" r:id="rId18"/>
    <p:sldId id="359" r:id="rId19"/>
    <p:sldId id="374" r:id="rId20"/>
    <p:sldId id="375" r:id="rId21"/>
    <p:sldId id="334" r:id="rId22"/>
    <p:sldId id="335" r:id="rId23"/>
    <p:sldId id="333" r:id="rId24"/>
    <p:sldId id="368" r:id="rId25"/>
    <p:sldId id="323" r:id="rId26"/>
    <p:sldId id="330" r:id="rId27"/>
    <p:sldId id="370" r:id="rId28"/>
    <p:sldId id="267" r:id="rId29"/>
    <p:sldId id="403" r:id="rId30"/>
    <p:sldId id="361" r:id="rId31"/>
    <p:sldId id="371" r:id="rId32"/>
    <p:sldId id="363" r:id="rId33"/>
    <p:sldId id="364" r:id="rId34"/>
    <p:sldId id="373" r:id="rId35"/>
    <p:sldId id="331" r:id="rId36"/>
    <p:sldId id="401" r:id="rId37"/>
    <p:sldId id="422" r:id="rId38"/>
    <p:sldId id="269" r:id="rId39"/>
    <p:sldId id="372" r:id="rId40"/>
    <p:sldId id="388" r:id="rId41"/>
    <p:sldId id="336" r:id="rId42"/>
    <p:sldId id="389" r:id="rId43"/>
    <p:sldId id="270" r:id="rId44"/>
    <p:sldId id="423" r:id="rId45"/>
    <p:sldId id="273" r:id="rId46"/>
    <p:sldId id="275" r:id="rId47"/>
    <p:sldId id="274" r:id="rId48"/>
    <p:sldId id="282" r:id="rId49"/>
    <p:sldId id="390" r:id="rId50"/>
    <p:sldId id="279" r:id="rId51"/>
    <p:sldId id="391" r:id="rId52"/>
    <p:sldId id="281" r:id="rId53"/>
    <p:sldId id="415" r:id="rId54"/>
    <p:sldId id="337" r:id="rId55"/>
    <p:sldId id="277" r:id="rId56"/>
    <p:sldId id="284" r:id="rId57"/>
    <p:sldId id="421" r:id="rId58"/>
    <p:sldId id="392" r:id="rId59"/>
    <p:sldId id="420" r:id="rId60"/>
    <p:sldId id="288" r:id="rId61"/>
    <p:sldId id="342" r:id="rId62"/>
    <p:sldId id="416" r:id="rId63"/>
    <p:sldId id="417" r:id="rId64"/>
    <p:sldId id="393" r:id="rId65"/>
    <p:sldId id="312" r:id="rId66"/>
    <p:sldId id="310" r:id="rId67"/>
    <p:sldId id="404" r:id="rId68"/>
    <p:sldId id="405" r:id="rId69"/>
    <p:sldId id="318" r:id="rId70"/>
    <p:sldId id="376" r:id="rId71"/>
    <p:sldId id="408" r:id="rId72"/>
    <p:sldId id="409" r:id="rId73"/>
    <p:sldId id="410" r:id="rId74"/>
    <p:sldId id="411" r:id="rId75"/>
    <p:sldId id="412" r:id="rId76"/>
    <p:sldId id="377" r:id="rId77"/>
    <p:sldId id="378" r:id="rId78"/>
    <p:sldId id="379" r:id="rId79"/>
    <p:sldId id="380" r:id="rId80"/>
    <p:sldId id="381" r:id="rId81"/>
    <p:sldId id="382" r:id="rId82"/>
    <p:sldId id="383" r:id="rId83"/>
    <p:sldId id="402" r:id="rId84"/>
    <p:sldId id="418" r:id="rId85"/>
    <p:sldId id="419" r:id="rId8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9EAEC"/>
    <a:srgbClr val="D0D2D6"/>
    <a:srgbClr val="F46C6C"/>
    <a:srgbClr val="42758B"/>
    <a:srgbClr val="B3B5B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0" autoAdjust="0"/>
    <p:restoredTop sz="92730" autoAdjust="0"/>
  </p:normalViewPr>
  <p:slideViewPr>
    <p:cSldViewPr snapToGrid="0">
      <p:cViewPr>
        <p:scale>
          <a:sx n="100" d="100"/>
          <a:sy n="100" d="100"/>
        </p:scale>
        <p:origin x="-456" y="1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DFA293E4-65C8-430F-A911-84818B83AF8C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19DFC668-C8D0-4170-8172-165F5251F5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999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E0A6D-3365-484A-9F1C-D3B4A65E1E27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6988" y="731838"/>
            <a:ext cx="4884737" cy="3662362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131" y="4637496"/>
            <a:ext cx="5979502" cy="4392716"/>
          </a:xfrm>
          <a:noFill/>
          <a:ln w="9525"/>
        </p:spPr>
        <p:txBody>
          <a:bodyPr/>
          <a:lstStyle/>
          <a:p>
            <a:r>
              <a:rPr lang="ru-RU" dirty="0" smtClean="0"/>
              <a:t>Поговорим</a:t>
            </a:r>
            <a:r>
              <a:rPr lang="ru-RU" baseline="0" dirty="0" smtClean="0"/>
              <a:t> о переходе с </a:t>
            </a:r>
            <a:r>
              <a:rPr lang="en-US" dirty="0" smtClean="0"/>
              <a:t>Z Portal I </a:t>
            </a:r>
            <a:r>
              <a:rPr lang="ru-RU" dirty="0" smtClean="0"/>
              <a:t>к </a:t>
            </a:r>
            <a:r>
              <a:rPr lang="en-US" dirty="0" smtClean="0"/>
              <a:t>Z Portal II. </a:t>
            </a:r>
            <a:r>
              <a:rPr lang="ru-RU" dirty="0" smtClean="0"/>
              <a:t>Обслуживание</a:t>
            </a:r>
            <a:r>
              <a:rPr lang="ru-RU" baseline="0" dirty="0" smtClean="0"/>
              <a:t> и монтаж аналогично </a:t>
            </a:r>
            <a:r>
              <a:rPr lang="en-US" baseline="0" dirty="0" smtClean="0"/>
              <a:t>Z Portal I.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623345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Запросите данные по </a:t>
            </a:r>
            <a:r>
              <a:rPr lang="en-US" baseline="0" dirty="0" smtClean="0"/>
              <a:t>Helios CRX02.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583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84162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>
            <a:lvl1pPr defTabSz="981441">
              <a:spcBef>
                <a:spcPct val="30000"/>
              </a:spcBef>
              <a:buClr>
                <a:srgbClr val="FFCC66"/>
              </a:buClr>
              <a:buFont typeface="Wingdings" panose="05000000000000000000" pitchFamily="2" charset="2"/>
              <a:buChar char="n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8657" indent="-306289" defTabSz="981441">
              <a:spcBef>
                <a:spcPct val="30000"/>
              </a:spcBef>
              <a:buClr>
                <a:srgbClr val="FFCC66"/>
              </a:buClr>
              <a:buFont typeface="Wingdings 3" panose="05040102010807070707" pitchFamily="18" charset="2"/>
              <a:buChar char="}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8448" indent="-245361" defTabSz="981441">
              <a:spcBef>
                <a:spcPct val="30000"/>
              </a:spcBef>
              <a:buClr>
                <a:srgbClr val="FFCC66"/>
              </a:buClr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20816" indent="-245361" defTabSz="981441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3183" indent="-245361" defTabSz="981441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87437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1690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35944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0198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5A658A-4EAC-477C-8A9E-C7E61BF9B091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dirty="0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4864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Платформа конфискации, краткий обзор платформы конфискации </a:t>
            </a:r>
            <a:r>
              <a:rPr lang="en-US" baseline="0" dirty="0" smtClean="0"/>
              <a:t>(</a:t>
            </a:r>
            <a:r>
              <a:rPr lang="ru-RU" baseline="0" dirty="0" smtClean="0"/>
              <a:t>с характеристиками</a:t>
            </a:r>
            <a:r>
              <a:rPr lang="en-US" baseline="0" dirty="0" smtClean="0"/>
              <a:t>), </a:t>
            </a:r>
            <a:r>
              <a:rPr lang="ru-RU" baseline="0" dirty="0" smtClean="0"/>
              <a:t>используемая технология </a:t>
            </a:r>
            <a:r>
              <a:rPr lang="en-US" baseline="0" dirty="0" smtClean="0"/>
              <a:t>(</a:t>
            </a:r>
            <a:r>
              <a:rPr lang="ru-RU" baseline="0" dirty="0" smtClean="0"/>
              <a:t>рентгеновским излучением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5799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947DA7-DFD4-4968-A2F9-41E60561A8DC}" type="slidenum">
              <a:rPr lang="en-US" smtClean="0"/>
              <a:pPr/>
              <a:t>20</a:t>
            </a:fld>
            <a:endParaRPr lang="en-US" dirty="0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9850" y="739775"/>
            <a:ext cx="4956175" cy="371792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9842" y="4709426"/>
            <a:ext cx="5593569" cy="4465892"/>
          </a:xfrm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7178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5305" indent="-302040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161" indent="-241632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1426" indent="-241632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690" indent="-241632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7954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1218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24483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07747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822685-E37A-4942-9F79-5EBF719ABC23}" type="slidenum">
              <a:rPr lang="en-US" altLang="en-US" b="0">
                <a:latin typeface="Times New Roman" panose="02020603050405020304" pitchFamily="18" charset="0"/>
              </a:rPr>
              <a:pPr/>
              <a:t>22</a:t>
            </a:fld>
            <a:endParaRPr lang="en-US" altLang="en-US" b="0" dirty="0">
              <a:latin typeface="Times New Roman" panose="02020603050405020304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090706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3FEBB-2E78-4BF8-BFE2-AFA871B1E41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0691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Нет</a:t>
            </a:r>
            <a:r>
              <a:rPr lang="ru-RU" baseline="0" dirty="0" smtClean="0"/>
              <a:t> необходимости включать легковые автомобили и грузовики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31982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3FEBB-2E78-4BF8-BFE2-AFA871B1E41D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2767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A5E07-E493-447D-B5F0-F4F78974B1D0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7579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54150" y="1181100"/>
            <a:ext cx="4248150" cy="3186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91D2-77B6-4587-BA1F-0279E21F2FD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3152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AD8F9-BCE0-41C2-97C3-87754F7D2CCE}" type="slidenum">
              <a:rPr lang="en-US" smtClean="0"/>
              <a:pPr/>
              <a:t>51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53111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D7C75C-D9F4-4602-B8FA-B7A1F46ACB38}" type="slidenum">
              <a:rPr lang="en-US" smtClean="0">
                <a:latin typeface="Arial" pitchFamily="34" charset="0"/>
              </a:rPr>
              <a:pPr/>
              <a:t>53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ru-RU" dirty="0" smtClean="0">
                <a:latin typeface="Arial" pitchFamily="34" charset="0"/>
              </a:rPr>
              <a:t>НОВЫЕ ВОЗМОЖНОСТИ</a:t>
            </a:r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9709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Подразумевает длительное обучение</a:t>
            </a:r>
            <a:r>
              <a:rPr lang="en-US" baseline="0" dirty="0" smtClean="0"/>
              <a:t>? </a:t>
            </a:r>
            <a:r>
              <a:rPr lang="ru-RU" baseline="0" dirty="0" smtClean="0"/>
              <a:t>Или достаточно инструкций при продаже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3FEBB-2E78-4BF8-BFE2-AFA871B1E41D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795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039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2E82EA0-1561-4703-896F-9372516B22A7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60985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6E2DB88-6522-421B-BD55-3D8B5ECC6CD3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42502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AF89F57C-1FAD-4486-9AF0-2299EA0B397A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03407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1F89020-D058-4567-91F0-048488A22B58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72179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47365BFB-A124-420F-8CE6-CE4855EE8E0A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859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79BF837-F1C4-476A-A655-77419ADAA4CF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1408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39EA8FC-2F77-4BD2-B8C2-0F9320C0CDB4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9473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F9F4146F-D7EF-42F8-809C-50DBBD813A26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85526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14F99400-5D3D-4221-A2BB-93CA5D94F8E1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59834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13C171FC-6946-4D2A-BF84-8B1A8F757D18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86029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5862F66-D104-46AC-9D2C-8E7AFDEE0E17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28392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16F0EA3-B805-4548-B0D0-939976B18411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07940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F8BB2029-6B96-47E2-8CBA-15CFB7A20D36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50975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3487EBAB-30D8-427F-BE99-AEDA1415F668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487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27863522-FDE4-48C9-8399-93A8178FCB77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8611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74FA5CB-E5CD-4420-9A9A-FFADF5C66218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0984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8CDB3A-1234-46E6-A7D2-6BF2D7B7C5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C660F5-81A0-4323-92E5-CE4467E0F31D}" type="datetime1">
              <a:rPr lang="en-US" smtClean="0"/>
              <a:pPr>
                <a:defRPr/>
              </a:pPr>
              <a:t>12/11/2016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AS&amp;E Confidential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562796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E44B235F-9A1A-4D5D-95B6-C6FDA9D1BFC2}" type="datetime1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292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10" Type="http://schemas.microsoft.com/office/2007/relationships/hdphoto" Target="../media/hdphoto3.wdp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057DE.9E95AD70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hyperlink" Target="https://www.youtube.com/watch?v=1-U21jfZBSU&amp;feature=youtu.be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KEht1XJIz4" TargetMode="Externa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hyperlink" Target="https://www.youtube.com/watch?v=BR6bHjDuq_g&amp;feature=youtu.be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tif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сентябрь</a:t>
            </a:r>
            <a:r>
              <a:rPr lang="en-US" dirty="0" smtClean="0"/>
              <a:t> 2015</a:t>
            </a:r>
            <a:r>
              <a:rPr lang="ru-RU" dirty="0" smtClean="0"/>
              <a:t> г.</a:t>
            </a:r>
            <a:endParaRPr lang="en-US" dirty="0" smtClean="0"/>
          </a:p>
          <a:p>
            <a:r>
              <a:rPr lang="en-US" dirty="0" smtClean="0"/>
              <a:t>D. Gaetani </a:t>
            </a:r>
            <a:r>
              <a:rPr lang="ru-RU" dirty="0" smtClean="0"/>
              <a:t>и</a:t>
            </a:r>
            <a:r>
              <a:rPr lang="en-US" dirty="0" smtClean="0"/>
              <a:t> C. Roth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Обучение навыкам реализации системы </a:t>
            </a:r>
            <a:r>
              <a:rPr lang="en-US" dirty="0" smtClean="0"/>
              <a:t>Z Portal® II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51098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0375" indent="-457200">
              <a:buAutoNum type="arabicPeriod"/>
            </a:pPr>
            <a:r>
              <a:rPr lang="ru-RU" dirty="0" smtClean="0"/>
              <a:t>Обзор продукции</a:t>
            </a:r>
            <a:endParaRPr lang="en-US" dirty="0" smtClean="0"/>
          </a:p>
          <a:p>
            <a:pPr marL="971550" lvl="1" indent="-457200"/>
            <a:r>
              <a:rPr lang="ru-RU" dirty="0" smtClean="0"/>
              <a:t>Установка</a:t>
            </a:r>
            <a:endParaRPr lang="en-US" dirty="0" smtClean="0"/>
          </a:p>
          <a:p>
            <a:pPr marL="971550" lvl="1" indent="-457200"/>
            <a:r>
              <a:rPr lang="ru-RU" dirty="0" smtClean="0"/>
              <a:t>Свойства/преимущества</a:t>
            </a:r>
            <a:endParaRPr lang="en-US" dirty="0" smtClean="0"/>
          </a:p>
          <a:p>
            <a:pPr marL="460375" indent="-457200">
              <a:buAutoNum type="arabicPeriod"/>
            </a:pPr>
            <a:r>
              <a:rPr lang="ru-RU" dirty="0" smtClean="0"/>
              <a:t>Конкурентоспособность</a:t>
            </a:r>
            <a:endParaRPr lang="en-US" dirty="0" smtClean="0"/>
          </a:p>
          <a:p>
            <a:pPr marL="971550" lvl="1" indent="-457200"/>
            <a:r>
              <a:rPr lang="ru-RU" dirty="0" smtClean="0"/>
              <a:t>Сравнительный анализ</a:t>
            </a:r>
            <a:endParaRPr lang="en-US" dirty="0" smtClean="0"/>
          </a:p>
          <a:p>
            <a:pPr marL="971550" lvl="1" indent="-457200"/>
            <a:r>
              <a:rPr lang="ru-RU" dirty="0" smtClean="0"/>
              <a:t>Обзор конкурентоспособной продукции</a:t>
            </a:r>
            <a:endParaRPr lang="en-US" dirty="0" smtClean="0"/>
          </a:p>
          <a:p>
            <a:pPr marL="460375" indent="-457200">
              <a:buAutoNum type="arabicPeriod"/>
            </a:pPr>
            <a:r>
              <a:rPr lang="ru-RU" dirty="0" smtClean="0"/>
              <a:t>Принцип выхода на рынок и запланированные сроки</a:t>
            </a:r>
            <a:endParaRPr lang="en-US" dirty="0" smtClean="0"/>
          </a:p>
          <a:p>
            <a:pPr marL="460375" indent="-457200">
              <a:buAutoNum type="arabicPeriod"/>
            </a:pPr>
            <a:r>
              <a:rPr lang="ru-RU" dirty="0" smtClean="0"/>
              <a:t>Обзор технологий</a:t>
            </a:r>
            <a:endParaRPr lang="en-US" dirty="0" smtClean="0"/>
          </a:p>
          <a:p>
            <a:pPr marL="460375" indent="-457200">
              <a:buAutoNum type="arabicPeriod"/>
            </a:pPr>
            <a:r>
              <a:rPr lang="ru-RU" dirty="0" smtClean="0"/>
              <a:t>Структура продукции</a:t>
            </a:r>
            <a:endParaRPr lang="en-US" dirty="0" smtClean="0"/>
          </a:p>
          <a:p>
            <a:pPr marL="460375" indent="-457200">
              <a:buAutoNum type="arabicPeriod"/>
            </a:pPr>
            <a:r>
              <a:rPr lang="ru-RU" dirty="0" smtClean="0"/>
              <a:t>Свойства программного обеспечения</a:t>
            </a:r>
            <a:endParaRPr lang="en-US" dirty="0" smtClean="0"/>
          </a:p>
          <a:p>
            <a:pPr marL="460375" indent="-457200">
              <a:buAutoNum type="arabicPeriod"/>
            </a:pPr>
            <a:r>
              <a:rPr lang="ru-RU" dirty="0" smtClean="0"/>
              <a:t>Системны опции</a:t>
            </a:r>
            <a:endParaRPr lang="en-US" dirty="0" smtClean="0"/>
          </a:p>
          <a:p>
            <a:pPr marL="460375" indent="-457200">
              <a:buAutoNum type="arabicPeriod"/>
            </a:pPr>
            <a:r>
              <a:rPr lang="ru-RU" dirty="0" smtClean="0"/>
              <a:t>Опции/наличие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84240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Установка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29344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42899" y="349250"/>
            <a:ext cx="7467602" cy="584200"/>
          </a:xfrm>
        </p:spPr>
        <p:txBody>
          <a:bodyPr/>
          <a:lstStyle/>
          <a:p>
            <a:r>
              <a:rPr lang="ru-RU" dirty="0" smtClean="0"/>
              <a:t>Обзор системы </a:t>
            </a:r>
            <a:r>
              <a:rPr lang="en-US" dirty="0" smtClean="0"/>
              <a:t>Z </a:t>
            </a:r>
            <a:r>
              <a:rPr lang="en-US" dirty="0"/>
              <a:t>Portal</a:t>
            </a:r>
            <a:r>
              <a:rPr lang="en-US" baseline="30000" dirty="0"/>
              <a:t>®</a:t>
            </a:r>
            <a:r>
              <a:rPr lang="en-US" dirty="0"/>
              <a:t> </a:t>
            </a:r>
            <a:r>
              <a:rPr lang="en-US" dirty="0" smtClean="0"/>
              <a:t>II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342899" y="1113691"/>
            <a:ext cx="5197928" cy="5190393"/>
          </a:xfrm>
        </p:spPr>
        <p:txBody>
          <a:bodyPr>
            <a:normAutofit fontScale="70000" lnSpcReduction="20000"/>
          </a:bodyPr>
          <a:lstStyle/>
          <a:p>
            <a:pPr marL="0" indent="9144">
              <a:lnSpc>
                <a:spcPct val="70000"/>
              </a:lnSpc>
            </a:pPr>
            <a:r>
              <a:rPr lang="ru-RU" dirty="0" smtClean="0"/>
              <a:t>Высокопроизводительная система досмотра проходящего типа</a:t>
            </a:r>
            <a:endParaRPr lang="en-US" dirty="0" smtClean="0"/>
          </a:p>
          <a:p>
            <a:pPr marL="512064" lvl="1" indent="-228600"/>
            <a:r>
              <a:rPr lang="en-US" dirty="0" smtClean="0"/>
              <a:t>250 </a:t>
            </a:r>
            <a:r>
              <a:rPr lang="ru-RU" dirty="0" smtClean="0"/>
              <a:t>грузовиков или 400 пассажирских транспортных </a:t>
            </a:r>
            <a:r>
              <a:rPr lang="ru-RU" dirty="0" smtClean="0"/>
              <a:t>средств в час</a:t>
            </a:r>
            <a:endParaRPr lang="en-US" dirty="0" smtClean="0"/>
          </a:p>
          <a:p>
            <a:pPr marL="512064" lvl="1" indent="-228600"/>
            <a:r>
              <a:rPr lang="ru-RU" dirty="0" smtClean="0"/>
              <a:t>Скорость сканирования </a:t>
            </a:r>
            <a:r>
              <a:rPr lang="en-US" dirty="0" smtClean="0"/>
              <a:t>2</a:t>
            </a:r>
            <a:r>
              <a:rPr lang="ru-RU" dirty="0" smtClean="0"/>
              <a:t>-</a:t>
            </a:r>
            <a:r>
              <a:rPr lang="en-US" dirty="0" smtClean="0"/>
              <a:t>20 </a:t>
            </a:r>
            <a:r>
              <a:rPr lang="ru-RU" dirty="0" smtClean="0"/>
              <a:t>км/ч</a:t>
            </a:r>
            <a:r>
              <a:rPr lang="en-US" dirty="0" smtClean="0"/>
              <a:t> (1</a:t>
            </a:r>
            <a:r>
              <a:rPr lang="ru-RU" dirty="0" smtClean="0"/>
              <a:t>,</a:t>
            </a:r>
            <a:r>
              <a:rPr lang="en-US" dirty="0" smtClean="0"/>
              <a:t>2</a:t>
            </a:r>
            <a:r>
              <a:rPr lang="ru-RU" dirty="0" smtClean="0"/>
              <a:t>-</a:t>
            </a:r>
            <a:r>
              <a:rPr lang="en-US" dirty="0" smtClean="0"/>
              <a:t>12</a:t>
            </a:r>
            <a:r>
              <a:rPr lang="ru-RU" dirty="0" smtClean="0"/>
              <a:t>,</a:t>
            </a:r>
            <a:r>
              <a:rPr lang="en-US" dirty="0" smtClean="0"/>
              <a:t>4 </a:t>
            </a:r>
            <a:r>
              <a:rPr lang="ru-RU" dirty="0" smtClean="0"/>
              <a:t>миль/ч</a:t>
            </a:r>
            <a:r>
              <a:rPr lang="en-US" dirty="0" smtClean="0"/>
              <a:t>) </a:t>
            </a:r>
          </a:p>
          <a:p>
            <a:pPr marL="0" indent="9144">
              <a:lnSpc>
                <a:spcPct val="70000"/>
              </a:lnSpc>
            </a:pPr>
            <a:r>
              <a:rPr lang="ru-RU" dirty="0" smtClean="0"/>
              <a:t>Выпускается в двух типоразмерах</a:t>
            </a:r>
            <a:endParaRPr lang="en-US" dirty="0" smtClean="0"/>
          </a:p>
          <a:p>
            <a:pPr marL="512064" lvl="1" indent="-228600"/>
            <a:r>
              <a:rPr lang="ru-RU" dirty="0" smtClean="0"/>
              <a:t>Крупногабаритная – для грузовиков, автобусов и грузовых контейнеров</a:t>
            </a:r>
            <a:endParaRPr lang="en-US" dirty="0" smtClean="0"/>
          </a:p>
          <a:p>
            <a:pPr marL="512064" lvl="1" indent="-228600"/>
            <a:r>
              <a:rPr lang="ru-RU" dirty="0" smtClean="0"/>
              <a:t>Компактная – для пассажирских транспортных средств</a:t>
            </a:r>
            <a:endParaRPr lang="en-US" dirty="0" smtClean="0"/>
          </a:p>
          <a:p>
            <a:pPr marL="0" indent="9144">
              <a:lnSpc>
                <a:spcPct val="70000"/>
              </a:lnSpc>
              <a:spcBef>
                <a:spcPts val="800"/>
              </a:spcBef>
            </a:pPr>
            <a:r>
              <a:rPr lang="ru-RU" dirty="0" smtClean="0"/>
              <a:t>Сочетание </a:t>
            </a:r>
            <a:r>
              <a:rPr lang="ru-RU" dirty="0" smtClean="0"/>
              <a:t>технологий</a:t>
            </a:r>
            <a:endParaRPr lang="en-US" dirty="0" smtClean="0"/>
          </a:p>
          <a:p>
            <a:pPr marL="512064" lvl="1" indent="-228600"/>
            <a:r>
              <a:rPr lang="ru-RU" dirty="0" smtClean="0"/>
              <a:t>Технология обратного рассеяния </a:t>
            </a:r>
            <a:r>
              <a:rPr lang="en-US" dirty="0" smtClean="0"/>
              <a:t>Z (Bx)</a:t>
            </a:r>
          </a:p>
          <a:p>
            <a:pPr marL="512064" lvl="1" indent="-228600"/>
            <a:r>
              <a:rPr lang="ru-RU" dirty="0" smtClean="0"/>
              <a:t>Технология прямого рассеяния </a:t>
            </a:r>
            <a:r>
              <a:rPr lang="en-US" dirty="0" smtClean="0"/>
              <a:t>(Fx)</a:t>
            </a:r>
          </a:p>
          <a:p>
            <a:pPr marL="512064" lvl="1" indent="-228600"/>
            <a:r>
              <a:rPr lang="ru-RU" dirty="0" smtClean="0"/>
              <a:t>Формирование изображений двумя уровням энергии </a:t>
            </a:r>
            <a:r>
              <a:rPr lang="en-US" dirty="0" smtClean="0"/>
              <a:t>(DE) </a:t>
            </a:r>
            <a:r>
              <a:rPr lang="ru-RU" dirty="0" smtClean="0"/>
              <a:t>сверху вниз </a:t>
            </a:r>
            <a:r>
              <a:rPr lang="en-US" dirty="0" smtClean="0"/>
              <a:t>(</a:t>
            </a:r>
            <a:r>
              <a:rPr lang="ru-RU" dirty="0" smtClean="0"/>
              <a:t>дополнительно</a:t>
            </a:r>
            <a:r>
              <a:rPr lang="en-US" dirty="0" smtClean="0"/>
              <a:t>) </a:t>
            </a:r>
            <a:endParaRPr lang="en-US" dirty="0"/>
          </a:p>
          <a:p>
            <a:pPr marL="0" indent="9144">
              <a:lnSpc>
                <a:spcPct val="85000"/>
              </a:lnSpc>
              <a:spcBef>
                <a:spcPts val="800"/>
              </a:spcBef>
            </a:pPr>
            <a:r>
              <a:rPr lang="ru-RU" dirty="0" smtClean="0"/>
              <a:t>Несколько проекций досматриваемого груза</a:t>
            </a:r>
            <a:endParaRPr lang="en-US" dirty="0" smtClean="0"/>
          </a:p>
          <a:p>
            <a:pPr marL="512064" lvl="1" indent="-228600"/>
            <a:r>
              <a:rPr lang="ru-RU" dirty="0" smtClean="0"/>
              <a:t>До шести </a:t>
            </a:r>
            <a:r>
              <a:rPr lang="en-US" dirty="0" smtClean="0"/>
              <a:t>(6) </a:t>
            </a:r>
            <a:r>
              <a:rPr lang="ru-RU" dirty="0" smtClean="0"/>
              <a:t>проекционных </a:t>
            </a:r>
            <a:r>
              <a:rPr lang="ru-RU" dirty="0" smtClean="0"/>
              <a:t>видов </a:t>
            </a:r>
            <a:r>
              <a:rPr lang="ru-RU" dirty="0" smtClean="0"/>
              <a:t>досматриваемого предмета</a:t>
            </a:r>
            <a:endParaRPr lang="en-US" dirty="0" smtClean="0"/>
          </a:p>
          <a:p>
            <a:pPr marL="512064" lvl="1" indent="-228600"/>
            <a:r>
              <a:rPr lang="ru-RU" dirty="0" smtClean="0"/>
              <a:t>Изображения </a:t>
            </a:r>
            <a:r>
              <a:rPr lang="en-US" dirty="0" smtClean="0"/>
              <a:t>Bx </a:t>
            </a:r>
            <a:r>
              <a:rPr lang="ru-RU" dirty="0" smtClean="0"/>
              <a:t>левой и правой части</a:t>
            </a:r>
            <a:r>
              <a:rPr lang="en-US" dirty="0" smtClean="0"/>
              <a:t>, </a:t>
            </a:r>
            <a:r>
              <a:rPr lang="ru-RU" dirty="0" smtClean="0"/>
              <a:t>изображения </a:t>
            </a:r>
            <a:r>
              <a:rPr lang="en-US" dirty="0" smtClean="0"/>
              <a:t>Bx </a:t>
            </a:r>
            <a:r>
              <a:rPr lang="ru-RU" dirty="0" smtClean="0"/>
              <a:t>сверху вниз и </a:t>
            </a:r>
            <a:r>
              <a:rPr lang="en-US" dirty="0" smtClean="0"/>
              <a:t>DE</a:t>
            </a:r>
            <a:r>
              <a:rPr lang="ru-RU" dirty="0" smtClean="0"/>
              <a:t>-изображения</a:t>
            </a:r>
            <a:r>
              <a:rPr lang="en-US" dirty="0" smtClean="0"/>
              <a:t>, </a:t>
            </a:r>
            <a:r>
              <a:rPr lang="ru-RU" dirty="0" smtClean="0"/>
              <a:t>изображения </a:t>
            </a:r>
            <a:r>
              <a:rPr lang="en-US" dirty="0" smtClean="0"/>
              <a:t>Fx </a:t>
            </a:r>
            <a:r>
              <a:rPr lang="ru-RU" dirty="0" smtClean="0"/>
              <a:t>левой и правой части</a:t>
            </a:r>
            <a:endParaRPr lang="en-US" dirty="0" smtClean="0"/>
          </a:p>
          <a:p>
            <a:pPr marL="0" indent="9144">
              <a:lnSpc>
                <a:spcPct val="70000"/>
              </a:lnSpc>
              <a:spcBef>
                <a:spcPts val="800"/>
              </a:spcBef>
            </a:pPr>
            <a:r>
              <a:rPr lang="ru-RU" dirty="0" smtClean="0"/>
              <a:t>Низкие расходы на владение и увеличенное время безотказной работы</a:t>
            </a:r>
            <a:endParaRPr lang="en-US" dirty="0" smtClean="0"/>
          </a:p>
          <a:p>
            <a:pPr marL="512064" lvl="1" indent="-228600">
              <a:tabLst>
                <a:tab pos="285750" algn="l"/>
              </a:tabLst>
            </a:pPr>
            <a:r>
              <a:rPr lang="ru-RU" dirty="0" smtClean="0"/>
              <a:t>Нет необходимости в подготовительных </a:t>
            </a:r>
            <a:r>
              <a:rPr lang="ru-RU" dirty="0" smtClean="0"/>
              <a:t>работах </a:t>
            </a:r>
            <a:r>
              <a:rPr lang="ru-RU" dirty="0" smtClean="0"/>
              <a:t>для монтажа</a:t>
            </a:r>
            <a:endParaRPr lang="en-US" dirty="0" smtClean="0"/>
          </a:p>
          <a:p>
            <a:pPr marL="512064" lvl="1" indent="-228600">
              <a:tabLst>
                <a:tab pos="285750" algn="l"/>
              </a:tabLst>
            </a:pPr>
            <a:r>
              <a:rPr lang="ru-RU" dirty="0" smtClean="0"/>
              <a:t>Уникальные функции обслуживания сокращают простой системы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684" y="1322949"/>
            <a:ext cx="2782157" cy="2224454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650" y="3936902"/>
            <a:ext cx="3034223" cy="2029558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2659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системы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Система </a:t>
            </a:r>
            <a:r>
              <a:rPr lang="en-US" dirty="0" smtClean="0"/>
              <a:t>Z Portal </a:t>
            </a:r>
            <a:r>
              <a:rPr lang="ru-RU" dirty="0" smtClean="0"/>
              <a:t>позволяет операторам лучше анализировать содержимое досматриваемых предметов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Помогает предупредить пересечение опасных предметов через границы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Позволяет компенсировать утраченные таможенные доходы от нелегальной торговли</a:t>
            </a:r>
            <a:endParaRPr lang="en-US" dirty="0" smtClean="0"/>
          </a:p>
          <a:p>
            <a:pPr indent="0"/>
            <a:r>
              <a:rPr lang="ru-RU" dirty="0" smtClean="0"/>
              <a:t>На перегруженных границах и жизненно важных контрольно-пропускных пунктах необходимо гарантировать безопасность и не препятствовать торговле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Компактная система подходит для имеющихся полос движения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Высокопроизводительный досмотр подходит для основного или дополнительного досмотра</a:t>
            </a:r>
            <a:endParaRPr lang="en-US" dirty="0" smtClean="0"/>
          </a:p>
          <a:p>
            <a:r>
              <a:rPr lang="ru-RU" dirty="0" smtClean="0"/>
              <a:t>Низкие расходы на владение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Не требующий дополнительных подготовительных работ дизайн снижает нагрузку и расходы на монтаж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Уникальные функции обслуживания упрощают техническое обслуживание системы</a:t>
            </a:r>
            <a:endParaRPr lang="en-US" dirty="0" smtClean="0"/>
          </a:p>
          <a:p>
            <a:r>
              <a:rPr lang="ru-RU" dirty="0" smtClean="0"/>
              <a:t>Технология рентгеновского сканирования </a:t>
            </a:r>
            <a:r>
              <a:rPr lang="en-US" dirty="0" smtClean="0"/>
              <a:t>Z Portal </a:t>
            </a:r>
            <a:r>
              <a:rPr lang="ru-RU" dirty="0" smtClean="0"/>
              <a:t>гарантирует низкую дозу облучения, соответствующую общепринятым мировым стандартам для радиоактивного облучения</a:t>
            </a:r>
            <a:r>
              <a:rPr lang="en-US" dirty="0" smtClean="0"/>
              <a:t>. </a:t>
            </a:r>
            <a:r>
              <a:rPr lang="ru-RU" dirty="0" smtClean="0"/>
              <a:t>Система не представляет опасности для операторов, водителей и окружающей среды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922571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 наименования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Внутренний</a:t>
            </a:r>
            <a:endParaRPr lang="en-US" dirty="0" smtClean="0"/>
          </a:p>
          <a:p>
            <a:pPr marL="857250" lvl="1" indent="-342900"/>
            <a:r>
              <a:rPr lang="en-US" dirty="0" smtClean="0"/>
              <a:t>Z </a:t>
            </a:r>
            <a:r>
              <a:rPr lang="en-US" dirty="0" smtClean="0"/>
              <a:t>Portal II </a:t>
            </a:r>
            <a:r>
              <a:rPr lang="ru-RU" dirty="0" smtClean="0"/>
              <a:t>упоминается для </a:t>
            </a:r>
            <a:r>
              <a:rPr lang="ru-RU" dirty="0" smtClean="0"/>
              <a:t>разделения предыдущего и </a:t>
            </a:r>
            <a:r>
              <a:rPr lang="ru-RU" dirty="0" smtClean="0"/>
              <a:t>нового дизайна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Вся официальная документация </a:t>
            </a:r>
            <a:r>
              <a:rPr lang="en-US" dirty="0" smtClean="0"/>
              <a:t>Z Portal II </a:t>
            </a:r>
            <a:r>
              <a:rPr lang="ru-RU" dirty="0" smtClean="0"/>
              <a:t>промаркирована «</a:t>
            </a:r>
            <a:r>
              <a:rPr lang="en-US" dirty="0" smtClean="0"/>
              <a:t>Z Portal</a:t>
            </a:r>
            <a:r>
              <a:rPr lang="ru-RU" dirty="0" smtClean="0"/>
              <a:t>»</a:t>
            </a:r>
            <a:endParaRPr lang="en-US" dirty="0" smtClean="0"/>
          </a:p>
          <a:p>
            <a:pPr marL="346075" indent="-342900"/>
            <a:r>
              <a:rPr lang="ru-RU" dirty="0" smtClean="0"/>
              <a:t>Внешний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После официального объявления </a:t>
            </a:r>
            <a:r>
              <a:rPr lang="ru-RU" dirty="0" smtClean="0"/>
              <a:t>о </a:t>
            </a:r>
            <a:r>
              <a:rPr lang="ru-RU" dirty="0" smtClean="0"/>
              <a:t>выпуске изображения </a:t>
            </a:r>
            <a:r>
              <a:rPr lang="ru-RU" dirty="0" smtClean="0"/>
              <a:t>и </a:t>
            </a:r>
            <a:r>
              <a:rPr lang="ru-RU" dirty="0" smtClean="0"/>
              <a:t>относящиеся к новой модели данные будут ссылаться на </a:t>
            </a:r>
            <a:r>
              <a:rPr lang="en-US" dirty="0" smtClean="0"/>
              <a:t>Z </a:t>
            </a:r>
            <a:r>
              <a:rPr lang="en-US" dirty="0" smtClean="0"/>
              <a:t>Portal </a:t>
            </a:r>
            <a:r>
              <a:rPr lang="en-US" dirty="0" smtClean="0"/>
              <a:t>II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 рекламных материалах </a:t>
            </a:r>
            <a:r>
              <a:rPr lang="ru-RU" dirty="0" smtClean="0"/>
              <a:t>модель </a:t>
            </a:r>
            <a:r>
              <a:rPr lang="ru-RU" dirty="0" smtClean="0"/>
              <a:t>будет упоминаться как изделие «следующего </a:t>
            </a:r>
            <a:r>
              <a:rPr lang="ru-RU" dirty="0" smtClean="0"/>
              <a:t>поколения» или «</a:t>
            </a:r>
            <a:r>
              <a:rPr lang="ru-RU" dirty="0" smtClean="0"/>
              <a:t>новая конструкция»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656132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Монтаж системы </a:t>
            </a:r>
            <a:r>
              <a:rPr lang="en-US" dirty="0" smtClean="0"/>
              <a:t>Z Portal</a:t>
            </a:r>
          </a:p>
        </p:txBody>
      </p:sp>
      <p:pic>
        <p:nvPicPr>
          <p:cNvPr id="16" name="Picture 9" descr="ECP3 002b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666" y="1964345"/>
            <a:ext cx="2743200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2387700" y="1257792"/>
            <a:ext cx="4490044" cy="453316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>
            <a:defPPr>
              <a:defRPr lang="en-US"/>
            </a:defPPr>
            <a:lvl1pPr algn="ctr" fontAlgn="base">
              <a:spcBef>
                <a:spcPct val="50000"/>
              </a:spcBef>
              <a:spcAft>
                <a:spcPct val="0"/>
              </a:spcAft>
              <a:defRPr b="0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Calibri" panose="020F0502020204030204" pitchFamily="34" charset="0"/>
              </a:defRPr>
            </a:lvl1pPr>
            <a:lvl2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dirty="0" smtClean="0"/>
              <a:t>К настоящему моменту реализовано свыше </a:t>
            </a:r>
            <a:r>
              <a:rPr lang="en-US" dirty="0" smtClean="0"/>
              <a:t>100 </a:t>
            </a:r>
            <a:r>
              <a:rPr lang="ru-RU" dirty="0" smtClean="0"/>
              <a:t>систем</a:t>
            </a:r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166" y="1964345"/>
            <a:ext cx="2743200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548" y="4189267"/>
            <a:ext cx="2731008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72" y="4189267"/>
            <a:ext cx="2684980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6" name="Picture 5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66" y="1964345"/>
            <a:ext cx="2688336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66" y="4189267"/>
            <a:ext cx="2731008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64165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Применяемость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Безопасность в портах и на границах</a:t>
            </a:r>
            <a:endParaRPr lang="en-US" dirty="0"/>
          </a:p>
          <a:p>
            <a:pPr marL="857250" lvl="1" indent="-342900"/>
            <a:r>
              <a:rPr lang="ru-RU" dirty="0" smtClean="0"/>
              <a:t>Коммерческие и правительственные учреждения</a:t>
            </a:r>
            <a:endParaRPr lang="en-US" dirty="0"/>
          </a:p>
          <a:p>
            <a:r>
              <a:rPr lang="ru-RU" dirty="0" smtClean="0"/>
              <a:t>Обеспечение безопасности в особо важных объектах инфраструктуры</a:t>
            </a:r>
            <a:endParaRPr lang="en-US" dirty="0"/>
          </a:p>
          <a:p>
            <a:r>
              <a:rPr lang="ru-RU" dirty="0" smtClean="0"/>
              <a:t>Военные силы</a:t>
            </a:r>
            <a:endParaRPr lang="en-US" dirty="0"/>
          </a:p>
          <a:p>
            <a:pPr marL="857250" lvl="1" indent="-342900"/>
            <a:r>
              <a:rPr lang="ru-RU" dirty="0" smtClean="0"/>
              <a:t>Защита войск, контрольно-пропускных пунктов</a:t>
            </a:r>
            <a:endParaRPr lang="en-US" dirty="0"/>
          </a:p>
          <a:p>
            <a:r>
              <a:rPr lang="ru-RU" dirty="0" smtClean="0"/>
              <a:t>Агентства безопасности</a:t>
            </a:r>
            <a:endParaRPr lang="en-US" dirty="0"/>
          </a:p>
          <a:p>
            <a:pPr marL="857250" lvl="1" indent="-342900"/>
            <a:r>
              <a:rPr lang="ru-RU" dirty="0" smtClean="0"/>
              <a:t>Правительственная безопасность</a:t>
            </a:r>
            <a:r>
              <a:rPr lang="en-US" dirty="0" smtClean="0"/>
              <a:t>, </a:t>
            </a:r>
            <a:r>
              <a:rPr lang="ru-RU" dirty="0" smtClean="0"/>
              <a:t>особо опасные сооружения</a:t>
            </a:r>
            <a:endParaRPr lang="en-US" dirty="0"/>
          </a:p>
          <a:p>
            <a:pPr marL="857250" lvl="1" indent="-342900"/>
            <a:r>
              <a:rPr lang="ru-RU" dirty="0" smtClean="0"/>
              <a:t>Коммерческие мероприятия и управлением размещением</a:t>
            </a:r>
            <a:endParaRPr lang="en-US" dirty="0"/>
          </a:p>
          <a:p>
            <a:r>
              <a:rPr lang="ru-RU" dirty="0" smtClean="0"/>
              <a:t>Полицейские управления</a:t>
            </a:r>
            <a:endParaRPr lang="en-US" dirty="0"/>
          </a:p>
          <a:p>
            <a:pPr marL="857250" lvl="1" indent="-342900"/>
            <a:r>
              <a:rPr lang="ru-RU" dirty="0" smtClean="0"/>
              <a:t>Государственные и местные силы</a:t>
            </a:r>
            <a:endParaRPr lang="en-US" dirty="0"/>
          </a:p>
          <a:p>
            <a:pPr marL="857250" lvl="1" indent="-342900"/>
            <a:r>
              <a:rPr lang="ru-RU" dirty="0" smtClean="0"/>
              <a:t>Команды саперов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4205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Рынок и конкуренция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32505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Сравнительный анализ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Преимущества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Единственный представленный на рынке портал с сочетанием технологий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Единственный представленный на рынке портал, предоставляющий до </a:t>
            </a:r>
            <a:r>
              <a:rPr lang="en-US" dirty="0" smtClean="0"/>
              <a:t>6 </a:t>
            </a:r>
            <a:r>
              <a:rPr lang="ru-RU" dirty="0" smtClean="0"/>
              <a:t>проекций досматриваемого груза/транспортного средства</a:t>
            </a:r>
            <a:endParaRPr lang="en-US" dirty="0" smtClean="0"/>
          </a:p>
          <a:p>
            <a:pPr marL="857250" lvl="1" indent="-342900"/>
            <a:r>
              <a:rPr lang="en-US" dirty="0" smtClean="0"/>
              <a:t>3-</a:t>
            </a:r>
            <a:r>
              <a:rPr lang="ru-RU" dirty="0" smtClean="0"/>
              <a:t>цветное разделение веществ двумя уровнями энергии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Высокопроизводительная система </a:t>
            </a:r>
            <a:r>
              <a:rPr lang="en-US" dirty="0" smtClean="0"/>
              <a:t>/ </a:t>
            </a:r>
            <a:r>
              <a:rPr lang="ru-RU" dirty="0" smtClean="0"/>
              <a:t>высокие скорости сканирования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Низкая доза облучения с компактной запретной зоной</a:t>
            </a:r>
            <a:endParaRPr lang="en-US" dirty="0" smtClean="0"/>
          </a:p>
          <a:p>
            <a:r>
              <a:rPr lang="ru-RU" dirty="0" smtClean="0"/>
              <a:t>Недостатки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Ниже чем у конкурентных порталов досмотра грузовиков проникающая способность двумя уровнями энергии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Высокая в сравнении с конкурентными порталами досмотра автомобилей цена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8161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Главные конкуренты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60477"/>
            <a:ext cx="8226425" cy="768991"/>
          </a:xfrm>
          <a:solidFill>
            <a:srgbClr val="E9EAEC"/>
          </a:solidFill>
        </p:spPr>
        <p:txBody>
          <a:bodyPr>
            <a:normAutofit fontScale="92500" lnSpcReduction="20000"/>
          </a:bodyPr>
          <a:lstStyle/>
          <a:p>
            <a:r>
              <a:rPr lang="ru-RU" sz="1400" dirty="0" smtClean="0"/>
              <a:t>Ниже представлен анализ систем досмотра с низким уровнем энергии, позволяющих досматривать как пассажирские транспортные средства, так и грузовики</a:t>
            </a:r>
            <a:r>
              <a:rPr lang="en-US" sz="1400" dirty="0" smtClean="0"/>
              <a:t>. </a:t>
            </a:r>
            <a:r>
              <a:rPr lang="ru-RU" sz="1400" dirty="0" smtClean="0"/>
              <a:t>Относительно портальных систем досмотра с высоким уровнем энергии обратитесь к презентации Обучение навыкам реализации системы </a:t>
            </a:r>
            <a:r>
              <a:rPr lang="en-US" sz="1400" dirty="0" smtClean="0"/>
              <a:t>Sentry </a:t>
            </a:r>
            <a:r>
              <a:rPr lang="ru-RU" sz="1400" dirty="0" smtClean="0"/>
              <a:t>и электронной таблице сравнительного анализа </a:t>
            </a:r>
            <a:r>
              <a:rPr lang="en-US" sz="1400" dirty="0" smtClean="0"/>
              <a:t>Z Portal II.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7143" y="2265831"/>
            <a:ext cx="2229836" cy="14397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6311597" y="3751038"/>
            <a:ext cx="1222699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Smiths CIP-300</a:t>
            </a:r>
          </a:p>
        </p:txBody>
      </p:sp>
      <p:pic>
        <p:nvPicPr>
          <p:cNvPr id="10" name="Picture 9" descr="Picture of VACIS XPL Passenger Vehicle Scanning Syst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51" y="4313975"/>
            <a:ext cx="1982305" cy="1444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 bwMode="auto">
          <a:xfrm>
            <a:off x="1327849" y="5846066"/>
            <a:ext cx="1638913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Leidos VACIS XPL</a:t>
            </a:r>
          </a:p>
        </p:txBody>
      </p:sp>
      <p:pic>
        <p:nvPicPr>
          <p:cNvPr id="12" name="Picture 11" descr="http://www.nuctech.com/en/Lists/ProductManagement/Attachments/11/2015012810042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52" y="2224423"/>
            <a:ext cx="2226017" cy="1444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 bwMode="auto">
          <a:xfrm>
            <a:off x="1574189" y="3757659"/>
            <a:ext cx="1426741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Серия 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Nuctech FS</a:t>
            </a:r>
          </a:p>
        </p:txBody>
      </p:sp>
      <p:pic>
        <p:nvPicPr>
          <p:cNvPr id="14" name="Picture 13" descr="http://www.teleradio.com.sg/images/vxrayphoto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26" y="4313975"/>
            <a:ext cx="1743665" cy="1444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331659" y="5841474"/>
            <a:ext cx="1426741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Teleradio VX-Ray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12535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портальные системы досмотра пассажирских транспортных средств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48264378"/>
              </p:ext>
            </p:extLst>
          </p:nvPr>
        </p:nvGraphicFramePr>
        <p:xfrm>
          <a:off x="428520" y="1105658"/>
          <a:ext cx="8029681" cy="4664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405"/>
                <a:gridCol w="1139218"/>
                <a:gridCol w="1394737"/>
                <a:gridCol w="1537753"/>
                <a:gridCol w="1350284"/>
                <a:gridCol w="1350284"/>
              </a:tblGrid>
              <a:tr h="234847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Продукт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CIP 300 Compact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VACIS XPL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VX-Ray*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27529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Поставщик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Smiths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Leidos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Teleradio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Проникающая способность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мм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Bx, 45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мм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Tx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мм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Bx, 48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мм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DE -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автомобиль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70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мм в сталь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25 – 30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(?)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Скорее всего 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30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мм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Разделение органических веществ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Bx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Bx, DE – 3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цвета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DE –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цвета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DE – 2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цвета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DE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–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цвета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38544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Уровень энергии/источник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кэВ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кэВ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300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кэВ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120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кэВ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160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кэВ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34847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Число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проекционных видов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Bx, 2 Fx, 1 Tx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 Bx, 2 Fx, 1 DE Tx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сверху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вниз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Tx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сверху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вниз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Tx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сверху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вниз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Tx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79072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Пропускная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способность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120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авто/час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400 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авто/час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авто/час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150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авто/час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180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360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авто/час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7790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Скорость сканирования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– 5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 – 20 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км/ч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16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Занимаемая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площадь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x 4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x 2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Д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x 4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Д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x 4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x 2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Д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x 3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x 3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Д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52840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Переналадка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недели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недели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Статистика отсутствует.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Скорее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всего несколько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часов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или дней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Несколько часов, мобильное исполнение – 30 минут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Несколько часов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транспортировка за считанные минуты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52840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Доза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облучения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05 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мкЗв/сканирование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05 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мкЗв/сканирование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мкЗв/сканирование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мкЗв/сканирование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05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мкЗв/сканирование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;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&lt;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01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мкЗв/сканирование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с пассивным фильтром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Запретная зона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Д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и</a:t>
                      </a:r>
                      <a:r>
                        <a:rPr lang="ru-RU" sz="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мкЗв на границе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На границе</a:t>
                      </a: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системы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 x 10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34847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Цена 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миллиона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миллиона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700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000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$1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04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миллиона</a:t>
                      </a:r>
                      <a:r>
                        <a:rPr lang="en-US" sz="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с опциями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800" dirty="0" smtClean="0">
                          <a:latin typeface="Calibri" panose="020F0502020204030204" pitchFamily="34" charset="0"/>
                        </a:rPr>
                        <a:t>00000-</a:t>
                      </a:r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700</a:t>
                      </a:r>
                      <a:r>
                        <a:rPr lang="ru-RU" sz="800" baseline="0" dirty="0" smtClean="0">
                          <a:latin typeface="Calibri" panose="020F0502020204030204" pitchFamily="34" charset="0"/>
                        </a:rPr>
                        <a:t> 000</a:t>
                      </a:r>
                      <a:endParaRPr lang="en-US" sz="8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18095" y="5981700"/>
            <a:ext cx="864723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Calibri" panose="020F0502020204030204" pitchFamily="34" charset="0"/>
              </a:rPr>
              <a:t>*</a:t>
            </a:r>
            <a:r>
              <a:rPr lang="ru-RU" sz="1050" dirty="0" smtClean="0">
                <a:latin typeface="Calibri" panose="020F0502020204030204" pitchFamily="34" charset="0"/>
              </a:rPr>
              <a:t>Статистика по рентгеновским системам неточная. Это скорее всего связано с тем, что качество изображений с увеличением скорости снижается, повышая пропускную способность до недостижимых </a:t>
            </a:r>
            <a:r>
              <a:rPr lang="ru-RU" sz="1050" dirty="0" smtClean="0">
                <a:latin typeface="Calibri" panose="020F0502020204030204" pitchFamily="34" charset="0"/>
              </a:rPr>
              <a:t>в реальных условиях </a:t>
            </a:r>
            <a:r>
              <a:rPr lang="ru-RU" sz="1050" dirty="0" smtClean="0">
                <a:latin typeface="Calibri" panose="020F0502020204030204" pitchFamily="34" charset="0"/>
              </a:rPr>
              <a:t>показателей</a:t>
            </a:r>
            <a:endParaRPr lang="en-US" sz="105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56875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портальные системы досмотра грузовиков/автобусов </a:t>
            </a:r>
            <a:r>
              <a:rPr lang="en-US" dirty="0" smtClean="0"/>
              <a:t>(</a:t>
            </a:r>
            <a:r>
              <a:rPr lang="ru-RU" dirty="0" smtClean="0"/>
              <a:t>низкий уровень энергии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Исключительно для ознакомления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15411520"/>
              </p:ext>
            </p:extLst>
          </p:nvPr>
        </p:nvGraphicFramePr>
        <p:xfrm>
          <a:off x="418400" y="1118323"/>
          <a:ext cx="7974485" cy="5120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897"/>
                <a:gridCol w="1594897"/>
                <a:gridCol w="1594897"/>
                <a:gridCol w="1594897"/>
                <a:gridCol w="1594897"/>
              </a:tblGrid>
              <a:tr h="30383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Продукт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FS Series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Portal VACIS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Поставщик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Nuctech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Leidos (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ранее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SAIC)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Проникающая способность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мм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Bx, 45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мм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Tx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мм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Bx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110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мм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152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мм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для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источника с кобальтом</a:t>
                      </a: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90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мм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для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источника с  цезием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Разделение органических веществ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Bx, DE – 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 цвета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Опция только для систем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МэВ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7007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Уровень энергии/источник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кэВ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кэВ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МэВ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75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Ки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-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кобальт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-60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или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0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Ки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- Цезий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-137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7007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Число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проекционных видов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Bx, 2 Fx, 1 Tx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 Bx, 2 Fx, 1 DE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 Tx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боковой вид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Один или два источника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7007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Пропускная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способность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80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грузовиков/час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250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грузовиков/час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120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транспортных средств/час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120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транспортных средств/час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Скорость сканирования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км/ч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Занимаемая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площадь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м Ш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м В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x 2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м Д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 Ш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 В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x 11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 Д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Переналадка*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недели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недели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Да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23653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Доза</a:t>
                      </a:r>
                      <a:r>
                        <a:rPr lang="ru-RU" sz="800" b="1" baseline="0" dirty="0" smtClean="0">
                          <a:latin typeface="Calibri" panose="020F0502020204030204" pitchFamily="34" charset="0"/>
                        </a:rPr>
                        <a:t> облучения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05 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мкЗв/сканирование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05 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мкЗв/сканирование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04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Запретная зона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 Ш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 Д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и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на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границе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На границе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системы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?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 Ш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x 7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 м Д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и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доза 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0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мкЗв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Без запретной зоны вне зоны досмотра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Calibri" panose="020F0502020204030204" pitchFamily="34" charset="0"/>
                        </a:rPr>
                        <a:t>Цена</a:t>
                      </a:r>
                      <a:endParaRPr lang="en-US" sz="8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миллиона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000" dirty="0" smtClean="0">
                          <a:latin typeface="Calibri" panose="020F0502020204030204" pitchFamily="34" charset="0"/>
                        </a:rPr>
                        <a:t> миллиона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18399" y="6056635"/>
            <a:ext cx="718097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Calibri" panose="020F0502020204030204" pitchFamily="34" charset="0"/>
              </a:rPr>
              <a:t>*</a:t>
            </a:r>
            <a:r>
              <a:rPr lang="ru-RU" sz="1050" dirty="0" smtClean="0">
                <a:latin typeface="Calibri" panose="020F0502020204030204" pitchFamily="34" charset="0"/>
              </a:rPr>
              <a:t>Системы с «Да» или «Нет» для переналадки</a:t>
            </a:r>
            <a:r>
              <a:rPr lang="en-US" sz="1050" dirty="0" smtClean="0">
                <a:latin typeface="Calibri" panose="020F0502020204030204" pitchFamily="34" charset="0"/>
              </a:rPr>
              <a:t>, </a:t>
            </a:r>
            <a:r>
              <a:rPr lang="ru-RU" sz="1050" dirty="0" smtClean="0">
                <a:latin typeface="Calibri" panose="020F0502020204030204" pitchFamily="34" charset="0"/>
              </a:rPr>
              <a:t>укажите этот параметр как свойство системы</a:t>
            </a:r>
            <a:endParaRPr lang="en-US" sz="105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5046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Принцип выхода на рынок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7465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dirty="0" smtClean="0"/>
              <a:t>Принцип выпуска</a:t>
            </a:r>
            <a:endParaRPr lang="en-US" altLang="en-US" dirty="0" smtClean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8420100" cy="5105400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altLang="en-US" dirty="0" smtClean="0"/>
              <a:t>Начало продаж </a:t>
            </a:r>
            <a:r>
              <a:rPr lang="en-US" altLang="en-US" dirty="0" smtClean="0"/>
              <a:t>– </a:t>
            </a:r>
            <a:r>
              <a:rPr lang="ru-RU" altLang="en-US" dirty="0" smtClean="0"/>
              <a:t>сентябрь </a:t>
            </a:r>
            <a:r>
              <a:rPr lang="en-US" altLang="en-US" dirty="0" smtClean="0"/>
              <a:t>2015</a:t>
            </a:r>
            <a:r>
              <a:rPr lang="ru-RU" altLang="en-US" dirty="0" smtClean="0"/>
              <a:t> г.</a:t>
            </a:r>
            <a:endParaRPr lang="en-US" altLang="en-US" dirty="0" smtClean="0"/>
          </a:p>
          <a:p>
            <a:pPr marL="968375" lvl="1" indent="-457200" eaLnBrk="1" hangingPunct="1">
              <a:defRPr/>
            </a:pPr>
            <a:r>
              <a:rPr lang="ru-RU" altLang="en-US" dirty="0" smtClean="0"/>
              <a:t>Обучение навыкам реализации и сопутствующим аспектам</a:t>
            </a:r>
            <a:endParaRPr lang="en-US" altLang="en-US" dirty="0" smtClean="0"/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ru-RU" altLang="en-US" dirty="0" smtClean="0"/>
              <a:t>Выход продукта на рынок </a:t>
            </a:r>
            <a:r>
              <a:rPr lang="en-US" altLang="en-US" dirty="0" smtClean="0"/>
              <a:t>– </a:t>
            </a:r>
            <a:r>
              <a:rPr lang="ru-RU" altLang="en-US" dirty="0" smtClean="0"/>
              <a:t>сентябрь </a:t>
            </a:r>
            <a:r>
              <a:rPr lang="en-US" altLang="en-US" dirty="0" smtClean="0"/>
              <a:t>2015</a:t>
            </a:r>
            <a:r>
              <a:rPr lang="ru-RU" altLang="en-US" dirty="0" smtClean="0"/>
              <a:t> г.</a:t>
            </a:r>
            <a:endParaRPr lang="en-US" altLang="en-US" dirty="0" smtClean="0"/>
          </a:p>
          <a:p>
            <a:pPr marL="968375" lvl="1" indent="-457200" eaLnBrk="1" hangingPunct="1">
              <a:defRPr/>
            </a:pPr>
            <a:r>
              <a:rPr lang="ru-RU" altLang="en-US" dirty="0" smtClean="0"/>
              <a:t>Присутствие на выставках</a:t>
            </a:r>
            <a:r>
              <a:rPr lang="en-US" altLang="en-US" dirty="0" smtClean="0"/>
              <a:t>. </a:t>
            </a:r>
            <a:r>
              <a:rPr lang="ru-RU" altLang="en-US" dirty="0" smtClean="0"/>
              <a:t>Заполнение паспортов, сопутствующих документов и обновление веб-сайта</a:t>
            </a:r>
            <a:r>
              <a:rPr lang="en-US" altLang="en-US" dirty="0" smtClean="0"/>
              <a:t>. 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altLang="en-US" dirty="0" smtClean="0"/>
              <a:t>Первый заказ </a:t>
            </a:r>
            <a:r>
              <a:rPr lang="en-US" altLang="en-US" dirty="0" smtClean="0"/>
              <a:t>– </a:t>
            </a:r>
            <a:r>
              <a:rPr lang="ru-RU" altLang="en-US" dirty="0" smtClean="0"/>
              <a:t>осень</a:t>
            </a:r>
            <a:r>
              <a:rPr lang="en-US" altLang="en-US" dirty="0" smtClean="0"/>
              <a:t> 2015</a:t>
            </a:r>
            <a:r>
              <a:rPr lang="ru-RU" altLang="en-US" dirty="0" smtClean="0"/>
              <a:t> г.</a:t>
            </a:r>
            <a:endParaRPr lang="en-US" altLang="en-US" dirty="0" smtClean="0"/>
          </a:p>
          <a:p>
            <a:pPr marL="968375" lvl="1" indent="-457200" eaLnBrk="1" hangingPunct="1">
              <a:defRPr/>
            </a:pPr>
            <a:r>
              <a:rPr lang="ru-RU" altLang="en-US" dirty="0" smtClean="0"/>
              <a:t>Продвижение </a:t>
            </a:r>
            <a:r>
              <a:rPr lang="en-US" altLang="en-US" dirty="0" smtClean="0"/>
              <a:t>Z Portal II </a:t>
            </a:r>
            <a:r>
              <a:rPr lang="ru-RU" altLang="en-US" dirty="0" smtClean="0"/>
              <a:t>на осенних выставках</a:t>
            </a:r>
            <a:endParaRPr lang="en-US" altLang="en-US" dirty="0" smtClean="0"/>
          </a:p>
          <a:p>
            <a:pPr marL="968375" lvl="1" indent="-457200" eaLnBrk="1" hangingPunct="1">
              <a:defRPr/>
            </a:pPr>
            <a:r>
              <a:rPr lang="ru-RU" altLang="en-US" dirty="0" smtClean="0"/>
              <a:t>По успешному опыту </a:t>
            </a:r>
            <a:r>
              <a:rPr lang="en-US" altLang="en-US" dirty="0" smtClean="0"/>
              <a:t>Z Portal I</a:t>
            </a:r>
          </a:p>
          <a:p>
            <a:pPr marL="968375" lvl="1" indent="-457200" eaLnBrk="1" hangingPunct="1">
              <a:defRPr/>
            </a:pPr>
            <a:r>
              <a:rPr lang="ru-RU" altLang="en-US" dirty="0" smtClean="0"/>
              <a:t>Релиз видео и продвижение</a:t>
            </a:r>
            <a:endParaRPr lang="en-US" altLang="en-US" dirty="0" smtClean="0"/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altLang="en-US" dirty="0" smtClean="0"/>
              <a:t>Кампания электронной почты </a:t>
            </a:r>
            <a:r>
              <a:rPr lang="en-US" altLang="en-US" dirty="0" smtClean="0"/>
              <a:t>– </a:t>
            </a:r>
            <a:r>
              <a:rPr lang="ru-RU" altLang="en-US" dirty="0" smtClean="0"/>
              <a:t>конец</a:t>
            </a:r>
            <a:r>
              <a:rPr lang="en-US" altLang="en-US" dirty="0" smtClean="0"/>
              <a:t> 2015</a:t>
            </a:r>
            <a:r>
              <a:rPr lang="ru-RU" altLang="en-US" dirty="0" smtClean="0"/>
              <a:t> г.</a:t>
            </a:r>
            <a:endParaRPr lang="en-US" altLang="en-US" dirty="0" smtClean="0"/>
          </a:p>
          <a:p>
            <a:pPr marL="968375" lvl="1" indent="-457200" eaLnBrk="1" hangingPunct="1">
              <a:defRPr/>
            </a:pPr>
            <a:r>
              <a:rPr lang="ru-RU" altLang="en-US" dirty="0" smtClean="0"/>
              <a:t>Возможное дополнение к принципу выпуска</a:t>
            </a:r>
            <a:r>
              <a:rPr lang="en-US" altLang="en-US" dirty="0" smtClean="0"/>
              <a:t>. </a:t>
            </a:r>
            <a:r>
              <a:rPr lang="ru-RU" altLang="en-US" dirty="0" smtClean="0"/>
              <a:t>Кампания, нацеленная на текущих клиентов и руководителей, приобретенных на осенних выставках</a:t>
            </a:r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52785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Доступные рекламные материалы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776030" cy="49682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настоящий момент представлены</a:t>
            </a:r>
            <a:endParaRPr lang="en-US" dirty="0" smtClean="0"/>
          </a:p>
          <a:p>
            <a:pPr marL="573088" lvl="1" indent="-342900"/>
            <a:r>
              <a:rPr lang="ru-RU" dirty="0" smtClean="0"/>
              <a:t>Паспортом </a:t>
            </a:r>
            <a:r>
              <a:rPr lang="en-US" dirty="0" smtClean="0"/>
              <a:t>Z Portal</a:t>
            </a:r>
          </a:p>
          <a:p>
            <a:pPr marL="573088" lvl="1" indent="-342900"/>
            <a:r>
              <a:rPr lang="ru-RU" dirty="0" smtClean="0"/>
              <a:t>Описанием продукции </a:t>
            </a:r>
            <a:r>
              <a:rPr lang="en-US" dirty="0" smtClean="0"/>
              <a:t>Z Portal</a:t>
            </a:r>
          </a:p>
          <a:p>
            <a:pPr marL="573088" lvl="1" indent="-342900"/>
            <a:r>
              <a:rPr lang="ru-RU" dirty="0" smtClean="0"/>
              <a:t>Презентацией обучения навыкам реализации </a:t>
            </a:r>
            <a:r>
              <a:rPr lang="en-US" dirty="0" smtClean="0"/>
              <a:t>Z Portal</a:t>
            </a:r>
          </a:p>
          <a:p>
            <a:pPr marL="573088" lvl="1" indent="-342900"/>
            <a:r>
              <a:rPr lang="ru-RU" dirty="0" smtClean="0"/>
              <a:t>Фотографии системы</a:t>
            </a:r>
            <a:endParaRPr lang="en-US" dirty="0" smtClean="0"/>
          </a:p>
          <a:p>
            <a:pPr marL="573088" lvl="1" indent="-342900"/>
            <a:r>
              <a:rPr lang="ru-RU" dirty="0" smtClean="0"/>
              <a:t>Презентация обзора продукции </a:t>
            </a:r>
            <a:r>
              <a:rPr lang="en-US" dirty="0" smtClean="0"/>
              <a:t>(</a:t>
            </a:r>
            <a:r>
              <a:rPr lang="ru-RU" dirty="0" smtClean="0"/>
              <a:t>для клиентов</a:t>
            </a:r>
            <a:r>
              <a:rPr lang="en-US" dirty="0" smtClean="0"/>
              <a:t>)</a:t>
            </a:r>
          </a:p>
          <a:p>
            <a:pPr marL="573088" lvl="1" indent="-342900"/>
            <a:r>
              <a:rPr lang="ru-RU" dirty="0" smtClean="0"/>
              <a:t>Сравнительный анализ</a:t>
            </a:r>
            <a:endParaRPr lang="en-US" dirty="0" smtClean="0"/>
          </a:p>
          <a:p>
            <a:pPr marL="573088" lvl="1" indent="-342900"/>
            <a:r>
              <a:rPr lang="ru-RU" dirty="0" smtClean="0"/>
              <a:t>Документация ЧЗВ</a:t>
            </a:r>
            <a:endParaRPr lang="en-US" dirty="0" smtClean="0"/>
          </a:p>
          <a:p>
            <a:pPr marL="573088" lvl="1" indent="-342900"/>
            <a:r>
              <a:rPr lang="ru-RU" dirty="0" smtClean="0"/>
              <a:t>Документация по установке</a:t>
            </a:r>
            <a:endParaRPr lang="en-US" dirty="0" smtClean="0"/>
          </a:p>
          <a:p>
            <a:pPr marL="61913" indent="-342900"/>
            <a:r>
              <a:rPr lang="ru-RU" dirty="0" smtClean="0"/>
              <a:t>На этапе разработки</a:t>
            </a:r>
            <a:endParaRPr lang="en-US" dirty="0" smtClean="0"/>
          </a:p>
          <a:p>
            <a:pPr marL="573088" lvl="1" indent="-342900"/>
            <a:r>
              <a:rPr lang="ru-RU" dirty="0" smtClean="0"/>
              <a:t>Обновление веб-сайта </a:t>
            </a:r>
            <a:r>
              <a:rPr lang="en-US" dirty="0" smtClean="0"/>
              <a:t>(</a:t>
            </a:r>
            <a:r>
              <a:rPr lang="ru-RU" dirty="0" smtClean="0"/>
              <a:t>сентябрь</a:t>
            </a:r>
            <a:r>
              <a:rPr lang="en-US" dirty="0" smtClean="0"/>
              <a:t> 2015</a:t>
            </a:r>
            <a:r>
              <a:rPr lang="ru-RU" dirty="0" smtClean="0"/>
              <a:t> г.</a:t>
            </a:r>
            <a:r>
              <a:rPr lang="en-US" dirty="0" smtClean="0"/>
              <a:t>)</a:t>
            </a:r>
          </a:p>
          <a:p>
            <a:pPr marL="573088" lvl="1" indent="-342900"/>
            <a:r>
              <a:rPr lang="ru-RU" dirty="0" smtClean="0"/>
              <a:t>Технические характеристики </a:t>
            </a:r>
            <a:r>
              <a:rPr lang="en-US" dirty="0" smtClean="0"/>
              <a:t>(</a:t>
            </a:r>
            <a:r>
              <a:rPr lang="ru-RU" dirty="0" smtClean="0"/>
              <a:t>сентябрь</a:t>
            </a:r>
            <a:r>
              <a:rPr lang="en-US" dirty="0" smtClean="0"/>
              <a:t> 2015</a:t>
            </a:r>
            <a:r>
              <a:rPr lang="ru-RU" dirty="0" smtClean="0"/>
              <a:t> г.</a:t>
            </a:r>
            <a:r>
              <a:rPr lang="en-US" dirty="0" smtClean="0"/>
              <a:t>)</a:t>
            </a:r>
          </a:p>
          <a:p>
            <a:pPr marL="573088" lvl="1" indent="-342900"/>
            <a:r>
              <a:rPr lang="ru-RU" dirty="0" smtClean="0"/>
              <a:t>Включение в брошюру со всей продукцией </a:t>
            </a:r>
            <a:r>
              <a:rPr lang="en-US" dirty="0" smtClean="0"/>
              <a:t>(</a:t>
            </a:r>
            <a:r>
              <a:rPr lang="ru-RU" dirty="0" smtClean="0"/>
              <a:t>сентябрь</a:t>
            </a:r>
            <a:r>
              <a:rPr lang="en-US" dirty="0" smtClean="0"/>
              <a:t> </a:t>
            </a:r>
            <a:r>
              <a:rPr lang="en-US" dirty="0" smtClean="0"/>
              <a:t>2015)</a:t>
            </a:r>
          </a:p>
          <a:p>
            <a:pPr marL="573088" lvl="1" indent="-342900"/>
            <a:r>
              <a:rPr lang="ru-RU" dirty="0" smtClean="0"/>
              <a:t>Шаблон электронной почты </a:t>
            </a:r>
            <a:r>
              <a:rPr lang="en-US" dirty="0" smtClean="0"/>
              <a:t>(</a:t>
            </a:r>
            <a:r>
              <a:rPr lang="ru-RU" dirty="0" smtClean="0"/>
              <a:t>октябрь</a:t>
            </a:r>
            <a:r>
              <a:rPr lang="en-US" dirty="0" smtClean="0"/>
              <a:t> 2015</a:t>
            </a:r>
            <a:r>
              <a:rPr lang="ru-RU" dirty="0" smtClean="0"/>
              <a:t> г.</a:t>
            </a:r>
            <a:r>
              <a:rPr lang="en-US" dirty="0" smtClean="0"/>
              <a:t>)</a:t>
            </a:r>
            <a:endParaRPr lang="en-US" dirty="0"/>
          </a:p>
          <a:p>
            <a:pPr marL="573088" lvl="1" indent="-342900"/>
            <a:r>
              <a:rPr lang="ru-RU" dirty="0" smtClean="0"/>
              <a:t>Видео</a:t>
            </a:r>
            <a:r>
              <a:rPr lang="en-US" dirty="0" smtClean="0"/>
              <a:t> </a:t>
            </a:r>
            <a:r>
              <a:rPr lang="ru-RU" dirty="0" smtClean="0"/>
              <a:t>обзор </a:t>
            </a:r>
            <a:r>
              <a:rPr lang="ru-RU" dirty="0" smtClean="0"/>
              <a:t>продукции </a:t>
            </a:r>
            <a:r>
              <a:rPr lang="en-US" dirty="0" smtClean="0"/>
              <a:t>(</a:t>
            </a:r>
            <a:r>
              <a:rPr lang="ru-RU" dirty="0" smtClean="0"/>
              <a:t>осень</a:t>
            </a:r>
            <a:r>
              <a:rPr lang="en-US" dirty="0" smtClean="0"/>
              <a:t> 2015</a:t>
            </a:r>
            <a:r>
              <a:rPr lang="ru-RU" dirty="0" smtClean="0"/>
              <a:t> г.</a:t>
            </a:r>
            <a:r>
              <a:rPr lang="en-US" dirty="0" smtClean="0"/>
              <a:t>)</a:t>
            </a:r>
          </a:p>
          <a:p>
            <a:pPr marL="573088" lvl="1" indent="-342900"/>
            <a:r>
              <a:rPr lang="ru-RU" dirty="0" smtClean="0"/>
              <a:t>Примеры установок </a:t>
            </a:r>
            <a:r>
              <a:rPr lang="en-US" dirty="0" smtClean="0"/>
              <a:t>(</a:t>
            </a:r>
            <a:r>
              <a:rPr lang="ru-RU" dirty="0" smtClean="0"/>
              <a:t>осень</a:t>
            </a:r>
            <a:r>
              <a:rPr lang="en-US" dirty="0" smtClean="0"/>
              <a:t> 2015</a:t>
            </a:r>
            <a:r>
              <a:rPr lang="ru-RU" dirty="0" smtClean="0"/>
              <a:t> г.</a:t>
            </a:r>
            <a:r>
              <a:rPr lang="en-US" dirty="0" smtClean="0"/>
              <a:t>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/>
          <a:srcRect l="15102" t="8530" r="64886" b="5918"/>
          <a:stretch/>
        </p:blipFill>
        <p:spPr>
          <a:xfrm>
            <a:off x="5118931" y="1219200"/>
            <a:ext cx="3457257" cy="46187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114101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Шаблон электронной почты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5935" y="1229481"/>
            <a:ext cx="3636917" cy="4968240"/>
          </a:xfrm>
        </p:spPr>
        <p:txBody>
          <a:bodyPr/>
          <a:lstStyle/>
          <a:p>
            <a:r>
              <a:rPr lang="ru-RU" dirty="0" smtClean="0"/>
              <a:t>Подлежит рассылке в октябре </a:t>
            </a:r>
            <a:r>
              <a:rPr lang="en-US" dirty="0" smtClean="0"/>
              <a:t>2015</a:t>
            </a:r>
            <a:r>
              <a:rPr lang="ru-RU" dirty="0" smtClean="0"/>
              <a:t> г.</a:t>
            </a:r>
            <a:endParaRPr lang="en-US" dirty="0" smtClean="0"/>
          </a:p>
          <a:p>
            <a:r>
              <a:rPr lang="ru-RU" dirty="0" smtClean="0"/>
              <a:t>Дополнительно</a:t>
            </a:r>
            <a:r>
              <a:rPr lang="ru-RU" dirty="0" smtClean="0"/>
              <a:t> </a:t>
            </a:r>
            <a:r>
              <a:rPr lang="ru-RU" dirty="0" smtClean="0"/>
              <a:t>доступно в виде обычного текста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14228" t="12315" r="63536" b="4209"/>
          <a:stretch/>
        </p:blipFill>
        <p:spPr>
          <a:xfrm>
            <a:off x="513806" y="1002034"/>
            <a:ext cx="4484155" cy="5260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64346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Технологии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10172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Формирование изображений двумя уровнями энергии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1800" dirty="0" smtClean="0"/>
              <a:t>Дополнительно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3367604"/>
            <a:ext cx="8226425" cy="2819836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hlink"/>
                </a:solidFill>
              </a:rPr>
              <a:t>Формирование изображений двумя уровнями энергии </a:t>
            </a:r>
            <a:r>
              <a:rPr lang="ru-RU" dirty="0" smtClean="0"/>
              <a:t>позволяет создать изображение рентгеновскими лучами с технологией разделения веществ</a:t>
            </a:r>
            <a:r>
              <a:rPr lang="en-US" dirty="0" smtClean="0"/>
              <a:t>. </a:t>
            </a:r>
          </a:p>
          <a:p>
            <a:r>
              <a:rPr lang="ru-RU" dirty="0" smtClean="0"/>
              <a:t>Двухуровневая система формирования изображений генерирует высококачественные цветные изображения, помогающие аналитикам визуально классифицировать вещества в нагроможденном грузе</a:t>
            </a:r>
            <a:r>
              <a:rPr lang="en-US" dirty="0" smtClean="0"/>
              <a:t>. </a:t>
            </a:r>
            <a:r>
              <a:rPr lang="ru-RU" dirty="0" smtClean="0"/>
              <a:t>Вещества отображаются в одной из трех цветовых категорий</a:t>
            </a:r>
            <a:r>
              <a:rPr lang="en-US" dirty="0" smtClean="0"/>
              <a:t>: </a:t>
            </a:r>
            <a:r>
              <a:rPr lang="ru-RU" dirty="0" smtClean="0"/>
              <a:t>органические вещества – оранжевым, металлы – синим, и сочетания веществ – зеленым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3350" y="1071983"/>
            <a:ext cx="7337301" cy="22956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45656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809625" y="254000"/>
            <a:ext cx="5630863" cy="366713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en-US" dirty="0"/>
          </a:p>
        </p:txBody>
      </p:sp>
      <p:sp>
        <p:nvSpPr>
          <p:cNvPr id="4608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Формирование изображений обратным рассеянием </a:t>
            </a:r>
            <a:r>
              <a:rPr lang="en-US" dirty="0" smtClean="0"/>
              <a:t>Z</a:t>
            </a:r>
          </a:p>
        </p:txBody>
      </p:sp>
      <p:sp>
        <p:nvSpPr>
          <p:cNvPr id="46084" name="Rectangle 8"/>
          <p:cNvSpPr>
            <a:spLocks noGrp="1" noChangeArrowheads="1"/>
          </p:cNvSpPr>
          <p:nvPr>
            <p:ph idx="1"/>
          </p:nvPr>
        </p:nvSpPr>
        <p:spPr>
          <a:xfrm>
            <a:off x="342900" y="3852302"/>
            <a:ext cx="8226425" cy="2335137"/>
          </a:xfrm>
        </p:spPr>
        <p:txBody>
          <a:bodyPr>
            <a:noAutofit/>
          </a:bodyPr>
          <a:lstStyle/>
          <a:p>
            <a:r>
              <a:rPr lang="ru-RU" sz="1900" dirty="0" smtClean="0">
                <a:solidFill>
                  <a:srgbClr val="333399"/>
                </a:solidFill>
              </a:rPr>
              <a:t>Обратное рассеяние </a:t>
            </a:r>
            <a:r>
              <a:rPr lang="en-US" sz="1900" dirty="0" smtClean="0">
                <a:solidFill>
                  <a:srgbClr val="333399"/>
                </a:solidFill>
              </a:rPr>
              <a:t>Z </a:t>
            </a:r>
            <a:r>
              <a:rPr lang="ru-RU" sz="1900" dirty="0" smtClean="0"/>
              <a:t>участвует в формировании изображения в результате бомбардирования мишени бегущим лучом с последующим попаданием рассеянных рентгеновских лучей на расположенный рядом детектор. </a:t>
            </a:r>
          </a:p>
          <a:p>
            <a:r>
              <a:rPr lang="ru-RU" sz="1900" dirty="0" smtClean="0"/>
              <a:t>Т. к. степень рассеянного рентгеновского излучения (комптоновское рассеяние) зависит от типа вещества (низкое </a:t>
            </a:r>
            <a:r>
              <a:rPr lang="en-US" sz="1900" dirty="0" smtClean="0"/>
              <a:t>Z</a:t>
            </a:r>
            <a:r>
              <a:rPr lang="en-US" sz="1900" baseline="-25000" dirty="0" smtClean="0"/>
              <a:t>eff</a:t>
            </a:r>
            <a:r>
              <a:rPr lang="ru-RU" sz="1900" dirty="0" smtClean="0"/>
              <a:t>), полученное изображение кроме формы груза выделяет преимущественно органические вещества</a:t>
            </a:r>
            <a:r>
              <a:rPr lang="en-US" sz="1900" dirty="0" smtClean="0"/>
              <a:t>.</a:t>
            </a:r>
            <a:endParaRPr lang="en-US" sz="19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13" t="18068" r="10217" b="18296"/>
          <a:stretch/>
        </p:blipFill>
        <p:spPr>
          <a:xfrm>
            <a:off x="452229" y="1441174"/>
            <a:ext cx="8282434" cy="2285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6227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 прямого рассеяния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Повышенная способность обнаружения без дополнительных аппаратных средств</a:t>
            </a:r>
            <a:endParaRPr lang="en-US" sz="1800" dirty="0" smtClean="0"/>
          </a:p>
          <a:p>
            <a:r>
              <a:rPr lang="ru-RU" sz="1800" dirty="0" smtClean="0"/>
              <a:t>Используется в качестве дополнительной для обратного рассеяния </a:t>
            </a:r>
            <a:r>
              <a:rPr lang="en-US" sz="1800" dirty="0" smtClean="0"/>
              <a:t>Z </a:t>
            </a:r>
            <a:r>
              <a:rPr lang="ru-RU" sz="1800" dirty="0" smtClean="0"/>
              <a:t>технологии обнаружения</a:t>
            </a:r>
            <a:endParaRPr lang="en-US" sz="1800" dirty="0" smtClean="0"/>
          </a:p>
          <a:p>
            <a:r>
              <a:rPr lang="ru-RU" sz="1800" dirty="0" smtClean="0"/>
              <a:t>Обнаруживает рентгеновские лучи, рассеиваемые в прямом направлении</a:t>
            </a:r>
            <a:endParaRPr lang="en-US" sz="1800" dirty="0" smtClean="0"/>
          </a:p>
          <a:p>
            <a:r>
              <a:rPr lang="ru-RU" sz="1800" dirty="0" smtClean="0"/>
              <a:t>Выделяет крупные предметы с большой плотностью</a:t>
            </a:r>
            <a:endParaRPr lang="en-US" sz="1800" dirty="0" smtClean="0"/>
          </a:p>
          <a:p>
            <a:r>
              <a:rPr lang="ru-RU" sz="1800" dirty="0" smtClean="0"/>
              <a:t>Глубина проникновения лучей идеально подходит для пассажирских транспортных средств или</a:t>
            </a:r>
            <a:r>
              <a:rPr lang="en-US" sz="1800" dirty="0" smtClean="0"/>
              <a:t> </a:t>
            </a:r>
            <a:r>
              <a:rPr lang="ru-RU" sz="1800" dirty="0" smtClean="0"/>
              <a:t>мало загруженных контейнеров</a:t>
            </a:r>
            <a:endParaRPr lang="en-US" sz="18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399146" y="3771295"/>
            <a:ext cx="4605503" cy="2472759"/>
            <a:chOff x="1981620" y="3524250"/>
            <a:chExt cx="5211343" cy="2874090"/>
          </a:xfrm>
        </p:grpSpPr>
        <p:pic>
          <p:nvPicPr>
            <p:cNvPr id="4" name="Picture 2" descr="Fx illustration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363" y="3524250"/>
              <a:ext cx="5029200" cy="267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5151653" y="6004838"/>
              <a:ext cx="2041310" cy="393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en-US" sz="800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Рентгеновские лучи прямого рассеяния</a:t>
              </a:r>
              <a:endParaRPr lang="en-US" altLang="en-US" sz="8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2845165" y="5982697"/>
              <a:ext cx="1909398" cy="393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en-US" sz="800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Рентгеновские лучи обратного рассеяния</a:t>
              </a:r>
              <a:endParaRPr lang="en-US" altLang="en-US" sz="8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4221163" y="5505450"/>
              <a:ext cx="152400" cy="533400"/>
            </a:xfrm>
            <a:prstGeom prst="line">
              <a:avLst/>
            </a:prstGeom>
            <a:noFill/>
            <a:ln w="25400" cap="sq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 dirty="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 flipV="1">
              <a:off x="6354763" y="5657850"/>
              <a:ext cx="152400" cy="457200"/>
            </a:xfrm>
            <a:prstGeom prst="line">
              <a:avLst/>
            </a:prstGeom>
            <a:noFill/>
            <a:ln w="25400" cap="sq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981620" y="3578224"/>
              <a:ext cx="5051425" cy="2754314"/>
            </a:xfrm>
            <a:prstGeom prst="roundRect">
              <a:avLst>
                <a:gd name="adj" fmla="val 4139"/>
              </a:avLst>
            </a:prstGeom>
            <a:noFill/>
            <a:ln w="25400" algn="ctr">
              <a:solidFill>
                <a:srgbClr val="D5DAE1"/>
              </a:solidFill>
              <a:miter lim="800000"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7249978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dirty="0" smtClean="0"/>
              <a:t>Свинцовое покрытие в платформе грузовика на изображениях прямым рассеянием</a:t>
            </a:r>
            <a:endParaRPr lang="en-US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5018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967490"/>
            <a:ext cx="2971800" cy="2133600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50184" name="Picture 9" descr="Picture 0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674813"/>
            <a:ext cx="2979420" cy="2234565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653141" y="1097386"/>
            <a:ext cx="4549425" cy="1626672"/>
            <a:chOff x="431800" y="989648"/>
            <a:chExt cx="4770767" cy="1767274"/>
          </a:xfrm>
        </p:grpSpPr>
        <p:pic>
          <p:nvPicPr>
            <p:cNvPr id="50182" name="Picture 6" descr="20081106_143924_channel2_Top BX"/>
            <p:cNvPicPr>
              <a:picLocks noChangeAspect="1" noChangeArrowheads="1"/>
            </p:cNvPicPr>
            <p:nvPr/>
          </p:nvPicPr>
          <p:blipFill>
            <a:blip r:embed="rId5" cstate="print"/>
            <a:srcRect l="1433" r="1105"/>
            <a:stretch>
              <a:fillRect/>
            </a:stretch>
          </p:blipFill>
          <p:spPr bwMode="auto">
            <a:xfrm>
              <a:off x="431800" y="989648"/>
              <a:ext cx="4770767" cy="1746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44" name="Text Box 10"/>
            <p:cNvSpPr>
              <a:spLocks noChangeArrowheads="1"/>
            </p:cNvSpPr>
            <p:nvPr/>
          </p:nvSpPr>
          <p:spPr bwMode="auto">
            <a:xfrm>
              <a:off x="431800" y="2472700"/>
              <a:ext cx="2391515" cy="28422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Обратное рассеяние </a:t>
              </a:r>
              <a:r>
                <a:rPr lang="en-US" alt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Z </a:t>
              </a:r>
              <a:r>
                <a:rPr lang="ru-RU" alt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сверху вниз</a:t>
              </a:r>
              <a:endParaRPr lang="en-US" altLang="en-US" sz="11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61851" y="2844124"/>
            <a:ext cx="4549425" cy="1551690"/>
            <a:chOff x="429467" y="2792096"/>
            <a:chExt cx="4773100" cy="1772517"/>
          </a:xfrm>
        </p:grpSpPr>
        <p:pic>
          <p:nvPicPr>
            <p:cNvPr id="50180" name="Picture 3" descr="20081106_143924_channel1_Left Side FX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9467" y="2792096"/>
              <a:ext cx="4773100" cy="17700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45" name="Text Box 11"/>
            <p:cNvSpPr>
              <a:spLocks noChangeArrowheads="1"/>
            </p:cNvSpPr>
            <p:nvPr/>
          </p:nvSpPr>
          <p:spPr bwMode="auto">
            <a:xfrm>
              <a:off x="429467" y="4265772"/>
              <a:ext cx="2793271" cy="29884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Прямое рассеяние со стороны водителя</a:t>
              </a:r>
              <a:endParaRPr lang="en-US" altLang="en-US" sz="11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3141" y="4477398"/>
            <a:ext cx="4549426" cy="1509869"/>
            <a:chOff x="431800" y="4630738"/>
            <a:chExt cx="4770767" cy="1778510"/>
          </a:xfrm>
        </p:grpSpPr>
        <p:pic>
          <p:nvPicPr>
            <p:cNvPr id="50181" name="Picture 4" descr="20081106_143924_channel3_Right Side FX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2130" y="4630738"/>
              <a:ext cx="4770437" cy="17319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46" name="Text Box 12"/>
            <p:cNvSpPr>
              <a:spLocks noChangeArrowheads="1"/>
            </p:cNvSpPr>
            <p:nvPr/>
          </p:nvSpPr>
          <p:spPr bwMode="auto">
            <a:xfrm>
              <a:off x="431800" y="6101091"/>
              <a:ext cx="3000807" cy="3081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Прямое рассеяние с пассажирской стороны</a:t>
              </a:r>
              <a:endParaRPr lang="en-US" altLang="en-US" sz="11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9647" name="Text Box 13"/>
          <p:cNvSpPr txBox="1">
            <a:spLocks noChangeArrowheads="1"/>
          </p:cNvSpPr>
          <p:nvPr/>
        </p:nvSpPr>
        <p:spPr bwMode="auto">
          <a:xfrm>
            <a:off x="5419725" y="1038226"/>
            <a:ext cx="3343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200" dirty="0" smtClean="0">
                <a:latin typeface="Calibri" panose="020F0502020204030204" pitchFamily="34" charset="0"/>
              </a:rPr>
              <a:t>Прямое рассеяние позволило обнаружить свинцовое покрытие в платформе грузовика для сокрытия наркотиков</a:t>
            </a:r>
            <a:endParaRPr lang="en-US" altLang="en-US" sz="1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9890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Технические характеристики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75742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</a:t>
            </a:r>
            <a:r>
              <a:rPr lang="en-US" dirty="0" smtClean="0"/>
              <a:t>Z Portal I </a:t>
            </a:r>
            <a:r>
              <a:rPr lang="ru-RU" dirty="0" smtClean="0"/>
              <a:t>и</a:t>
            </a:r>
            <a:r>
              <a:rPr lang="en-US" dirty="0" smtClean="0"/>
              <a:t> Z Portal II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Новая система </a:t>
            </a:r>
            <a:r>
              <a:rPr lang="en-US" dirty="0" smtClean="0"/>
              <a:t>Z </a:t>
            </a:r>
            <a:r>
              <a:rPr lang="en-US" dirty="0"/>
              <a:t>Portal </a:t>
            </a:r>
            <a:r>
              <a:rPr lang="ru-RU" dirty="0" smtClean="0"/>
              <a:t>отличается от предшествующей системы </a:t>
            </a:r>
            <a:r>
              <a:rPr lang="ru-RU" dirty="0" smtClean="0"/>
              <a:t>следующим</a:t>
            </a:r>
            <a:r>
              <a:rPr lang="en-US" dirty="0" smtClean="0"/>
              <a:t>:</a:t>
            </a:r>
            <a:endParaRPr lang="en-US" dirty="0"/>
          </a:p>
          <a:p>
            <a:pPr marL="857250" lvl="1" indent="-342900"/>
            <a:r>
              <a:rPr lang="ru-RU" dirty="0" smtClean="0"/>
              <a:t>Более высокая пропускная способность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Улучшенное качество изображений </a:t>
            </a:r>
            <a:r>
              <a:rPr lang="ru-RU" dirty="0" smtClean="0"/>
              <a:t>на </a:t>
            </a:r>
            <a:r>
              <a:rPr lang="ru-RU" dirty="0" smtClean="0"/>
              <a:t>более высоких скоростях сканирования</a:t>
            </a:r>
            <a:endParaRPr lang="en-US" dirty="0"/>
          </a:p>
          <a:p>
            <a:pPr marL="857250" lvl="1" indent="-342900"/>
            <a:r>
              <a:rPr lang="ru-RU" dirty="0" smtClean="0"/>
              <a:t>Уменьшенная занимаемая системой площадь</a:t>
            </a:r>
            <a:endParaRPr lang="en-US" dirty="0"/>
          </a:p>
          <a:p>
            <a:pPr marL="857250" lvl="1" indent="-342900"/>
            <a:r>
              <a:rPr lang="ru-RU" dirty="0" smtClean="0"/>
              <a:t>Увеличенные размеры туннеля</a:t>
            </a:r>
            <a:endParaRPr lang="en-US" dirty="0"/>
          </a:p>
          <a:p>
            <a:pPr marL="857250" lvl="1" indent="-342900"/>
            <a:r>
              <a:rPr lang="ru-RU" dirty="0" smtClean="0"/>
              <a:t>Не требующий дополнительных строительных работ дизайн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Расширенный диапазон рабочих температур</a:t>
            </a:r>
            <a:endParaRPr lang="en-US" dirty="0"/>
          </a:p>
          <a:p>
            <a:pPr marL="857250" lvl="1" indent="-342900"/>
            <a:r>
              <a:rPr lang="ru-RU" dirty="0" smtClean="0"/>
              <a:t>Формирование изображений двумя уровнями энергии сверху вниз </a:t>
            </a:r>
            <a:r>
              <a:rPr lang="en-US" dirty="0" smtClean="0"/>
              <a:t>(</a:t>
            </a:r>
            <a:r>
              <a:rPr lang="ru-RU" dirty="0" smtClean="0"/>
              <a:t>дополнительно)</a:t>
            </a:r>
            <a:endParaRPr lang="en-US" dirty="0"/>
          </a:p>
          <a:p>
            <a:pPr marL="857250" lvl="1" indent="-342900"/>
            <a:r>
              <a:rPr lang="ru-RU" dirty="0" smtClean="0"/>
              <a:t>Увеличенные интервалы между профилактическим техническим обслуживанием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Повышенная эксплуатационная надежность, сокращено среднее время восстановления после отказа</a:t>
            </a:r>
            <a:endParaRPr 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49843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Повышение качества изображений</a:t>
            </a:r>
            <a:endParaRPr lang="en-US" dirty="0"/>
          </a:p>
        </p:txBody>
      </p:sp>
      <p:pic>
        <p:nvPicPr>
          <p:cNvPr id="4" name="Content Placeholder 3" descr="H:\Documents\_CURRENT PROJECTS\ZPortal\2012 Nov - Next Gen Portal\20130724 - Working Folder - Image Performance PDR\3 KPH Image Sample\29100019_55_BxL_SQHS_010_999_3kph_Hx2p5.bmp"/>
          <p:cNvPicPr>
            <a:picLocks noGrp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50" t="27319" r="14" b="11790"/>
          <a:stretch/>
        </p:blipFill>
        <p:spPr bwMode="auto">
          <a:xfrm>
            <a:off x="385028" y="1096557"/>
            <a:ext cx="4069080" cy="17099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:\Documents\_CURRENT PROJECTS\ZPortal\2012 Nov - Next Gen Portal\20130724 - Working Folder - Image Performance PDR\12 KPH Image Sample SQRT_HstStr\29100019_55_BxL_Pick_1in4_SQHS_010_999_12kph_Hx10.bmp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" t="27318" r="419" b="11791"/>
          <a:stretch/>
        </p:blipFill>
        <p:spPr bwMode="auto">
          <a:xfrm>
            <a:off x="385027" y="4686103"/>
            <a:ext cx="4069080" cy="17099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80364" y="1010081"/>
            <a:ext cx="1639649" cy="338554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7186" y="1096557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3 </a:t>
            </a:r>
            <a:r>
              <a:rPr lang="ru-RU" sz="1200" b="1" dirty="0" smtClean="0">
                <a:latin typeface="Calibri" panose="020F0502020204030204" pitchFamily="34" charset="0"/>
              </a:rPr>
              <a:t>км/ч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7916" y="4691049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12 </a:t>
            </a:r>
            <a:r>
              <a:rPr lang="ru-RU" sz="1200" b="1" dirty="0" smtClean="0">
                <a:latin typeface="Calibri" panose="020F0502020204030204" pitchFamily="34" charset="0"/>
              </a:rPr>
              <a:t>км/ч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9" name="Picture 2" descr="C:\Users\mastronardi\AppData\Local\Microsoft\Windows\Temporary Internet Files\Content.Outlook\KU4BE33N\29100019_55_BxL_Pick_1in3_SQHS_010_999_9kph_Hx7 5.bmp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3" t="25849" r="10727" b="10762"/>
          <a:stretch/>
        </p:blipFill>
        <p:spPr bwMode="auto">
          <a:xfrm>
            <a:off x="385027" y="2891330"/>
            <a:ext cx="4069080" cy="17099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20502" y="2891330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9 </a:t>
            </a:r>
            <a:r>
              <a:rPr lang="ru-RU" sz="1200" b="1" dirty="0" smtClean="0">
                <a:latin typeface="Calibri" panose="020F0502020204030204" pitchFamily="34" charset="0"/>
              </a:rPr>
              <a:t>км/ч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4" t="19132" r="5820" b="12114"/>
          <a:stretch/>
        </p:blipFill>
        <p:spPr>
          <a:xfrm>
            <a:off x="4623944" y="2891330"/>
            <a:ext cx="4069080" cy="1709928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90" t="25226" r="10102" b="14655"/>
          <a:stretch/>
        </p:blipFill>
        <p:spPr>
          <a:xfrm>
            <a:off x="4623944" y="4696365"/>
            <a:ext cx="4069080" cy="17099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50661" y="4692435"/>
            <a:ext cx="73414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12 </a:t>
            </a:r>
            <a:r>
              <a:rPr lang="ru-RU" sz="1200" b="1" dirty="0" smtClean="0">
                <a:latin typeface="Calibri" panose="020F0502020204030204" pitchFamily="34" charset="0"/>
              </a:rPr>
              <a:t>км/ч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60479" y="2895198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9 </a:t>
            </a:r>
            <a:r>
              <a:rPr lang="ru-RU" sz="1200" b="1" dirty="0" smtClean="0">
                <a:latin typeface="Calibri" panose="020F0502020204030204" pitchFamily="34" charset="0"/>
              </a:rPr>
              <a:t>км/ч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15" name="Picture 14"/>
          <p:cNvPicPr>
            <a:picLocks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144" t="17839" r="5201" b="12617"/>
          <a:stretch/>
        </p:blipFill>
        <p:spPr>
          <a:xfrm>
            <a:off x="4610405" y="1086295"/>
            <a:ext cx="4069080" cy="17099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45345" y="1086295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3 </a:t>
            </a:r>
            <a:r>
              <a:rPr lang="ru-RU" sz="1200" b="1" dirty="0" smtClean="0">
                <a:latin typeface="Calibri" panose="020F0502020204030204" pitchFamily="34" charset="0"/>
              </a:rPr>
              <a:t>км/ч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6690" y="984724"/>
            <a:ext cx="1325419" cy="338554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45088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Технические характеристики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Источники рентгеновского излучения</a:t>
            </a:r>
            <a:r>
              <a:rPr lang="en-US" dirty="0" smtClean="0"/>
              <a:t>: </a:t>
            </a:r>
            <a:r>
              <a:rPr lang="ru-RU" dirty="0" smtClean="0"/>
              <a:t>три</a:t>
            </a:r>
            <a:r>
              <a:rPr lang="en-US" dirty="0" smtClean="0"/>
              <a:t> </a:t>
            </a:r>
            <a:r>
              <a:rPr lang="ru-RU" dirty="0" smtClean="0"/>
              <a:t>по </a:t>
            </a:r>
            <a:r>
              <a:rPr lang="en-US" dirty="0" smtClean="0"/>
              <a:t>225 </a:t>
            </a:r>
            <a:r>
              <a:rPr lang="ru-RU" dirty="0" smtClean="0"/>
              <a:t>кэВ с обратным рассеянием</a:t>
            </a:r>
            <a:endParaRPr lang="en-US" dirty="0" smtClean="0"/>
          </a:p>
          <a:p>
            <a:r>
              <a:rPr lang="ru-RU" dirty="0" smtClean="0"/>
              <a:t>Пропускная способность</a:t>
            </a:r>
            <a:r>
              <a:rPr lang="en-US" dirty="0" smtClean="0"/>
              <a:t>:</a:t>
            </a:r>
          </a:p>
          <a:p>
            <a:pPr marL="857250" lvl="1" indent="-342900"/>
            <a:r>
              <a:rPr lang="ru-RU" dirty="0" smtClean="0"/>
              <a:t>До </a:t>
            </a:r>
            <a:r>
              <a:rPr lang="en-US" dirty="0" smtClean="0"/>
              <a:t>250 </a:t>
            </a:r>
            <a:r>
              <a:rPr lang="ru-RU" dirty="0" smtClean="0"/>
              <a:t>грузовиков или 400 пассажирских транспортных </a:t>
            </a:r>
            <a:r>
              <a:rPr lang="ru-RU" dirty="0" smtClean="0"/>
              <a:t>средств в час</a:t>
            </a:r>
            <a:endParaRPr lang="en-US" dirty="0" smtClean="0"/>
          </a:p>
          <a:p>
            <a:pPr indent="0"/>
            <a:r>
              <a:rPr lang="ru-RU" dirty="0" smtClean="0"/>
              <a:t>Скорость сканирования</a:t>
            </a:r>
            <a:r>
              <a:rPr lang="en-US" dirty="0" smtClean="0"/>
              <a:t>: 2</a:t>
            </a:r>
            <a:r>
              <a:rPr lang="ru-RU" dirty="0" smtClean="0"/>
              <a:t>-</a:t>
            </a:r>
            <a:r>
              <a:rPr lang="en-US" dirty="0" smtClean="0"/>
              <a:t>20 </a:t>
            </a:r>
            <a:r>
              <a:rPr lang="ru-RU" dirty="0" smtClean="0"/>
              <a:t>км/ч</a:t>
            </a:r>
            <a:r>
              <a:rPr lang="en-US" dirty="0" smtClean="0"/>
              <a:t> (1</a:t>
            </a:r>
            <a:r>
              <a:rPr lang="ru-RU" dirty="0" smtClean="0"/>
              <a:t>,</a:t>
            </a:r>
            <a:r>
              <a:rPr lang="en-US" dirty="0" smtClean="0"/>
              <a:t>2</a:t>
            </a:r>
            <a:r>
              <a:rPr lang="ru-RU" dirty="0" smtClean="0"/>
              <a:t>-</a:t>
            </a:r>
            <a:r>
              <a:rPr lang="en-US" dirty="0" smtClean="0"/>
              <a:t>12</a:t>
            </a:r>
            <a:r>
              <a:rPr lang="ru-RU" dirty="0" smtClean="0"/>
              <a:t>,</a:t>
            </a:r>
            <a:r>
              <a:rPr lang="en-US" dirty="0" smtClean="0"/>
              <a:t>4 </a:t>
            </a:r>
            <a:r>
              <a:rPr lang="ru-RU" dirty="0" smtClean="0"/>
              <a:t>миль/ч</a:t>
            </a:r>
            <a:r>
              <a:rPr lang="en-US" dirty="0" smtClean="0"/>
              <a:t>)</a:t>
            </a:r>
          </a:p>
          <a:p>
            <a:pPr marL="857250" lvl="1" indent="-342900"/>
            <a:r>
              <a:rPr lang="ru-RU" dirty="0" smtClean="0"/>
              <a:t>Программная компенсация пространственного разрешения для разных скоростей движения транспортного средства</a:t>
            </a:r>
            <a:endParaRPr lang="en-US" dirty="0" smtClean="0"/>
          </a:p>
          <a:p>
            <a:r>
              <a:rPr lang="ru-RU" dirty="0" smtClean="0"/>
              <a:t>Доза облучения</a:t>
            </a:r>
            <a:r>
              <a:rPr lang="en-US" dirty="0" smtClean="0"/>
              <a:t>: &lt;</a:t>
            </a:r>
            <a:r>
              <a:rPr lang="ru-RU" dirty="0" smtClean="0"/>
              <a:t> 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05 </a:t>
            </a:r>
            <a:r>
              <a:rPr lang="ru-RU" dirty="0" smtClean="0"/>
              <a:t>мкЗв</a:t>
            </a:r>
            <a:r>
              <a:rPr lang="en-US" dirty="0" smtClean="0"/>
              <a:t> </a:t>
            </a:r>
            <a:r>
              <a:rPr lang="ru-RU" dirty="0" smtClean="0"/>
              <a:t>на сканирование </a:t>
            </a:r>
            <a:r>
              <a:rPr lang="en-US" dirty="0" smtClean="0"/>
              <a:t>(&lt;</a:t>
            </a:r>
            <a:r>
              <a:rPr lang="ru-RU" dirty="0" smtClean="0"/>
              <a:t> </a:t>
            </a:r>
            <a:r>
              <a:rPr lang="en-US" dirty="0" smtClean="0"/>
              <a:t>5</a:t>
            </a:r>
            <a:r>
              <a:rPr lang="ru-RU" dirty="0" smtClean="0"/>
              <a:t>,</a:t>
            </a:r>
            <a:r>
              <a:rPr lang="en-US" dirty="0" smtClean="0"/>
              <a:t>0 </a:t>
            </a:r>
            <a:r>
              <a:rPr lang="ru-RU" dirty="0" smtClean="0"/>
              <a:t>мкбэр</a:t>
            </a:r>
            <a:r>
              <a:rPr lang="en-US" dirty="0" smtClean="0"/>
              <a:t>) </a:t>
            </a:r>
            <a:r>
              <a:rPr lang="ru-RU" dirty="0" smtClean="0"/>
              <a:t>на скорости </a:t>
            </a:r>
            <a:r>
              <a:rPr lang="en-US" dirty="0" smtClean="0"/>
              <a:t>8 </a:t>
            </a:r>
            <a:r>
              <a:rPr lang="ru-RU" dirty="0" smtClean="0"/>
              <a:t>км/ч</a:t>
            </a:r>
            <a:r>
              <a:rPr lang="en-US" dirty="0" smtClean="0"/>
              <a:t> (5 </a:t>
            </a:r>
            <a:r>
              <a:rPr lang="ru-RU" dirty="0" smtClean="0"/>
              <a:t>миль/ч</a:t>
            </a:r>
            <a:r>
              <a:rPr lang="en-US" dirty="0" smtClean="0"/>
              <a:t>)</a:t>
            </a:r>
            <a:endParaRPr lang="en-US" dirty="0"/>
          </a:p>
          <a:p>
            <a:r>
              <a:rPr lang="ru-RU" dirty="0" smtClean="0"/>
              <a:t>Рабочая температура</a:t>
            </a:r>
            <a:r>
              <a:rPr lang="en-US" dirty="0" smtClean="0"/>
              <a:t>: </a:t>
            </a:r>
            <a:r>
              <a:rPr lang="ru-RU" dirty="0" smtClean="0"/>
              <a:t>от </a:t>
            </a:r>
            <a:r>
              <a:rPr lang="en-US" dirty="0" smtClean="0"/>
              <a:t>-30</a:t>
            </a:r>
            <a:r>
              <a:rPr lang="ru-RU" dirty="0" smtClean="0"/>
              <a:t> </a:t>
            </a:r>
            <a:r>
              <a:rPr lang="en-US" dirty="0" smtClean="0"/>
              <a:t>°C </a:t>
            </a:r>
            <a:r>
              <a:rPr lang="ru-RU" dirty="0" smtClean="0"/>
              <a:t>до</a:t>
            </a:r>
            <a:r>
              <a:rPr lang="en-US" dirty="0" smtClean="0"/>
              <a:t> 40</a:t>
            </a:r>
            <a:r>
              <a:rPr lang="ru-RU" dirty="0" smtClean="0"/>
              <a:t> </a:t>
            </a:r>
            <a:r>
              <a:rPr lang="en-US" dirty="0" smtClean="0"/>
              <a:t>°C (</a:t>
            </a:r>
            <a:r>
              <a:rPr lang="ru-RU" dirty="0" smtClean="0"/>
              <a:t>от </a:t>
            </a:r>
            <a:r>
              <a:rPr lang="en-US" dirty="0" smtClean="0"/>
              <a:t>-22</a:t>
            </a:r>
            <a:r>
              <a:rPr lang="ru-RU" dirty="0" smtClean="0"/>
              <a:t> </a:t>
            </a:r>
            <a:r>
              <a:rPr lang="en-US" dirty="0" smtClean="0"/>
              <a:t>°F </a:t>
            </a:r>
            <a:r>
              <a:rPr lang="ru-RU" dirty="0" smtClean="0"/>
              <a:t>до</a:t>
            </a:r>
            <a:r>
              <a:rPr lang="en-US" dirty="0" smtClean="0"/>
              <a:t> 104</a:t>
            </a:r>
            <a:r>
              <a:rPr lang="ru-RU" dirty="0" smtClean="0"/>
              <a:t> </a:t>
            </a:r>
            <a:r>
              <a:rPr lang="en-US" dirty="0" smtClean="0"/>
              <a:t>°F)</a:t>
            </a:r>
          </a:p>
          <a:p>
            <a:pPr marL="857250" lvl="1" indent="-342900"/>
            <a:r>
              <a:rPr lang="ru-RU" dirty="0" smtClean="0"/>
              <a:t>Комплект для зимнего периода</a:t>
            </a:r>
            <a:r>
              <a:rPr lang="en-US" dirty="0" smtClean="0"/>
              <a:t>: </a:t>
            </a:r>
            <a:r>
              <a:rPr lang="ru-RU" dirty="0" smtClean="0"/>
              <a:t>от </a:t>
            </a:r>
            <a:r>
              <a:rPr lang="en-US" dirty="0" smtClean="0"/>
              <a:t>-40</a:t>
            </a:r>
            <a:r>
              <a:rPr lang="ru-RU" dirty="0" smtClean="0"/>
              <a:t> </a:t>
            </a:r>
            <a:r>
              <a:rPr lang="en-US" dirty="0" smtClean="0"/>
              <a:t>°C </a:t>
            </a:r>
            <a:r>
              <a:rPr lang="ru-RU" dirty="0" smtClean="0"/>
              <a:t>до</a:t>
            </a:r>
            <a:r>
              <a:rPr lang="en-US" dirty="0" smtClean="0"/>
              <a:t> 40</a:t>
            </a:r>
            <a:r>
              <a:rPr lang="ru-RU" dirty="0" smtClean="0"/>
              <a:t> </a:t>
            </a:r>
            <a:r>
              <a:rPr lang="en-US" dirty="0" smtClean="0"/>
              <a:t>°C (</a:t>
            </a:r>
            <a:r>
              <a:rPr lang="ru-RU" dirty="0" smtClean="0"/>
              <a:t>от </a:t>
            </a:r>
            <a:r>
              <a:rPr lang="en-US" dirty="0" smtClean="0"/>
              <a:t>-40</a:t>
            </a:r>
            <a:r>
              <a:rPr lang="ru-RU" dirty="0" smtClean="0"/>
              <a:t> </a:t>
            </a:r>
            <a:r>
              <a:rPr lang="en-US" dirty="0" smtClean="0"/>
              <a:t>°F </a:t>
            </a:r>
            <a:r>
              <a:rPr lang="ru-RU" dirty="0" smtClean="0"/>
              <a:t>до</a:t>
            </a:r>
            <a:r>
              <a:rPr lang="en-US" dirty="0" smtClean="0"/>
              <a:t> 104</a:t>
            </a:r>
            <a:r>
              <a:rPr lang="ru-RU" dirty="0" smtClean="0"/>
              <a:t> </a:t>
            </a:r>
            <a:r>
              <a:rPr lang="en-US" dirty="0" smtClean="0"/>
              <a:t>°F)</a:t>
            </a:r>
          </a:p>
          <a:p>
            <a:pPr marL="857250" lvl="1" indent="-342900"/>
            <a:r>
              <a:rPr lang="ru-RU" dirty="0" smtClean="0"/>
              <a:t>Комплект для летнего периода</a:t>
            </a:r>
            <a:r>
              <a:rPr lang="en-US" dirty="0" smtClean="0"/>
              <a:t>: </a:t>
            </a:r>
            <a:r>
              <a:rPr lang="ru-RU" dirty="0" smtClean="0"/>
              <a:t>от </a:t>
            </a:r>
            <a:r>
              <a:rPr lang="en-US" dirty="0" smtClean="0"/>
              <a:t>-5</a:t>
            </a:r>
            <a:r>
              <a:rPr lang="ru-RU" dirty="0" smtClean="0"/>
              <a:t> </a:t>
            </a:r>
            <a:r>
              <a:rPr lang="en-US" dirty="0" smtClean="0"/>
              <a:t>°C </a:t>
            </a:r>
            <a:r>
              <a:rPr lang="ru-RU" dirty="0" smtClean="0"/>
              <a:t>до</a:t>
            </a:r>
            <a:r>
              <a:rPr lang="en-US" dirty="0" smtClean="0"/>
              <a:t> 60</a:t>
            </a:r>
            <a:r>
              <a:rPr lang="ru-RU" dirty="0" smtClean="0"/>
              <a:t> </a:t>
            </a:r>
            <a:r>
              <a:rPr lang="en-US" dirty="0" smtClean="0"/>
              <a:t>°C (</a:t>
            </a:r>
            <a:r>
              <a:rPr lang="ru-RU" dirty="0" smtClean="0"/>
              <a:t>от </a:t>
            </a:r>
            <a:r>
              <a:rPr lang="en-US" dirty="0" smtClean="0"/>
              <a:t>23</a:t>
            </a:r>
            <a:r>
              <a:rPr lang="ru-RU" dirty="0" smtClean="0"/>
              <a:t> </a:t>
            </a:r>
            <a:r>
              <a:rPr lang="en-US" dirty="0" smtClean="0"/>
              <a:t>°F </a:t>
            </a:r>
            <a:r>
              <a:rPr lang="ru-RU" dirty="0" smtClean="0"/>
              <a:t>до</a:t>
            </a:r>
            <a:r>
              <a:rPr lang="en-US" dirty="0" smtClean="0"/>
              <a:t> 140</a:t>
            </a:r>
            <a:r>
              <a:rPr lang="ru-RU" dirty="0" smtClean="0"/>
              <a:t> </a:t>
            </a:r>
            <a:r>
              <a:rPr lang="en-US" dirty="0" smtClean="0"/>
              <a:t>°F)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252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Пропускная способность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513126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Стандартный рабочий режим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ru-RU" dirty="0" smtClean="0"/>
              <a:t>Режим непрерывного </a:t>
            </a:r>
            <a:r>
              <a:rPr lang="ru-RU" dirty="0" smtClean="0"/>
              <a:t>досмотра</a:t>
            </a:r>
            <a:r>
              <a:rPr lang="en-US" dirty="0" smtClean="0"/>
              <a:t>: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700" dirty="0" smtClean="0"/>
              <a:t>*</a:t>
            </a:r>
            <a:r>
              <a:rPr lang="ru-RU" sz="1700" dirty="0" smtClean="0"/>
              <a:t>Примечание</a:t>
            </a:r>
            <a:r>
              <a:rPr lang="en-US" sz="1700" dirty="0" smtClean="0"/>
              <a:t>: </a:t>
            </a:r>
            <a:r>
              <a:rPr lang="ru-RU" sz="1700" dirty="0" smtClean="0"/>
              <a:t>пропускная способность в </a:t>
            </a:r>
            <a:r>
              <a:rPr lang="en-US" sz="1700" dirty="0" smtClean="0"/>
              <a:t>250 </a:t>
            </a:r>
            <a:r>
              <a:rPr lang="ru-RU" sz="1700" dirty="0" smtClean="0"/>
              <a:t>грузовиков или 400 легковых автомобилей достигается в режиме непрерывного </a:t>
            </a:r>
            <a:r>
              <a:rPr lang="ru-RU" sz="1700" dirty="0" smtClean="0"/>
              <a:t>досмотра</a:t>
            </a:r>
            <a:r>
              <a:rPr lang="ru-RU" sz="1700" dirty="0" smtClean="0"/>
              <a:t> </a:t>
            </a:r>
            <a:r>
              <a:rPr lang="ru-RU" sz="1700" dirty="0" smtClean="0"/>
              <a:t>на скорости </a:t>
            </a:r>
            <a:r>
              <a:rPr lang="en-US" sz="1700" dirty="0" smtClean="0"/>
              <a:t>8 </a:t>
            </a:r>
            <a:r>
              <a:rPr lang="ru-RU" sz="1700" dirty="0" smtClean="0"/>
              <a:t>км/ч</a:t>
            </a:r>
            <a:r>
              <a:rPr lang="en-US" sz="1700" dirty="0" smtClean="0"/>
              <a:t> </a:t>
            </a:r>
            <a:r>
              <a:rPr lang="ru-RU" sz="1700" dirty="0" smtClean="0"/>
              <a:t>и без анализа полученных изображений </a:t>
            </a:r>
            <a:r>
              <a:rPr lang="en-US" sz="1700" dirty="0" smtClean="0"/>
              <a:t>(</a:t>
            </a:r>
            <a:r>
              <a:rPr lang="ru-RU" sz="1700" dirty="0" smtClean="0"/>
              <a:t>предполагается подключение к сети с дистанционным анализом</a:t>
            </a:r>
            <a:r>
              <a:rPr lang="en-US" sz="1700" dirty="0" smtClean="0"/>
              <a:t>)</a:t>
            </a:r>
            <a:endParaRPr lang="en-US" sz="17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11147164"/>
              </p:ext>
            </p:extLst>
          </p:nvPr>
        </p:nvGraphicFramePr>
        <p:xfrm>
          <a:off x="669459" y="1564280"/>
          <a:ext cx="801428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70"/>
                <a:gridCol w="2210500"/>
                <a:gridCol w="1786855"/>
                <a:gridCol w="20133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Скорость сканирования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км/ч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Время анализа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в секундах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Пропускная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 способность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–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легковых автомобилей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Пропускная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 способность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-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грузовиков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7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184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125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8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7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211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155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12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7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227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180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398330"/>
              </p:ext>
            </p:extLst>
          </p:nvPr>
        </p:nvGraphicFramePr>
        <p:xfrm>
          <a:off x="659934" y="3784833"/>
          <a:ext cx="8014284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71"/>
                <a:gridCol w="2003571"/>
                <a:gridCol w="2003571"/>
                <a:gridCol w="200357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Скорость сканирования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км/ч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Время анализа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в секундах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Пропускная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 способность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–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легковых автомобилей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Пропускная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 способность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-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грузовиков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224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140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8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266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185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12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292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220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03525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Технические характеристики </a:t>
            </a:r>
            <a:r>
              <a:rPr lang="en-US" dirty="0" smtClean="0"/>
              <a:t>Z Portal II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1400823"/>
              </p:ext>
            </p:extLst>
          </p:nvPr>
        </p:nvGraphicFramePr>
        <p:xfrm>
          <a:off x="566146" y="1238335"/>
          <a:ext cx="8063439" cy="2719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813"/>
                <a:gridCol w="2687813"/>
                <a:gridCol w="2687813"/>
              </a:tblGrid>
              <a:tr h="342181"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Технические характеристики 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Технические характеристики 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50166">
                <a:tc gridSpan="3"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Максимальные габаритные размеры транспортного средства</a:t>
                      </a:r>
                      <a:endParaRPr lang="en-US" sz="1200" i="1" dirty="0">
                        <a:solidFill>
                          <a:schemeClr val="tx2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3514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Ширина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 (11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7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(8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Высота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(15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,8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r>
                        <a:rPr lang="ru-RU" sz="120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Габаритные размеры системы </a:t>
                      </a:r>
                      <a:r>
                        <a:rPr lang="en-US" sz="120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120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без дополнительной холодильной установки или эстакады</a:t>
                      </a:r>
                      <a:r>
                        <a:rPr lang="ru-RU" sz="1200" i="1" baseline="0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DE TDTX)</a:t>
                      </a:r>
                      <a:endParaRPr lang="en-US" sz="1200" i="1" dirty="0">
                        <a:solidFill>
                          <a:schemeClr val="tx2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D0D2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Ширина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(21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(19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Высота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(19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(13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Глубина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7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 (22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0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 (20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0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футов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7892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Масса 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с дополнительной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 холодильной установкой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12247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 кг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 (27000 </a:t>
                      </a:r>
                      <a:r>
                        <a:rPr lang="ru-RU" sz="1200" baseline="0" dirty="0" smtClean="0">
                          <a:latin typeface="Calibri" panose="020F0502020204030204" pitchFamily="34" charset="0"/>
                        </a:rPr>
                        <a:t>футов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9979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 кг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 (22000 </a:t>
                      </a:r>
                      <a:r>
                        <a:rPr lang="ru-RU" sz="1200" dirty="0" smtClean="0">
                          <a:latin typeface="Calibri" panose="020F0502020204030204" pitchFamily="34" charset="0"/>
                        </a:rPr>
                        <a:t>фунтов</a:t>
                      </a:r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97" y="4323802"/>
            <a:ext cx="4275336" cy="1857561"/>
          </a:xfrm>
          <a:prstGeom prst="rect">
            <a:avLst/>
          </a:prstGeom>
          <a:noFill/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3213028" y="5831564"/>
            <a:ext cx="1194753" cy="453316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>
            <a:defPPr>
              <a:defRPr lang="en-US"/>
            </a:defPPr>
            <a:lvl1pPr algn="ctr" fontAlgn="base">
              <a:spcBef>
                <a:spcPct val="50000"/>
              </a:spcBef>
              <a:spcAft>
                <a:spcPct val="0"/>
              </a:spcAft>
              <a:defRPr b="0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Calibri" panose="020F0502020204030204" pitchFamily="34" charset="0"/>
              </a:defRPr>
            </a:lvl1pPr>
            <a:lvl2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800" dirty="0" smtClean="0"/>
              <a:t>Конфигурация пассажирского транспортного средства</a:t>
            </a:r>
            <a:endParaRPr lang="en-US" sz="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24382923"/>
              </p:ext>
            </p:extLst>
          </p:nvPr>
        </p:nvGraphicFramePr>
        <p:xfrm>
          <a:off x="4716380" y="4220285"/>
          <a:ext cx="4074059" cy="1771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263"/>
                <a:gridCol w="1137897"/>
                <a:gridCol w="1693899"/>
              </a:tblGrid>
              <a:tr h="324379">
                <a:tc gridSpan="3">
                  <a:txBody>
                    <a:bodyPr/>
                    <a:lstStyle/>
                    <a:p>
                      <a:r>
                        <a:rPr lang="ru-RU" sz="1200" b="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Требования электропитания</a:t>
                      </a:r>
                      <a:endParaRPr lang="en-US" sz="1200" b="0" i="1" dirty="0">
                        <a:solidFill>
                          <a:schemeClr val="tx2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2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89453">
                <a:tc>
                  <a:txBody>
                    <a:bodyPr/>
                    <a:lstStyle/>
                    <a:p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Calibri" panose="020F0502020204030204" pitchFamily="34" charset="0"/>
                        </a:rPr>
                        <a:t>50 </a:t>
                      </a:r>
                      <a:r>
                        <a:rPr lang="ru-RU" sz="1100" b="1" dirty="0" smtClean="0">
                          <a:latin typeface="Calibri" panose="020F0502020204030204" pitchFamily="34" charset="0"/>
                        </a:rPr>
                        <a:t>Гц</a:t>
                      </a:r>
                      <a:endParaRPr lang="en-US" sz="1100" b="1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 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Гц</a:t>
                      </a:r>
                      <a:r>
                        <a:rPr lang="en-US" sz="1100" b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дополнительно</a:t>
                      </a:r>
                      <a:r>
                        <a:rPr lang="en-US" sz="1100" b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)*</a:t>
                      </a:r>
                      <a:endParaRPr lang="en-US" sz="11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Напряжение</a:t>
                      </a:r>
                      <a:endParaRPr lang="en-US" sz="11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400 ±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480 +5/-10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Сила тока</a:t>
                      </a:r>
                      <a:endParaRPr lang="en-US" sz="11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Число фаз</a:t>
                      </a:r>
                      <a:endParaRPr lang="en-US" sz="11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Частота</a:t>
                      </a:r>
                      <a:endParaRPr lang="en-US" sz="11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 ± 3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Гц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 ± 3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Гц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 bwMode="auto">
          <a:xfrm>
            <a:off x="4857225" y="6181363"/>
            <a:ext cx="351524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alibri" panose="020F0502020204030204" pitchFamily="34" charset="0"/>
              </a:rPr>
              <a:t>*</a:t>
            </a:r>
            <a:r>
              <a:rPr lang="ru-RU" sz="1200" dirty="0" smtClean="0">
                <a:latin typeface="Calibri" panose="020F0502020204030204" pitchFamily="34" charset="0"/>
              </a:rPr>
              <a:t> необходим дополнительный трансформатор</a:t>
            </a:r>
            <a:endParaRPr lang="en-US" sz="1200" dirty="0" smtClean="0">
              <a:latin typeface="Calibri" panose="020F050202020403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33375" y="5296586"/>
            <a:ext cx="857249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ВЫСОТА ТУННЕЛЯ</a:t>
            </a:r>
          </a:p>
          <a:p>
            <a:pPr algn="ctr" eaLnBrk="1" hangingPunct="1"/>
            <a:r>
              <a:rPr lang="ru-RU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С </a:t>
            </a:r>
            <a:r>
              <a:rPr lang="en-US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TDTX</a:t>
            </a:r>
            <a:endParaRPr lang="en-US" altLang="en-US" sz="6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829050" y="5143500"/>
            <a:ext cx="847725" cy="18466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ВЫСОТА СИСТЕМЫ</a:t>
            </a:r>
            <a:endParaRPr lang="en-US" altLang="en-US" sz="6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362325" y="5296586"/>
            <a:ext cx="857249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ВЫСОТА ТУННЕЛЯ</a:t>
            </a:r>
          </a:p>
          <a:p>
            <a:pPr algn="ctr" eaLnBrk="1" hangingPunct="1"/>
            <a:r>
              <a:rPr lang="ru-RU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БЕЗ </a:t>
            </a:r>
            <a:r>
              <a:rPr lang="en-US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TDTX</a:t>
            </a:r>
            <a:endParaRPr lang="en-US" altLang="en-US" sz="6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743075" y="6010961"/>
            <a:ext cx="104775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ШИРИНА ПОЛОСЫ ДВИЖЕНИЯ</a:t>
            </a:r>
            <a:endParaRPr lang="en-US" altLang="en-US" sz="6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85851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Конфигурации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548640">
            <a:normAutofit/>
          </a:bodyPr>
          <a:lstStyle/>
          <a:p>
            <a:r>
              <a:rPr lang="ru-RU" sz="1400" dirty="0" smtClean="0"/>
              <a:t>Доступна в двух типоразмерах</a:t>
            </a:r>
            <a:endParaRPr lang="en-US" sz="1400" dirty="0" smtClean="0"/>
          </a:p>
          <a:p>
            <a:pPr marL="857250" lvl="1" indent="-342900"/>
            <a:r>
              <a:rPr lang="ru-RU" sz="1200" dirty="0" smtClean="0"/>
              <a:t>Крупногабаритная – для грузовиков и грузов</a:t>
            </a:r>
            <a:endParaRPr lang="en-US" sz="1200" dirty="0" smtClean="0"/>
          </a:p>
          <a:p>
            <a:pPr marL="857250" lvl="1" indent="-342900"/>
            <a:r>
              <a:rPr lang="ru-RU" sz="1200" dirty="0" smtClean="0"/>
              <a:t>Компактная – для пассажирских транспортных средств</a:t>
            </a:r>
            <a:endParaRPr lang="en-US" sz="1200" dirty="0" smtClean="0"/>
          </a:p>
          <a:p>
            <a:pPr indent="0"/>
            <a:r>
              <a:rPr lang="ru-RU" sz="1400" dirty="0" smtClean="0"/>
              <a:t>Активация сканирования </a:t>
            </a:r>
            <a:r>
              <a:rPr lang="en-US" sz="1400" dirty="0" smtClean="0"/>
              <a:t>(Z Portal </a:t>
            </a:r>
            <a:r>
              <a:rPr lang="ru-RU" sz="1400" dirty="0" smtClean="0"/>
              <a:t>только для грузовиков</a:t>
            </a:r>
            <a:r>
              <a:rPr lang="en-US" sz="1400" dirty="0" smtClean="0"/>
              <a:t>)</a:t>
            </a:r>
          </a:p>
          <a:p>
            <a:pPr marL="857250" lvl="1" indent="-342900"/>
            <a:r>
              <a:rPr lang="ru-RU" sz="1200" dirty="0" smtClean="0"/>
              <a:t>Станция запуска сканирования водительской стороны</a:t>
            </a:r>
            <a:endParaRPr lang="en-US" sz="1200" dirty="0" smtClean="0"/>
          </a:p>
          <a:p>
            <a:pPr marL="857250" lvl="1" indent="-342900"/>
            <a:r>
              <a:rPr lang="ru-RU" sz="1200" dirty="0" smtClean="0"/>
              <a:t>Станция запуска сканирования офицером</a:t>
            </a:r>
          </a:p>
          <a:p>
            <a:pPr marL="857250" lvl="1" indent="-342900"/>
            <a:r>
              <a:rPr lang="ru-RU" sz="1200" dirty="0" smtClean="0"/>
              <a:t>Автоматическое исключение досмотра кабины</a:t>
            </a:r>
            <a:endParaRPr lang="en-US" sz="1200" dirty="0" smtClean="0"/>
          </a:p>
          <a:p>
            <a:pPr indent="0"/>
            <a:endParaRPr lang="en-US" sz="1400" dirty="0" smtClean="0"/>
          </a:p>
          <a:p>
            <a:pPr indent="0"/>
            <a:endParaRPr lang="en-US" sz="1400" dirty="0"/>
          </a:p>
          <a:p>
            <a:pPr indent="0"/>
            <a:endParaRPr lang="en-US" sz="1400" dirty="0" smtClean="0"/>
          </a:p>
          <a:p>
            <a:pPr indent="0"/>
            <a:endParaRPr lang="en-US" sz="1400" dirty="0"/>
          </a:p>
          <a:p>
            <a:pPr indent="0"/>
            <a:endParaRPr lang="en-US" sz="1400" dirty="0"/>
          </a:p>
          <a:p>
            <a:pPr indent="0"/>
            <a:r>
              <a:rPr lang="ru-RU" sz="1400" dirty="0" smtClean="0"/>
              <a:t>Режим непрерывного </a:t>
            </a:r>
            <a:r>
              <a:rPr lang="ru-RU" sz="1400" dirty="0" smtClean="0"/>
              <a:t>досмотра</a:t>
            </a:r>
            <a:endParaRPr lang="en-US" sz="1400" dirty="0" smtClean="0"/>
          </a:p>
          <a:p>
            <a:pPr indent="0"/>
            <a:r>
              <a:rPr lang="ru-RU" sz="1400" dirty="0" smtClean="0"/>
              <a:t>Двунаправленный режим сканирования</a:t>
            </a:r>
            <a:endParaRPr lang="en-US" sz="1400" dirty="0" smtClean="0"/>
          </a:p>
          <a:p>
            <a:pPr marL="857250" lvl="1" indent="-342900"/>
            <a:r>
              <a:rPr lang="ru-RU" sz="1400" dirty="0" smtClean="0"/>
              <a:t>Возможность ручного управления потоком транспортных средств</a:t>
            </a:r>
            <a:endParaRPr lang="en-US" sz="1400" dirty="0" smtClean="0"/>
          </a:p>
          <a:p>
            <a:pPr marL="857250" lvl="1" indent="-342900"/>
            <a:r>
              <a:rPr lang="ru-RU" sz="1400" dirty="0" smtClean="0"/>
              <a:t>На этапе разработки, о выпуске еще не сообщалось</a:t>
            </a:r>
            <a:endParaRPr lang="en-US" sz="1400" dirty="0"/>
          </a:p>
        </p:txBody>
      </p:sp>
      <p:pic>
        <p:nvPicPr>
          <p:cNvPr id="4" name="Picture 3" descr="\\mahqfps01.as-e.com\projects\Projects\8165 – Next Gen Z Portal\Tech Design Documents\Pictures\CBP Visit 150203\NGZP Car Fro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82" y="4203832"/>
            <a:ext cx="2127684" cy="2097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\\mahqfps01.as-e.com\projects\Projects\8165 – Next Gen Z Portal\Tech Design Documents\Pictures\CBP Visit 150203\NGZP Truck Fro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759" y="3415620"/>
            <a:ext cx="2656051" cy="2644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4456112" y="3055522"/>
            <a:ext cx="3829420" cy="43088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spcCol="1005840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Примечание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 </a:t>
            </a:r>
            <a:r>
              <a:rPr lang="ru-RU" sz="1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не выпускается в двухсторонней конфигурации</a:t>
            </a:r>
            <a:endParaRPr lang="en-US" sz="11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5733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Краткое описание </a:t>
            </a:r>
            <a:r>
              <a:rPr lang="ru-RU" dirty="0" smtClean="0"/>
              <a:t>работы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0375" indent="-457200">
              <a:buFont typeface="+mj-lt"/>
              <a:buAutoNum type="arabicPeriod"/>
            </a:pPr>
            <a:r>
              <a:rPr lang="ru-RU" sz="1800" dirty="0" smtClean="0"/>
              <a:t>Оператор системы запускает сканирование нажатием на кнопку «</a:t>
            </a:r>
            <a:r>
              <a:rPr lang="en-US" sz="1800" dirty="0" smtClean="0"/>
              <a:t>Start Scan</a:t>
            </a:r>
            <a:r>
              <a:rPr lang="ru-RU" sz="1800" dirty="0" smtClean="0"/>
              <a:t>»</a:t>
            </a:r>
            <a:endParaRPr lang="en-US" sz="1800" dirty="0" smtClean="0"/>
          </a:p>
          <a:p>
            <a:pPr marL="460375" indent="-457200">
              <a:buFont typeface="+mj-lt"/>
              <a:buAutoNum type="arabicPeriod"/>
            </a:pPr>
            <a:r>
              <a:rPr lang="ru-RU" sz="1800" dirty="0" smtClean="0"/>
              <a:t>После перехода источника рентгеновского излучения в рабочее состояние, светофор меняет цвет с красного на зеленый</a:t>
            </a:r>
            <a:r>
              <a:rPr lang="en-US" sz="1800" dirty="0" smtClean="0"/>
              <a:t>, </a:t>
            </a:r>
            <a:r>
              <a:rPr lang="ru-RU" sz="1800" dirty="0" smtClean="0"/>
              <a:t>разрешая водителю проезд через туннель со скоростью не выше </a:t>
            </a:r>
            <a:r>
              <a:rPr lang="en-US" sz="1800" dirty="0" smtClean="0"/>
              <a:t>8 </a:t>
            </a:r>
            <a:r>
              <a:rPr lang="ru-RU" sz="1800" dirty="0" smtClean="0"/>
              <a:t>км/ч</a:t>
            </a:r>
            <a:r>
              <a:rPr lang="en-US" sz="1800" dirty="0" smtClean="0"/>
              <a:t> (5 </a:t>
            </a:r>
            <a:r>
              <a:rPr lang="ru-RU" sz="1800" dirty="0" smtClean="0"/>
              <a:t>миль/ч</a:t>
            </a:r>
            <a:r>
              <a:rPr lang="en-US" sz="1800" dirty="0" smtClean="0"/>
              <a:t>)</a:t>
            </a:r>
          </a:p>
          <a:p>
            <a:pPr marL="857250" lvl="1" indent="-342900"/>
            <a:r>
              <a:rPr lang="ru-RU" sz="1600" dirty="0" smtClean="0"/>
              <a:t>Система компенсирует изменение скорости движения транспортного средства</a:t>
            </a:r>
            <a:endParaRPr lang="en-US" sz="1600" dirty="0" smtClean="0"/>
          </a:p>
          <a:p>
            <a:pPr marL="460375" indent="-457200">
              <a:buFont typeface="+mj-lt"/>
              <a:buAutoNum type="arabicPeriod"/>
            </a:pPr>
            <a:r>
              <a:rPr lang="ru-RU" sz="1800" dirty="0" smtClean="0"/>
              <a:t>Портал обнаруживает транспортное средство и приступает к досмотру</a:t>
            </a:r>
            <a:endParaRPr lang="en-US" sz="1800" dirty="0" smtClean="0"/>
          </a:p>
          <a:p>
            <a:pPr marL="460375" indent="-457200">
              <a:buFont typeface="+mj-lt"/>
              <a:buAutoNum type="arabicPeriod"/>
            </a:pPr>
            <a:r>
              <a:rPr lang="ru-RU" sz="1800" dirty="0" smtClean="0"/>
              <a:t>Система отключается после того, как транспортное средство полностью проедет через портал</a:t>
            </a:r>
            <a:endParaRPr lang="en-US" sz="18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6" y="4218462"/>
            <a:ext cx="5764398" cy="1968978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214814" y="5700712"/>
            <a:ext cx="442912" cy="769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5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Стоп-линия</a:t>
            </a:r>
            <a:endParaRPr lang="en-US" altLang="en-US" sz="5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52976" y="4405999"/>
            <a:ext cx="647700" cy="153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4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Светофор на въезде</a:t>
            </a:r>
            <a:endParaRPr lang="en-US" altLang="en-US" sz="4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767389" y="4600574"/>
            <a:ext cx="442912" cy="153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5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Холодильная установка (-и)</a:t>
            </a:r>
            <a:endParaRPr lang="en-US" altLang="en-US" sz="5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76864" y="4905375"/>
            <a:ext cx="153888" cy="539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5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Портальная система</a:t>
            </a:r>
            <a:endParaRPr lang="en-US" altLang="en-US" sz="5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205539" y="5376861"/>
            <a:ext cx="442912" cy="769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5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Радар </a:t>
            </a:r>
            <a:endParaRPr lang="en-US" altLang="en-US" sz="5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729289" y="5710237"/>
            <a:ext cx="442912" cy="153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5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Главный электрощит</a:t>
            </a:r>
            <a:endParaRPr lang="en-US" altLang="en-US" sz="5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633914" y="5924549"/>
            <a:ext cx="638174" cy="153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5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Датчики транспортного средства</a:t>
            </a:r>
            <a:endParaRPr lang="en-US" altLang="en-US" sz="5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02325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системы в режиме непрерывного </a:t>
            </a:r>
            <a:r>
              <a:rPr lang="ru-RU" dirty="0" smtClean="0"/>
              <a:t>досмотра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0375" indent="-457200">
              <a:buFont typeface="Arial" panose="020B0604020202020204" pitchFamily="34" charset="0"/>
              <a:buChar char="•"/>
            </a:pPr>
            <a:r>
              <a:rPr lang="ru-RU" dirty="0" smtClean="0"/>
              <a:t>Непрерывный режим работы позволяет оператору системы запускать сканирование однократно</a:t>
            </a:r>
            <a:r>
              <a:rPr lang="en-US" dirty="0" smtClean="0"/>
              <a:t>. </a:t>
            </a:r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Оператор активирует досмотр, выбрав «</a:t>
            </a:r>
            <a:r>
              <a:rPr lang="en-US" dirty="0" smtClean="0"/>
              <a:t>Continuous Scan Mode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и нажав на кнопку «</a:t>
            </a:r>
            <a:r>
              <a:rPr lang="en-US" dirty="0" smtClean="0"/>
              <a:t>Start Scan</a:t>
            </a:r>
            <a:r>
              <a:rPr lang="ru-RU" dirty="0" smtClean="0"/>
              <a:t>»</a:t>
            </a:r>
            <a:endParaRPr lang="en-US" dirty="0"/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После перехода источника рентгеновского излучения в рабочее состояние, светофор меняет цвет с красного на зеленый</a:t>
            </a:r>
            <a:r>
              <a:rPr lang="en-US" dirty="0" smtClean="0"/>
              <a:t>, </a:t>
            </a:r>
            <a:r>
              <a:rPr lang="ru-RU" dirty="0" smtClean="0"/>
              <a:t>разрешая водителю проезд через туннель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Водитель должен проехать через туннель в течение </a:t>
            </a:r>
            <a:r>
              <a:rPr lang="en-US" dirty="0" smtClean="0"/>
              <a:t>90 </a:t>
            </a:r>
            <a:r>
              <a:rPr lang="ru-RU" dirty="0" smtClean="0"/>
              <a:t>секунд</a:t>
            </a:r>
            <a:endParaRPr lang="en-US" dirty="0"/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После того, как транспортное средство проехало через туннель и получены все необходимые данные, светофор автоматически меняет цвет с красного на зеленый, разрешая следующему по очередности водителю проследовать через туннель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Следующее транспортное средство должно проехать через туннель в течение </a:t>
            </a:r>
            <a:r>
              <a:rPr lang="en-US" dirty="0" smtClean="0"/>
              <a:t>60 </a:t>
            </a:r>
            <a:r>
              <a:rPr lang="ru-RU" dirty="0" smtClean="0"/>
              <a:t>секунд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8457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станции запуска сканирования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1800" dirty="0" smtClean="0"/>
              <a:t> Опция</a:t>
            </a:r>
            <a:r>
              <a:rPr lang="en-US" sz="1800" dirty="0" smtClean="0"/>
              <a:t> – </a:t>
            </a:r>
            <a:r>
              <a:rPr lang="ru-RU" sz="1800" dirty="0" smtClean="0"/>
              <a:t>только для досмотра грузовиков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71574"/>
            <a:ext cx="8226425" cy="512963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Опция запуска сканирования подразумевает кроме имеющегося аппаратного обеспечения </a:t>
            </a:r>
            <a:r>
              <a:rPr lang="en-US" dirty="0" smtClean="0"/>
              <a:t>Z Portal II </a:t>
            </a:r>
            <a:r>
              <a:rPr lang="ru-RU" dirty="0" smtClean="0"/>
              <a:t>стойку запуска сканирования </a:t>
            </a:r>
            <a:r>
              <a:rPr lang="en-US" dirty="0" smtClean="0"/>
              <a:t>(</a:t>
            </a:r>
            <a:r>
              <a:rPr lang="ru-RU" dirty="0" smtClean="0"/>
              <a:t>как в исполнении водителем, так и офицером</a:t>
            </a:r>
            <a:r>
              <a:rPr lang="en-US" dirty="0" smtClean="0"/>
              <a:t>) </a:t>
            </a:r>
            <a:r>
              <a:rPr lang="ru-RU" dirty="0" smtClean="0"/>
              <a:t>и дополнительный светофор на выезде</a:t>
            </a:r>
            <a:endParaRPr lang="en-US" dirty="0" smtClean="0"/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Стандартная последовательность досмотра отслеживает момент въезда транспортного средства в туннель досмотра</a:t>
            </a:r>
            <a:endParaRPr lang="en-US" dirty="0" smtClean="0"/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После въезда в туннель досмотра водитель медленно подъезжает к стоп-линии таким образом, чтобы кабина/пассажиры транспортного средства находились за пучком рентгеновских лучей</a:t>
            </a:r>
            <a:endParaRPr lang="en-US" dirty="0" smtClean="0"/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После нажатия на кнопку запуска </a:t>
            </a:r>
            <a:r>
              <a:rPr lang="en-US" dirty="0" smtClean="0"/>
              <a:t>(</a:t>
            </a:r>
            <a:r>
              <a:rPr lang="ru-RU" dirty="0" smtClean="0"/>
              <a:t>водителем или офицером</a:t>
            </a:r>
            <a:r>
              <a:rPr lang="en-US" dirty="0" smtClean="0"/>
              <a:t>), </a:t>
            </a:r>
            <a:r>
              <a:rPr lang="ru-RU" dirty="0" smtClean="0"/>
              <a:t>светофор на выезде загорается зеленым, разрешая водителю проследовать через систему</a:t>
            </a:r>
            <a:r>
              <a:rPr lang="en-US" dirty="0" smtClean="0"/>
              <a:t>. </a:t>
            </a:r>
          </a:p>
          <a:p>
            <a:pPr marL="857250" lvl="1" indent="-342900"/>
            <a:r>
              <a:rPr lang="ru-RU" dirty="0" smtClean="0"/>
              <a:t>Если движение транспортного средства не обнаруживается в течение пяти </a:t>
            </a:r>
            <a:r>
              <a:rPr lang="en-US" dirty="0" smtClean="0"/>
              <a:t>(5) </a:t>
            </a:r>
            <a:r>
              <a:rPr lang="ru-RU" dirty="0" smtClean="0"/>
              <a:t>секунд</a:t>
            </a:r>
            <a:r>
              <a:rPr lang="en-US" dirty="0" smtClean="0"/>
              <a:t>, </a:t>
            </a:r>
            <a:r>
              <a:rPr lang="ru-RU" dirty="0" smtClean="0"/>
              <a:t>светофор на выезде загорается красным, и водителю/офицеру необходимо повторно нажать на кнопку запуска</a:t>
            </a:r>
            <a:endParaRPr lang="en-US" dirty="0" smtClean="0"/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При движении транспортного средства активируется модуль и сканируется область за водителем</a:t>
            </a:r>
            <a:endParaRPr lang="en-US" dirty="0" smtClean="0"/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Система автоматически определяет край транспортного средства и прерывает сканирование после того, как оно полностью прошло досмотр</a:t>
            </a:r>
            <a:r>
              <a:rPr lang="en-US" dirty="0" smtClean="0"/>
              <a:t>. </a:t>
            </a:r>
            <a:r>
              <a:rPr lang="ru-RU" dirty="0" smtClean="0"/>
              <a:t>Светофор на выезде загорается красным</a:t>
            </a:r>
            <a:r>
              <a:rPr lang="en-US" dirty="0" smtClean="0"/>
              <a:t>.</a:t>
            </a:r>
          </a:p>
          <a:p>
            <a:pPr marL="460375" indent="-457200">
              <a:buFont typeface="+mj-lt"/>
              <a:buAutoNum type="arabicPeriod"/>
            </a:pPr>
            <a:r>
              <a:rPr lang="ru-RU" dirty="0" smtClean="0"/>
              <a:t>Далее система переходит в дежурный режим – готовность к досмотру следующего транспортного средства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81024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автоматического исключения досмотра кабины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2000" dirty="0" smtClean="0"/>
              <a:t>Опция</a:t>
            </a:r>
            <a:r>
              <a:rPr lang="en-US" sz="2000" dirty="0" smtClean="0"/>
              <a:t> – </a:t>
            </a:r>
            <a:r>
              <a:rPr lang="ru-RU" sz="2000" dirty="0" smtClean="0"/>
              <a:t>только для досмотра грузовиков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700" dirty="0" smtClean="0"/>
              <a:t>Данная опция позволяет автоматически исключить сканирование кабины грузовика</a:t>
            </a:r>
            <a:r>
              <a:rPr lang="en-US" sz="1700" dirty="0" smtClean="0"/>
              <a:t>.  </a:t>
            </a:r>
          </a:p>
          <a:p>
            <a:pPr marL="857250" lvl="1" indent="-342900"/>
            <a:r>
              <a:rPr lang="ru-RU" sz="1700" dirty="0" smtClean="0"/>
              <a:t>Для работы этой опции между кабиной транспортного средства и грузовым прицепом должен быть зазор</a:t>
            </a:r>
            <a:r>
              <a:rPr lang="en-US" sz="1700" dirty="0" smtClean="0"/>
              <a:t>.  </a:t>
            </a:r>
          </a:p>
          <a:p>
            <a:pPr marL="857250" lvl="1" indent="-342900"/>
            <a:r>
              <a:rPr lang="ru-RU" sz="1700" dirty="0" smtClean="0"/>
              <a:t>Данная опция дополняет стандартную систему </a:t>
            </a:r>
            <a:r>
              <a:rPr lang="en-US" sz="1700" dirty="0" smtClean="0"/>
              <a:t>Z Portal </a:t>
            </a:r>
            <a:r>
              <a:rPr lang="ru-RU" sz="1700" dirty="0" smtClean="0"/>
              <a:t>распознаванием такого зазора лазерным датчиком</a:t>
            </a:r>
            <a:r>
              <a:rPr lang="en-US" sz="1700" dirty="0" smtClean="0"/>
              <a:t>. </a:t>
            </a:r>
            <a:endParaRPr lang="en-US" sz="1700" dirty="0"/>
          </a:p>
          <a:p>
            <a:pPr marL="460375" lvl="0" indent="-457200">
              <a:buFont typeface="+mj-lt"/>
              <a:buAutoNum type="arabicPeriod"/>
            </a:pPr>
            <a:r>
              <a:rPr lang="ru-RU" sz="1700" dirty="0" smtClean="0"/>
              <a:t>Стандартная последовательность досмотра, описанная выше, отслеживает момент въезда транспортного средства в туннель досмотра</a:t>
            </a:r>
            <a:r>
              <a:rPr lang="en-US" sz="1700" dirty="0" smtClean="0"/>
              <a:t>.</a:t>
            </a:r>
            <a:endParaRPr lang="en-US" sz="1700" dirty="0"/>
          </a:p>
          <a:p>
            <a:pPr marL="460375" lvl="0" indent="-457200">
              <a:buFont typeface="+mj-lt"/>
              <a:buAutoNum type="arabicPeriod"/>
            </a:pPr>
            <a:r>
              <a:rPr lang="ru-RU" sz="1700" dirty="0" smtClean="0"/>
              <a:t>После въезда в туннель досмотра</a:t>
            </a:r>
            <a:r>
              <a:rPr lang="en-US" sz="1700" dirty="0" smtClean="0"/>
              <a:t> </a:t>
            </a:r>
            <a:r>
              <a:rPr lang="ru-RU" sz="1700" dirty="0" smtClean="0"/>
              <a:t>транспортное средство распознается, но рентгеновские лучи остаются отключенными, пока грузовик не пройдет через датчик распознавания зазора и система не определит, что кабина </a:t>
            </a:r>
            <a:r>
              <a:rPr lang="en-US" sz="1700" dirty="0" smtClean="0"/>
              <a:t>(</a:t>
            </a:r>
            <a:r>
              <a:rPr lang="ru-RU" sz="1700" dirty="0" smtClean="0"/>
              <a:t>и оператор транспортного средства</a:t>
            </a:r>
            <a:r>
              <a:rPr lang="en-US" sz="1700" dirty="0" smtClean="0"/>
              <a:t>) </a:t>
            </a:r>
            <a:r>
              <a:rPr lang="ru-RU" sz="1700" dirty="0" smtClean="0"/>
              <a:t>прошли плоскость пучка рентгеновских лучей</a:t>
            </a:r>
            <a:r>
              <a:rPr lang="en-US" sz="1700" dirty="0" smtClean="0"/>
              <a:t>.</a:t>
            </a:r>
            <a:endParaRPr lang="en-US" sz="1700" dirty="0"/>
          </a:p>
          <a:p>
            <a:pPr marL="460375" lvl="0" indent="-457200">
              <a:buFont typeface="+mj-lt"/>
              <a:buAutoNum type="arabicPeriod"/>
            </a:pPr>
            <a:r>
              <a:rPr lang="ru-RU" sz="1700" dirty="0" smtClean="0"/>
              <a:t>Далее система автоматически приступает к сканированию грузового прицепа</a:t>
            </a:r>
            <a:r>
              <a:rPr lang="en-US" sz="1700" dirty="0" smtClean="0"/>
              <a:t>.</a:t>
            </a:r>
          </a:p>
          <a:p>
            <a:pPr marL="460375" lvl="0" indent="-457200">
              <a:buFont typeface="+mj-lt"/>
              <a:buAutoNum type="arabicPeriod"/>
            </a:pPr>
            <a:r>
              <a:rPr lang="ru-RU" sz="1700" dirty="0" smtClean="0"/>
              <a:t>Система автоматически определяет край транспортного средства и прерывает сканирование как при стандартной последовательности досмотра</a:t>
            </a:r>
            <a:r>
              <a:rPr lang="en-US" sz="1700" dirty="0" smtClean="0"/>
              <a:t>.</a:t>
            </a:r>
            <a:endParaRPr lang="en-US" sz="1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905708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узлы портала досмотра грузовиков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E0C9D5-4D38-4FA1-AF59-9FAC60D4F57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© 2015 </a:t>
            </a:r>
            <a:r>
              <a:rPr lang="ru-RU" dirty="0"/>
              <a:t>Конфиденциальная информация </a:t>
            </a:r>
            <a:r>
              <a:rPr lang="en-US" dirty="0"/>
              <a:t>AS&amp;E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29" t="5835" r="24611" b="4364"/>
          <a:stretch/>
        </p:blipFill>
        <p:spPr>
          <a:xfrm>
            <a:off x="923525" y="1009485"/>
            <a:ext cx="6567255" cy="5327086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21" idx="3"/>
          </p:cNvCxnSpPr>
          <p:nvPr/>
        </p:nvCxnSpPr>
        <p:spPr>
          <a:xfrm>
            <a:off x="2802861" y="1647384"/>
            <a:ext cx="501774" cy="24541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0" idx="3"/>
          </p:cNvCxnSpPr>
          <p:nvPr/>
        </p:nvCxnSpPr>
        <p:spPr>
          <a:xfrm>
            <a:off x="1872060" y="2584761"/>
            <a:ext cx="1086930" cy="80583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2" idx="3"/>
          </p:cNvCxnSpPr>
          <p:nvPr/>
        </p:nvCxnSpPr>
        <p:spPr>
          <a:xfrm>
            <a:off x="1762488" y="3375609"/>
            <a:ext cx="1004477" cy="89830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9" idx="3"/>
          </p:cNvCxnSpPr>
          <p:nvPr/>
        </p:nvCxnSpPr>
        <p:spPr>
          <a:xfrm flipV="1">
            <a:off x="3151015" y="5656493"/>
            <a:ext cx="307240" cy="43817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7" idx="2"/>
          </p:cNvCxnSpPr>
          <p:nvPr/>
        </p:nvCxnSpPr>
        <p:spPr>
          <a:xfrm flipH="1">
            <a:off x="5028188" y="1513761"/>
            <a:ext cx="895042" cy="24181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7" idx="1"/>
          </p:cNvCxnSpPr>
          <p:nvPr/>
        </p:nvCxnSpPr>
        <p:spPr>
          <a:xfrm flipH="1" flipV="1">
            <a:off x="6108201" y="4389129"/>
            <a:ext cx="806504" cy="49210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8" idx="1"/>
          </p:cNvCxnSpPr>
          <p:nvPr/>
        </p:nvCxnSpPr>
        <p:spPr>
          <a:xfrm flipH="1" flipV="1">
            <a:off x="4840837" y="5387656"/>
            <a:ext cx="806502" cy="54941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4" idx="3"/>
          </p:cNvCxnSpPr>
          <p:nvPr/>
        </p:nvCxnSpPr>
        <p:spPr>
          <a:xfrm flipV="1">
            <a:off x="2855693" y="4197101"/>
            <a:ext cx="1601092" cy="124454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6914705" y="4581150"/>
            <a:ext cx="1667320" cy="60016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МОДУЛЬ ФОРМИРОВАНИЯ ИЗОБРАЖЕНИЙ СБОКУ</a:t>
            </a:r>
            <a:endParaRPr lang="en-US" sz="11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647339" y="5810110"/>
            <a:ext cx="1867885" cy="25391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n-lt"/>
              </a:rPr>
              <a:t>ХОЛОДИЛЬНАЯ УСТАНОВКА</a:t>
            </a:r>
            <a:endParaRPr lang="en-US" sz="105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76350" y="5886920"/>
            <a:ext cx="1874665" cy="4154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n-lt"/>
              </a:rPr>
              <a:t>НАПРАВЛЯЮЩИЕ ТРАНСОПРТНОГО СРЕДСТВА</a:t>
            </a:r>
            <a:endParaRPr lang="en-US" sz="1050" b="1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24260" y="2200040"/>
            <a:ext cx="1447800" cy="769441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n-lt"/>
              </a:rPr>
              <a:t>ПОДВОД ПИТАНИЯ</a:t>
            </a:r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/ </a:t>
            </a:r>
            <a:r>
              <a:rPr lang="ru-RU" sz="1100" b="1" dirty="0" smtClean="0">
                <a:solidFill>
                  <a:schemeClr val="bg1"/>
                </a:solidFill>
                <a:latin typeface="+mn-lt"/>
              </a:rPr>
              <a:t>КОЖУХ ПЕРИФЕРИЙНЫХ УСТРОЙСТВ</a:t>
            </a:r>
            <a:endParaRPr lang="en-US" sz="11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1730030" y="1431940"/>
            <a:ext cx="1072831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n-lt"/>
              </a:rPr>
              <a:t>СЛУЖЕБНАЯ ПЛАТФОРМА</a:t>
            </a:r>
            <a:endParaRPr lang="en-US" sz="11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693095" y="3160165"/>
            <a:ext cx="1069393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n-lt"/>
              </a:rPr>
              <a:t>ВЫРАВНИВАЮЩАЯ НОЖКА</a:t>
            </a:r>
            <a:endParaRPr lang="en-US" sz="11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1499600" y="5310845"/>
            <a:ext cx="1356093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+mn-lt"/>
              </a:rPr>
              <a:t>ДЕТЕКТОРЫ ЛУЧЕЙ</a:t>
            </a:r>
            <a:endParaRPr lang="en-US" sz="1100" b="1" dirty="0" smtClean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5" name="Straight Arrow Connector 24"/>
          <p:cNvCxnSpPr>
            <a:stCxn id="26" idx="1"/>
          </p:cNvCxnSpPr>
          <p:nvPr/>
        </p:nvCxnSpPr>
        <p:spPr>
          <a:xfrm flipH="1" flipV="1">
            <a:off x="5263291" y="4465935"/>
            <a:ext cx="1152149" cy="97571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 bwMode="auto">
          <a:xfrm>
            <a:off x="6415440" y="5310845"/>
            <a:ext cx="1336430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n-lt"/>
              </a:rPr>
              <a:t>ЛЕСТНИЦА</a:t>
            </a:r>
            <a:endParaRPr lang="en-US" sz="11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5067914" y="1098263"/>
            <a:ext cx="1710631" cy="415498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n-lt"/>
              </a:rPr>
              <a:t>МОДУЛЬ ФОРМИРОВАНИЯ ИЗОБРАЖЕНИЙ СВЕРХУ</a:t>
            </a:r>
            <a:endParaRPr lang="en-US" sz="1050" b="1" dirty="0" smtClean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6492250" y="2584090"/>
            <a:ext cx="691292" cy="88331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 bwMode="auto">
          <a:xfrm>
            <a:off x="7183540" y="2468875"/>
            <a:ext cx="1274064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+mn-lt"/>
              </a:rPr>
              <a:t>ЭСТАКАДА</a:t>
            </a:r>
            <a:endParaRPr lang="en-US" sz="1100" b="1" dirty="0" smtClean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43" name="Straight Arrow Connector 42"/>
          <p:cNvCxnSpPr>
            <a:stCxn id="44" idx="2"/>
          </p:cNvCxnSpPr>
          <p:nvPr/>
        </p:nvCxnSpPr>
        <p:spPr>
          <a:xfrm>
            <a:off x="920552" y="4451619"/>
            <a:ext cx="271808" cy="9112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 bwMode="auto">
          <a:xfrm>
            <a:off x="385855" y="3851455"/>
            <a:ext cx="1069393" cy="6001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+mn-lt"/>
              </a:rPr>
              <a:t>ДИСПЛЕЙ СКОРОСТИ ДВИЖЕНИЯ</a:t>
            </a:r>
            <a:endParaRPr lang="en-US" sz="1100" b="1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5202454" y="6154521"/>
            <a:ext cx="3560545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ХОЛОДИЛЬНАЯ </a:t>
            </a:r>
            <a:r>
              <a:rPr lang="ru-RU" sz="800" b="1" dirty="0" smtClean="0"/>
              <a:t>УСТАНОВКА</a:t>
            </a:r>
            <a:r>
              <a:rPr lang="ru-RU" sz="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800" b="1" dirty="0" smtClean="0"/>
              <a:t>ДЛЯ ЭКСТРЕМАЛЬНО ВЫСОКИХ ТЕМПЕРАТУР</a:t>
            </a:r>
            <a:endParaRPr lang="en-US" sz="800" b="1" dirty="0" smtClean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4394464" y="5646748"/>
            <a:ext cx="806505" cy="55326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 bwMode="auto">
          <a:xfrm>
            <a:off x="7104922" y="1110248"/>
            <a:ext cx="1710631" cy="21544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+mn-lt"/>
              </a:rPr>
              <a:t>СТАНДАРТНОЕ ОБОРУДОВАНИЕ</a:t>
            </a:r>
            <a:endParaRPr lang="en-US" sz="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7107998" y="1379924"/>
            <a:ext cx="1710631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+mn-lt"/>
              </a:rPr>
              <a:t>ДОПОЛНИТЕЛЬНОЕ ОБОРУДОВАНИЕ</a:t>
            </a:r>
            <a:endParaRPr lang="en-US" sz="800" b="1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33320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300" dirty="0" smtClean="0"/>
              <a:t>Основные узлы портала досмотра легковых автомобилей</a:t>
            </a:r>
            <a:endParaRPr lang="en-US" sz="2300" dirty="0"/>
          </a:p>
        </p:txBody>
      </p:sp>
      <p:pic>
        <p:nvPicPr>
          <p:cNvPr id="4" name="Picture 2" descr="\\mahqfps01.as-e.com\projects\Projects\8165 – Next Gen Z Portal\Tech Design Documents\Pictures\CBP Visit 150203\NGZP Car Rear w-vguid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02" t="10405" r="5676" b="11013"/>
          <a:stretch/>
        </p:blipFill>
        <p:spPr bwMode="auto">
          <a:xfrm>
            <a:off x="1883649" y="1355130"/>
            <a:ext cx="6571522" cy="4224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190890" y="1662370"/>
            <a:ext cx="635363" cy="4070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93596" y="2661570"/>
            <a:ext cx="575642" cy="63805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266230" y="4926795"/>
            <a:ext cx="460860" cy="62022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924425" y="1121077"/>
            <a:ext cx="592520" cy="4410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566224" y="4504927"/>
            <a:ext cx="406077" cy="32526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725620" y="4926795"/>
            <a:ext cx="398831" cy="112467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068325" y="2852925"/>
            <a:ext cx="384051" cy="103693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22" idx="3"/>
          </p:cNvCxnSpPr>
          <p:nvPr/>
        </p:nvCxnSpPr>
        <p:spPr>
          <a:xfrm flipV="1">
            <a:off x="1703543" y="4389129"/>
            <a:ext cx="2369192" cy="43804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6972301" y="4830192"/>
            <a:ext cx="1336430" cy="507831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МОДУЛЬ ФОРМИРОВАНИЯ ИЗОБРАЖЕНИЙ СБОКУ</a:t>
            </a:r>
            <a:endParaRPr lang="en-US" sz="900" b="1" dirty="0" smtClean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5523113" y="854477"/>
            <a:ext cx="1449188" cy="73866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МОДУЛЬ ФОРМИРОВАНИЯ ИЗОБРАЖЕНИЙ СВЕРХУ</a:t>
            </a:r>
            <a:endParaRPr lang="en-US" sz="1050" b="1" dirty="0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153025" y="6060994"/>
            <a:ext cx="1704975" cy="25391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</a:rPr>
              <a:t>ХОЛОДИЛЬНАЯ УСТАНОВКА</a:t>
            </a:r>
            <a:endParaRPr lang="en-US" sz="1000" b="1" dirty="0" smtClean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1703543" y="5529860"/>
            <a:ext cx="1574605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Calibri" panose="020F0502020204030204" pitchFamily="34" charset="0"/>
              </a:rPr>
              <a:t>НАПРАВЛЯЮЩИЕ ФЛАЖКИ</a:t>
            </a:r>
            <a:endParaRPr lang="en-US" sz="1100" b="1" dirty="0" smtClean="0"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45796" y="2061406"/>
            <a:ext cx="1447800" cy="73866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ПОДВОД ПИТАНИЯ</a:t>
            </a:r>
            <a:r>
              <a:rPr lang="en-US" sz="1050" b="1" dirty="0" smtClean="0">
                <a:solidFill>
                  <a:schemeClr val="bg1"/>
                </a:solidFill>
              </a:rPr>
              <a:t>/ </a:t>
            </a:r>
            <a:r>
              <a:rPr lang="ru-RU" sz="1050" b="1" dirty="0" smtClean="0">
                <a:solidFill>
                  <a:schemeClr val="bg1"/>
                </a:solidFill>
              </a:rPr>
              <a:t>КОЖУХ ПЕРИФЕРИЙНЫХ УСТРОЙСТВ</a:t>
            </a:r>
            <a:endParaRPr lang="en-US" sz="1050" b="1" dirty="0" smtClean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190625" y="1231870"/>
            <a:ext cx="997291" cy="415498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СЛУЖЕБНАЯ ПЛАТФОРМА</a:t>
            </a:r>
            <a:endParaRPr lang="en-US" sz="1050" b="1" dirty="0" smtClean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452376" y="2591315"/>
            <a:ext cx="815324" cy="2539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/>
              <a:t>ЭСТАКАДА</a:t>
            </a:r>
            <a:endParaRPr lang="en-US" sz="1050" b="1" dirty="0" smtClean="0"/>
          </a:p>
        </p:txBody>
      </p:sp>
      <p:sp>
        <p:nvSpPr>
          <p:cNvPr id="22" name="TextBox 21"/>
          <p:cNvSpPr txBox="1"/>
          <p:nvPr/>
        </p:nvSpPr>
        <p:spPr bwMode="auto">
          <a:xfrm>
            <a:off x="347450" y="4696365"/>
            <a:ext cx="1356093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/>
              <a:t>ДЕТЕКТОРЫ ЛУЧЕЙ</a:t>
            </a:r>
            <a:endParaRPr lang="en-US" sz="1100" b="1" dirty="0" smtClean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5455315" y="4427531"/>
            <a:ext cx="576075" cy="107533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 bwMode="auto">
          <a:xfrm>
            <a:off x="6031390" y="5494242"/>
            <a:ext cx="1036935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ЛЕСТНИЦА</a:t>
            </a:r>
            <a:endParaRPr lang="en-US" sz="1100" b="1" dirty="0" smtClean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 bwMode="auto">
          <a:xfrm>
            <a:off x="7051781" y="1161977"/>
            <a:ext cx="1710631" cy="21544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СТАНДАРТНОЕ ОБОРУДОВАНИЕ</a:t>
            </a:r>
            <a:endParaRPr lang="en-US" sz="800" b="1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7051781" y="1431295"/>
            <a:ext cx="1710631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ДОПОЛНИТЕЛЬНОЕ ОБОРУДОВАНИЕ</a:t>
            </a:r>
            <a:endParaRPr lang="en-US" sz="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155421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Улучшенные функции облуживания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4050081" cy="496824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Узкий мостик предусматривает простой доступ к верхней части модуля</a:t>
            </a:r>
            <a:endParaRPr lang="en-US" dirty="0" smtClean="0"/>
          </a:p>
          <a:p>
            <a:r>
              <a:rPr lang="ru-RU" dirty="0" smtClean="0"/>
              <a:t>Доступ для обслуживания внутри туннеля</a:t>
            </a:r>
            <a:endParaRPr lang="en-US" dirty="0" smtClean="0"/>
          </a:p>
          <a:p>
            <a:r>
              <a:rPr lang="ru-RU" dirty="0" smtClean="0"/>
              <a:t>Стандартные светодиодные прожекторы туннеля</a:t>
            </a:r>
            <a:endParaRPr lang="en-US" dirty="0" smtClean="0"/>
          </a:p>
          <a:p>
            <a:r>
              <a:rPr lang="ru-RU" dirty="0" smtClean="0"/>
              <a:t>Режим </a:t>
            </a:r>
            <a:r>
              <a:rPr lang="ru-RU" dirty="0" smtClean="0"/>
              <a:t>автоматической защиты</a:t>
            </a:r>
            <a:endParaRPr lang="en-US" dirty="0" smtClean="0"/>
          </a:p>
          <a:p>
            <a:pPr marL="401638" lvl="1" indent="-342900"/>
            <a:r>
              <a:rPr lang="ru-RU" dirty="0" smtClean="0"/>
              <a:t>Система продолжает формировать изображения при наличии 1-2 неисправностей</a:t>
            </a:r>
            <a:endParaRPr lang="en-US" dirty="0" smtClean="0"/>
          </a:p>
          <a:p>
            <a:pPr marL="0" lvl="1" indent="0">
              <a:spcBef>
                <a:spcPts val="1200"/>
              </a:spcBef>
              <a:buClrTx/>
              <a:buNone/>
            </a:pPr>
            <a:r>
              <a:rPr lang="ru-RU" sz="2000" dirty="0" smtClean="0"/>
              <a:t>Улучшенный дистанционный мониторинг для обслуживания на месте</a:t>
            </a:r>
            <a:endParaRPr lang="en-US" sz="2000" dirty="0" smtClean="0"/>
          </a:p>
          <a:p>
            <a:pPr marL="0" indent="0"/>
            <a:r>
              <a:rPr lang="ru-RU" dirty="0" smtClean="0"/>
              <a:t>Встроенная самодиагностика </a:t>
            </a:r>
            <a:r>
              <a:rPr lang="en-US" dirty="0" smtClean="0"/>
              <a:t>(BIT)</a:t>
            </a:r>
          </a:p>
          <a:p>
            <a:pPr marL="342900" lvl="1" indent="-342900"/>
            <a:r>
              <a:rPr lang="ru-RU" dirty="0" smtClean="0"/>
              <a:t>Запуск в фоновом режиме для обнаружения неисправных или аномальных компонентов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981" y="1219200"/>
            <a:ext cx="4339871" cy="30347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463228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6" r="4197"/>
          <a:stretch/>
        </p:blipFill>
        <p:spPr>
          <a:xfrm flipV="1">
            <a:off x="4696607" y="4202087"/>
            <a:ext cx="3739896" cy="1152144"/>
          </a:xfrm>
          <a:prstGeom prst="rect">
            <a:avLst/>
          </a:prstGeom>
        </p:spPr>
      </p:pic>
      <p:pic>
        <p:nvPicPr>
          <p:cNvPr id="22" name="Picture 21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13" t="18068" r="10217" b="18296"/>
          <a:stretch/>
        </p:blipFill>
        <p:spPr>
          <a:xfrm>
            <a:off x="640787" y="4202087"/>
            <a:ext cx="3739896" cy="1152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Полный набор изображений системой </a:t>
            </a:r>
            <a:r>
              <a:rPr lang="en-US" dirty="0" smtClean="0"/>
              <a:t>Z Portal</a:t>
            </a:r>
            <a:r>
              <a:rPr lang="ru-RU" dirty="0" smtClean="0"/>
              <a:t> </a:t>
            </a:r>
            <a:r>
              <a:rPr lang="en-US" dirty="0" smtClean="0"/>
              <a:t>–</a:t>
            </a:r>
            <a:r>
              <a:rPr lang="ru-RU" dirty="0" smtClean="0"/>
              <a:t> портал для легковых автомобилей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640786" y="1425677"/>
            <a:ext cx="3739897" cy="1150925"/>
            <a:chOff x="473637" y="1425677"/>
            <a:chExt cx="3739897" cy="1150925"/>
          </a:xfrm>
        </p:grpSpPr>
        <p:pic>
          <p:nvPicPr>
            <p:cNvPr id="10" name="Picture 9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2043" t="30877" r="13118"/>
            <a:stretch/>
          </p:blipFill>
          <p:spPr>
            <a:xfrm>
              <a:off x="473638" y="1425677"/>
              <a:ext cx="3739896" cy="115092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 bwMode="auto">
            <a:xfrm>
              <a:off x="473637" y="1425677"/>
              <a:ext cx="1302314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Левая сторона 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Bx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696607" y="1425677"/>
            <a:ext cx="3736684" cy="1152144"/>
            <a:chOff x="4729316" y="1424458"/>
            <a:chExt cx="3736684" cy="115214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1271" t="30877" r="11310" b="374"/>
            <a:stretch/>
          </p:blipFill>
          <p:spPr>
            <a:xfrm>
              <a:off x="4729316" y="1424458"/>
              <a:ext cx="3736684" cy="115214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 bwMode="auto">
            <a:xfrm>
              <a:off x="4729316" y="1425677"/>
              <a:ext cx="1313668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Левая сторона 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Fx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40787" y="2814213"/>
            <a:ext cx="3739896" cy="1145150"/>
            <a:chOff x="473638" y="2807219"/>
            <a:chExt cx="3739896" cy="1145150"/>
          </a:xfrm>
        </p:grpSpPr>
        <p:pic>
          <p:nvPicPr>
            <p:cNvPr id="14" name="Picture 13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032" t="33664" r="16559" b="993"/>
            <a:stretch/>
          </p:blipFill>
          <p:spPr>
            <a:xfrm>
              <a:off x="473638" y="2812025"/>
              <a:ext cx="3739896" cy="114034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 bwMode="auto">
            <a:xfrm>
              <a:off x="475326" y="2807219"/>
              <a:ext cx="1310150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Правая сторона 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Bx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696607" y="2813119"/>
            <a:ext cx="3739896" cy="1152144"/>
            <a:chOff x="4726104" y="2807219"/>
            <a:chExt cx="3739896" cy="1152144"/>
          </a:xfrm>
        </p:grpSpPr>
        <p:pic>
          <p:nvPicPr>
            <p:cNvPr id="16" name="Picture 15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8602" t="35523" r="14731" b="64"/>
            <a:stretch/>
          </p:blipFill>
          <p:spPr>
            <a:xfrm>
              <a:off x="4726104" y="2807219"/>
              <a:ext cx="3739896" cy="115214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 bwMode="auto">
            <a:xfrm>
              <a:off x="4726104" y="2807219"/>
              <a:ext cx="1370818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Правая сторона 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Fx</a:t>
              </a: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642476" y="4201780"/>
            <a:ext cx="710074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Верх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Bx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4696606" y="4201780"/>
            <a:ext cx="723119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Верх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DE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6542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3" y="4682387"/>
            <a:ext cx="3611880" cy="13775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78" y="3144263"/>
            <a:ext cx="3611880" cy="13775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87" y="3097905"/>
            <a:ext cx="3611880" cy="1377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78" y="1424577"/>
            <a:ext cx="3611880" cy="13775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87" y="1425677"/>
            <a:ext cx="3608996" cy="1376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Полный набор изображений системой </a:t>
            </a:r>
            <a:r>
              <a:rPr lang="en-US" dirty="0" smtClean="0"/>
              <a:t>Z Portal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портал для грузовых автомобилей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640787" y="1425677"/>
            <a:ext cx="1254688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Левая сторона 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Bx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4771977" y="1425677"/>
            <a:ext cx="1238297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Левая сторона 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Fx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40787" y="3097905"/>
            <a:ext cx="1340413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Правая сторона 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Bx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4773576" y="3141891"/>
            <a:ext cx="1360524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Правая сторона 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Fx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642476" y="4682387"/>
            <a:ext cx="700549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Верх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Bx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4771977" y="4704041"/>
            <a:ext cx="695373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Верх</a:t>
            </a:r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DE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78" y="5147900"/>
            <a:ext cx="3611880" cy="5325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88301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:\Projects\3144 3146-3159 CBP ZPortal\7.0 SITE FILES &amp;  REQUIREMENTS\CALEXICO CA\Pictures\Construction\Apr 2 -7\bus foundation 67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699" y="3279457"/>
            <a:ext cx="2786133" cy="2813628"/>
          </a:xfrm>
          <a:prstGeom prst="ellips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lker.com/cliparts/6/S/W/2/g/t/transparent-red-no-circl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3238944"/>
            <a:ext cx="2952750" cy="29183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Установка </a:t>
            </a:r>
            <a:r>
              <a:rPr lang="en-US" dirty="0" smtClean="0"/>
              <a:t>Z Portal </a:t>
            </a:r>
            <a:r>
              <a:rPr lang="ru-RU" dirty="0" smtClean="0"/>
              <a:t>без подготовки рабочей площадки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/>
            <a:r>
              <a:rPr lang="ru-RU" sz="1800" dirty="0" smtClean="0"/>
              <a:t>Установка на имеющуюся дорогу, полосу движения транспортных средств, парковочное место и т. д</a:t>
            </a:r>
            <a:r>
              <a:rPr lang="en-US" sz="1800" dirty="0" smtClean="0"/>
              <a:t>.</a:t>
            </a:r>
          </a:p>
          <a:p>
            <a:pPr indent="0"/>
            <a:r>
              <a:rPr lang="ru-RU" sz="1800" dirty="0" smtClean="0"/>
              <a:t>Установка </a:t>
            </a:r>
            <a:r>
              <a:rPr lang="ru-RU" sz="1800" dirty="0" smtClean="0"/>
              <a:t>детектора </a:t>
            </a:r>
            <a:r>
              <a:rPr lang="ru-RU" sz="1800" dirty="0" smtClean="0"/>
              <a:t>на поверхность</a:t>
            </a:r>
            <a:endParaRPr lang="en-US" sz="1800" dirty="0" smtClean="0"/>
          </a:p>
          <a:p>
            <a:pPr marL="349250" indent="-342900"/>
            <a:r>
              <a:rPr lang="ru-RU" sz="1800" dirty="0" smtClean="0"/>
              <a:t>Нет </a:t>
            </a:r>
            <a:r>
              <a:rPr lang="ru-RU" sz="1800" dirty="0" smtClean="0"/>
              <a:t>необходимости </a:t>
            </a:r>
            <a:r>
              <a:rPr lang="ru-RU" sz="1800" dirty="0" smtClean="0"/>
              <a:t>в траншеях, рытье подземных каналов и прокладки кабелей </a:t>
            </a:r>
            <a:endParaRPr lang="en-US" sz="1800" dirty="0" smtClean="0"/>
          </a:p>
          <a:p>
            <a:pPr marL="857250" lvl="1" indent="-342900"/>
            <a:r>
              <a:rPr lang="ru-RU" sz="1600" dirty="0" smtClean="0"/>
              <a:t>Устанавливаемые на поверхность столбы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Дополнительные каналы </a:t>
            </a:r>
            <a:r>
              <a:rPr lang="en-US" sz="1600" dirty="0" smtClean="0"/>
              <a:t>LPR </a:t>
            </a:r>
            <a:r>
              <a:rPr lang="ru-RU" sz="1600" dirty="0" smtClean="0"/>
              <a:t>для питания от системы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Дополнительная поверхность для монтажа </a:t>
            </a:r>
          </a:p>
          <a:p>
            <a:pPr marL="857250" lvl="1" indent="-342900">
              <a:buNone/>
            </a:pPr>
            <a:r>
              <a:rPr lang="ru-RU" sz="1600" dirty="0" smtClean="0"/>
              <a:t>системы досмотра днища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Один интерфейс электропитания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Уменьшенное время на монтаж</a:t>
            </a:r>
            <a:endParaRPr lang="en-US" sz="16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3182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площадке </a:t>
            </a:r>
            <a:r>
              <a:rPr lang="en-US" dirty="0" smtClean="0"/>
              <a:t>Z Portal I </a:t>
            </a:r>
            <a:r>
              <a:rPr lang="ru-RU" dirty="0" smtClean="0"/>
              <a:t>и</a:t>
            </a:r>
            <a:r>
              <a:rPr lang="en-US" dirty="0" smtClean="0"/>
              <a:t> Z Portal II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00410935"/>
              </p:ext>
            </p:extLst>
          </p:nvPr>
        </p:nvGraphicFramePr>
        <p:xfrm>
          <a:off x="342900" y="1219200"/>
          <a:ext cx="8338875" cy="488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625"/>
                <a:gridCol w="2779625"/>
                <a:gridCol w="2779625"/>
              </a:tblGrid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Свойство/Опция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Высота транспортного средства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Объем гражданского строительства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Монтаж на поверхность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Направляющие транспортного средства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Габаритные брусья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Пластмассовые направляющие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Подвал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Требуется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Не требуется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Фундамент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Требуется</a:t>
                      </a:r>
                      <a:endParaRPr lang="en-US" sz="14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Не требуется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Подземный канал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Требуется</a:t>
                      </a:r>
                      <a:endParaRPr lang="en-US" sz="14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Не требуется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046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Дисплей скорости/радар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В землю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Монтаж на поверхность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207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TDTX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В землю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Монтаж на поверхность</a:t>
                      </a:r>
                      <a:endParaRPr lang="en-US" sz="140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или в землю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Датчики/камеры</a:t>
                      </a:r>
                      <a:r>
                        <a:rPr lang="ru-RU" sz="1400" baseline="0" dirty="0" smtClean="0">
                          <a:latin typeface="Calibri" panose="020F0502020204030204" pitchFamily="34" charset="0"/>
                        </a:rPr>
                        <a:t> транспортного средства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В землю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400" baseline="0" dirty="0" smtClean="0">
                          <a:latin typeface="Calibri" panose="020F0502020204030204" pitchFamily="34" charset="0"/>
                        </a:rPr>
                        <a:t>на столбы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На</a:t>
                      </a:r>
                      <a:r>
                        <a:rPr lang="ru-RU" sz="1400" baseline="0" dirty="0" smtClean="0">
                          <a:latin typeface="Calibri" panose="020F0502020204030204" pitchFamily="34" charset="0"/>
                        </a:rPr>
                        <a:t> системе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Уклон дороги/полосы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Требуется</a:t>
                      </a:r>
                      <a:r>
                        <a:rPr lang="ru-RU" sz="1400" baseline="0" dirty="0" smtClean="0">
                          <a:latin typeface="Calibri" panose="020F0502020204030204" pitchFamily="34" charset="0"/>
                        </a:rPr>
                        <a:t> выравнивание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Уклон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%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119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Система досмотра днища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В землю/канал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Монтаж на поверхность</a:t>
                      </a:r>
                      <a:endParaRPr lang="en-US" sz="140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или в землю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453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LPR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В землю/канал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Монтаж на поверхность</a:t>
                      </a:r>
                      <a:endParaRPr lang="en-US" sz="14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39351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Опции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21542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53451"/>
            <a:ext cx="7439025" cy="584200"/>
          </a:xfrm>
        </p:spPr>
        <p:txBody>
          <a:bodyPr/>
          <a:lstStyle/>
          <a:p>
            <a:r>
              <a:rPr lang="ru-RU" dirty="0" smtClean="0"/>
              <a:t>Опции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933324"/>
            <a:ext cx="4229099" cy="5617029"/>
          </a:xfrm>
        </p:spPr>
        <p:txBody>
          <a:bodyPr>
            <a:noAutofit/>
          </a:bodyPr>
          <a:lstStyle/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Рентгеновское сканирование двумя уровнями энергии</a:t>
            </a:r>
            <a:endParaRPr lang="en-US" sz="11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Станция запуска сканирования </a:t>
            </a:r>
            <a:r>
              <a:rPr lang="en-US" sz="1100" dirty="0" smtClean="0"/>
              <a:t>(</a:t>
            </a:r>
            <a:r>
              <a:rPr lang="ru-RU" sz="1100" dirty="0" smtClean="0"/>
              <a:t>только для грузовиков)</a:t>
            </a:r>
            <a:endParaRPr lang="en-US" sz="11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Автоматическое исключение досмотра кабины </a:t>
            </a:r>
            <a:r>
              <a:rPr lang="en-US" sz="1100" dirty="0" smtClean="0"/>
              <a:t>(</a:t>
            </a:r>
            <a:r>
              <a:rPr lang="ru-RU" sz="1100" dirty="0" smtClean="0"/>
              <a:t>только для грузовиков)</a:t>
            </a:r>
            <a:endParaRPr lang="en-US" sz="11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Радиационный портальный монитор</a:t>
            </a:r>
            <a:endParaRPr lang="en-US" sz="11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Встроенная система считывания номерных знаков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Встроенная система считывания кодов контейнеров </a:t>
            </a:r>
            <a:r>
              <a:rPr lang="en-US" sz="1100" dirty="0" smtClean="0"/>
              <a:t>(</a:t>
            </a:r>
            <a:r>
              <a:rPr lang="ru-RU" sz="1100" dirty="0" smtClean="0"/>
              <a:t>только для грузовиков)</a:t>
            </a:r>
            <a:endParaRPr lang="en-US" sz="11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Встроенная система досмотра днища</a:t>
            </a:r>
            <a:endParaRPr lang="en-US" sz="11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Встроенный сканнер манифестов </a:t>
            </a:r>
            <a:r>
              <a:rPr lang="en-US" sz="1100" dirty="0" smtClean="0"/>
              <a:t>(</a:t>
            </a:r>
            <a:r>
              <a:rPr lang="ru-RU" sz="1100" dirty="0" smtClean="0"/>
              <a:t>только для грузовиков)</a:t>
            </a:r>
            <a:endParaRPr lang="en-US" sz="11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Организация сети с </a:t>
            </a:r>
            <a:r>
              <a:rPr lang="en-US" sz="1100" dirty="0" smtClean="0"/>
              <a:t>ASE Connect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Защитный комплект для транспортных средств</a:t>
            </a:r>
            <a:endParaRPr lang="en-US" sz="1100" dirty="0" smtClean="0"/>
          </a:p>
          <a:p>
            <a:pPr marL="857250" lvl="1" indent="-342900"/>
            <a:r>
              <a:rPr lang="ru-RU" sz="1050" dirty="0" smtClean="0"/>
              <a:t>Направляющие и флаги дорожного движения через туннель для снижения вероятности столкновения с системой</a:t>
            </a:r>
            <a:endParaRPr lang="en-US" sz="105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Калибровочный комплект для транспортных средств</a:t>
            </a:r>
            <a:r>
              <a:rPr lang="en-US" sz="1100" dirty="0" smtClean="0"/>
              <a:t> </a:t>
            </a:r>
          </a:p>
          <a:p>
            <a:pPr marL="857250" lvl="1" indent="-342900"/>
            <a:r>
              <a:rPr lang="ru-RU" sz="1050" dirty="0" smtClean="0"/>
              <a:t>Калибры высоты и ширины для ограничения проезда через туннель негабаритных транспортных средств</a:t>
            </a:r>
            <a:endParaRPr lang="en-US" sz="105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100" dirty="0" smtClean="0"/>
              <a:t>Дисплей скорости транспортного средства</a:t>
            </a:r>
            <a:endParaRPr lang="en-US" sz="1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1999" y="933324"/>
            <a:ext cx="4229099" cy="496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Камеры видеонаблюдения по периметру</a:t>
            </a:r>
            <a:endParaRPr lang="en-US" sz="10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Монтаж на фундамент</a:t>
            </a:r>
            <a:endParaRPr lang="en-US" sz="1000" dirty="0" smtClean="0"/>
          </a:p>
          <a:p>
            <a:pPr marL="857250" lvl="1" indent="-342900"/>
            <a:r>
              <a:rPr lang="ru-RU" sz="1000" dirty="0" smtClean="0"/>
              <a:t>Монтаж системы </a:t>
            </a:r>
            <a:r>
              <a:rPr lang="en-US" sz="1000" dirty="0" smtClean="0"/>
              <a:t>Z Portal </a:t>
            </a:r>
            <a:r>
              <a:rPr lang="ru-RU" sz="1000" dirty="0" smtClean="0"/>
              <a:t>на бетонную поверхность</a:t>
            </a:r>
            <a:endParaRPr lang="en-US" sz="10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Комплекты </a:t>
            </a:r>
            <a:r>
              <a:rPr lang="ru-RU" sz="1000" dirty="0" smtClean="0"/>
              <a:t>на местных языках</a:t>
            </a:r>
            <a:endParaRPr lang="en-US" sz="1000" dirty="0" smtClean="0"/>
          </a:p>
          <a:p>
            <a:pPr marL="857250" lvl="1" indent="-342900"/>
            <a:r>
              <a:rPr lang="ru-RU" sz="1000" dirty="0" smtClean="0"/>
              <a:t>Доступны: арабский, китайский, английский, французский, польский, </a:t>
            </a:r>
            <a:r>
              <a:rPr lang="ru-RU" sz="1000" dirty="0" smtClean="0"/>
              <a:t>португальский, </a:t>
            </a:r>
            <a:r>
              <a:rPr lang="ru-RU" sz="1000" dirty="0" smtClean="0"/>
              <a:t>русский и испанский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Последовательный периферийный интерфейс</a:t>
            </a:r>
            <a:endParaRPr lang="en-US" sz="1000" dirty="0" smtClean="0"/>
          </a:p>
          <a:p>
            <a:pPr marL="857250" lvl="1" indent="-342900"/>
            <a:r>
              <a:rPr lang="ru-RU" sz="1000" dirty="0" smtClean="0"/>
              <a:t>Интеграция данных от сторонних устройств в базу данных системы</a:t>
            </a:r>
            <a:endParaRPr lang="en-US" sz="10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Комплект для операторов </a:t>
            </a:r>
            <a:r>
              <a:rPr lang="en-US" sz="1000" dirty="0" smtClean="0"/>
              <a:t>150 </a:t>
            </a:r>
            <a:r>
              <a:rPr lang="ru-RU" sz="1000" dirty="0" smtClean="0"/>
              <a:t>м</a:t>
            </a:r>
            <a:r>
              <a:rPr lang="en-US" sz="1000" dirty="0" smtClean="0"/>
              <a:t> (500 </a:t>
            </a:r>
            <a:r>
              <a:rPr lang="ru-RU" sz="1000" dirty="0" smtClean="0"/>
              <a:t>футов)</a:t>
            </a:r>
            <a:endParaRPr lang="en-US" sz="1000" dirty="0" smtClean="0"/>
          </a:p>
          <a:p>
            <a:pPr marL="857250" lvl="1" indent="-342900"/>
            <a:r>
              <a:rPr lang="ru-RU" sz="1000" dirty="0" smtClean="0"/>
              <a:t>Удлиняет расстояние между системой и пунктом управления оператора с </a:t>
            </a:r>
            <a:r>
              <a:rPr lang="en-US" sz="1000" dirty="0" smtClean="0"/>
              <a:t>90</a:t>
            </a:r>
            <a:r>
              <a:rPr lang="ru-RU" sz="1000" dirty="0" smtClean="0"/>
              <a:t>м</a:t>
            </a:r>
            <a:r>
              <a:rPr lang="en-US" sz="1000" dirty="0" smtClean="0"/>
              <a:t> (300 </a:t>
            </a:r>
            <a:r>
              <a:rPr lang="ru-RU" sz="1000" dirty="0" smtClean="0"/>
              <a:t>футов</a:t>
            </a:r>
            <a:r>
              <a:rPr lang="en-US" sz="1000" dirty="0" smtClean="0"/>
              <a:t>) </a:t>
            </a:r>
            <a:r>
              <a:rPr lang="ru-RU" sz="1000" dirty="0" smtClean="0"/>
              <a:t>до </a:t>
            </a:r>
            <a:r>
              <a:rPr lang="en-US" sz="1000" dirty="0" smtClean="0"/>
              <a:t>150</a:t>
            </a:r>
            <a:r>
              <a:rPr lang="ru-RU" sz="1000" dirty="0" smtClean="0"/>
              <a:t> м</a:t>
            </a:r>
            <a:r>
              <a:rPr lang="en-US" sz="1000" dirty="0" smtClean="0"/>
              <a:t> (500 </a:t>
            </a:r>
            <a:r>
              <a:rPr lang="ru-RU" sz="1000" dirty="0" smtClean="0"/>
              <a:t>футов</a:t>
            </a:r>
            <a:r>
              <a:rPr lang="en-US" sz="1000" dirty="0" smtClean="0"/>
              <a:t>)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Трансформатор</a:t>
            </a:r>
            <a:r>
              <a:rPr lang="en-US" sz="1000" dirty="0" smtClean="0"/>
              <a:t> (</a:t>
            </a:r>
            <a:r>
              <a:rPr lang="ru-RU" sz="1000" dirty="0" smtClean="0"/>
              <a:t>необходим для установок </a:t>
            </a:r>
            <a:r>
              <a:rPr lang="en-US" sz="1000" dirty="0" smtClean="0"/>
              <a:t>60 </a:t>
            </a:r>
            <a:r>
              <a:rPr lang="ru-RU" sz="1000" dirty="0" smtClean="0"/>
              <a:t>Гц</a:t>
            </a:r>
            <a:r>
              <a:rPr lang="en-US" sz="1000" dirty="0" smtClean="0"/>
              <a:t>), </a:t>
            </a:r>
            <a:r>
              <a:rPr lang="ru-RU" sz="1000" dirty="0" smtClean="0"/>
              <a:t>генераторов, кондиционеров</a:t>
            </a:r>
            <a:endParaRPr lang="en-US" sz="10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Инструменты анализа изображений с оповещением оператора</a:t>
            </a:r>
            <a:endParaRPr lang="en-US" sz="10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Кабина оператора</a:t>
            </a:r>
            <a:endParaRPr lang="en-US" sz="10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Комплекты для экстремальных температур</a:t>
            </a:r>
            <a:endParaRPr lang="en-US" sz="10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ru-RU" sz="1000" dirty="0" smtClean="0"/>
              <a:t>Соседнее расположение с порталом </a:t>
            </a:r>
            <a:r>
              <a:rPr lang="en-US" sz="1000" dirty="0" smtClean="0"/>
              <a:t>Sentry® (</a:t>
            </a:r>
            <a:r>
              <a:rPr lang="ru-RU" sz="1000" dirty="0" smtClean="0"/>
              <a:t>только для грузовиков</a:t>
            </a:r>
            <a:r>
              <a:rPr lang="en-US" sz="1000" dirty="0" smtClean="0"/>
              <a:t>)</a:t>
            </a:r>
            <a:endParaRPr lang="en-US" sz="1000" dirty="0"/>
          </a:p>
          <a:p>
            <a:pPr marL="346075" indent="-342900"/>
            <a:endParaRPr lang="en-US" sz="1000" dirty="0" smtClean="0"/>
          </a:p>
          <a:p>
            <a:pPr marL="346075" indent="-342900">
              <a:buFont typeface="Arial" pitchFamily="34" charset="0"/>
              <a:buChar char="•"/>
            </a:pPr>
            <a:endParaRPr 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759066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Рентгеновское сканирование двумя уровнями энергии сверху вниз </a:t>
            </a:r>
            <a:r>
              <a:rPr lang="en-US" dirty="0" smtClean="0"/>
              <a:t>– </a:t>
            </a:r>
            <a:r>
              <a:rPr lang="ru-RU" dirty="0" smtClean="0"/>
              <a:t>дополнительно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090196" cy="49682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Генерирует трехцветное изображение с выделением разных типов веществ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Металлы – синим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Органические вещества – оранжевым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Сочетание веществ – зеленым</a:t>
            </a:r>
            <a:endParaRPr lang="en-US" dirty="0" smtClean="0"/>
          </a:p>
          <a:p>
            <a:pPr indent="0"/>
            <a:r>
              <a:rPr lang="ru-RU" dirty="0" smtClean="0"/>
              <a:t>Опция </a:t>
            </a:r>
            <a:r>
              <a:rPr lang="en-US" dirty="0" smtClean="0"/>
              <a:t>DE TDTX </a:t>
            </a:r>
            <a:r>
              <a:rPr lang="ru-RU" dirty="0" smtClean="0"/>
              <a:t>в корпусе, монтируемом на поверхность, не требует дополнительных строительных работ</a:t>
            </a:r>
            <a:endParaRPr lang="en-US" dirty="0" smtClean="0"/>
          </a:p>
          <a:p>
            <a:pPr indent="0"/>
            <a:r>
              <a:rPr lang="ru-RU" dirty="0" smtClean="0"/>
              <a:t>Обеспечение более качественного обнаружения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Оружия, личного огнестрельного оружия и винтовок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Контрабанда в топливных баках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Предметы на полу или сокрытые под сиденьями и в багажнике</a:t>
            </a:r>
            <a:endParaRPr lang="en-US" dirty="0" smtClean="0"/>
          </a:p>
          <a:p>
            <a:pPr indent="0"/>
            <a:endParaRPr lang="en-US" dirty="0" smtClean="0"/>
          </a:p>
          <a:p>
            <a:pPr marL="857250" lvl="1" indent="-342900"/>
            <a:endParaRPr lang="en-US" dirty="0"/>
          </a:p>
        </p:txBody>
      </p:sp>
      <p:pic>
        <p:nvPicPr>
          <p:cNvPr id="4" name="Picture 3" descr="Z Portal II_sysphoto4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21" y="1390650"/>
            <a:ext cx="275653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376196" y="1219200"/>
            <a:ext cx="1289685" cy="450215"/>
          </a:xfrm>
          <a:prstGeom prst="rect">
            <a:avLst/>
          </a:prstGeom>
          <a:solidFill>
            <a:srgbClr val="FFFFFF"/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Детекторы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804696" y="1669415"/>
            <a:ext cx="1181100" cy="1140460"/>
          </a:xfrm>
          <a:prstGeom prst="straightConnector1">
            <a:avLst/>
          </a:prstGeom>
          <a:ln w="19050">
            <a:solidFill>
              <a:srgbClr val="CC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580678" y="5390395"/>
            <a:ext cx="2824480" cy="293370"/>
          </a:xfrm>
          <a:prstGeom prst="rect">
            <a:avLst/>
          </a:prstGeom>
          <a:solidFill>
            <a:srgbClr val="FFFFFF"/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Рентгеновское изображение двумя уровням энергии сверху вниз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11" name="Picture 10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52"/>
          <a:stretch/>
        </p:blipFill>
        <p:spPr>
          <a:xfrm>
            <a:off x="4992956" y="4215239"/>
            <a:ext cx="3739896" cy="1152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531571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950048"/>
            <a:ext cx="4101597" cy="5450752"/>
          </a:xfrm>
        </p:spPr>
        <p:txBody>
          <a:bodyPr>
            <a:noAutofit/>
          </a:bodyPr>
          <a:lstStyle/>
          <a:p>
            <a:r>
              <a:rPr lang="ru-RU" sz="1100" dirty="0" smtClean="0">
                <a:latin typeface="Calibri" panose="020F0502020204030204" pitchFamily="34" charset="0"/>
              </a:rPr>
              <a:t>Монтаж </a:t>
            </a:r>
            <a:r>
              <a:rPr lang="en-US" sz="1100" dirty="0" smtClean="0"/>
              <a:t>TDTX </a:t>
            </a:r>
            <a:r>
              <a:rPr lang="ru-RU" sz="1100" dirty="0" smtClean="0"/>
              <a:t>в </a:t>
            </a:r>
            <a:r>
              <a:rPr lang="en-US" sz="1100" dirty="0" smtClean="0"/>
              <a:t>Z </a:t>
            </a:r>
            <a:r>
              <a:rPr lang="en-US" sz="1100" dirty="0" smtClean="0">
                <a:latin typeface="Calibri" panose="020F0502020204030204" pitchFamily="34" charset="0"/>
              </a:rPr>
              <a:t>Portal </a:t>
            </a:r>
            <a:r>
              <a:rPr lang="ru-RU" sz="1100" dirty="0" smtClean="0">
                <a:latin typeface="Calibri" panose="020F0502020204030204" pitchFamily="34" charset="0"/>
              </a:rPr>
              <a:t>для легковых автомобилей заподлицо </a:t>
            </a:r>
            <a:r>
              <a:rPr lang="en-US" sz="1100" dirty="0" smtClean="0">
                <a:latin typeface="Calibri" panose="020F0502020204030204" pitchFamily="34" charset="0"/>
              </a:rPr>
              <a:t>(</a:t>
            </a:r>
            <a:r>
              <a:rPr lang="ru-RU" sz="1100" dirty="0" smtClean="0">
                <a:latin typeface="Calibri" panose="020F0502020204030204" pitchFamily="34" charset="0"/>
              </a:rPr>
              <a:t>с подвалом</a:t>
            </a:r>
            <a:r>
              <a:rPr lang="en-US" sz="1100" dirty="0" smtClean="0">
                <a:latin typeface="Calibri" panose="020F0502020204030204" pitchFamily="34" charset="0"/>
              </a:rPr>
              <a:t>)</a:t>
            </a:r>
          </a:p>
          <a:p>
            <a:pPr marL="231775" lvl="1"/>
            <a:r>
              <a:rPr lang="ru-RU" sz="1050" dirty="0" smtClean="0">
                <a:latin typeface="Calibri" panose="020F0502020204030204" pitchFamily="34" charset="0"/>
              </a:rPr>
              <a:t>Размеры подвала</a:t>
            </a:r>
            <a:endParaRPr lang="en-US" sz="1050" dirty="0" smtClean="0">
              <a:latin typeface="Calibri" panose="020F0502020204030204" pitchFamily="34" charset="0"/>
            </a:endParaRPr>
          </a:p>
          <a:p>
            <a:pPr marL="796925" lvl="2"/>
            <a:r>
              <a:rPr lang="en-US" sz="1000" dirty="0" smtClean="0">
                <a:latin typeface="Calibri" panose="020F0502020204030204" pitchFamily="34" charset="0"/>
              </a:rPr>
              <a:t>508</a:t>
            </a:r>
            <a:r>
              <a:rPr lang="ru-RU" sz="1000" dirty="0" smtClean="0">
                <a:latin typeface="Calibri" panose="020F0502020204030204" pitchFamily="34" charset="0"/>
              </a:rPr>
              <a:t> мм</a:t>
            </a:r>
            <a:r>
              <a:rPr lang="en-US" sz="1000" dirty="0" smtClean="0">
                <a:latin typeface="Calibri" panose="020F0502020204030204" pitchFamily="34" charset="0"/>
              </a:rPr>
              <a:t> (1’ 8”) </a:t>
            </a:r>
            <a:r>
              <a:rPr lang="ru-RU" sz="1000" dirty="0" smtClean="0">
                <a:latin typeface="Calibri" panose="020F0502020204030204" pitchFamily="34" charset="0"/>
              </a:rPr>
              <a:t>ширина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796925" lvl="2"/>
            <a:r>
              <a:rPr lang="en-US" sz="1000" dirty="0" smtClean="0">
                <a:latin typeface="Calibri" panose="020F0502020204030204" pitchFamily="34" charset="0"/>
              </a:rPr>
              <a:t>86</a:t>
            </a:r>
            <a:r>
              <a:rPr lang="ru-RU" sz="1000" dirty="0" smtClean="0">
                <a:latin typeface="Calibri" panose="020F0502020204030204" pitchFamily="34" charset="0"/>
              </a:rPr>
              <a:t> мм</a:t>
            </a:r>
            <a:r>
              <a:rPr lang="en-US" sz="1000" dirty="0" smtClean="0">
                <a:latin typeface="Calibri" panose="020F0502020204030204" pitchFamily="34" charset="0"/>
              </a:rPr>
              <a:t> (3.4”) </a:t>
            </a:r>
            <a:r>
              <a:rPr lang="ru-RU" sz="1000" dirty="0" smtClean="0">
                <a:latin typeface="Calibri" panose="020F0502020204030204" pitchFamily="34" charset="0"/>
              </a:rPr>
              <a:t>высота </a:t>
            </a:r>
            <a:r>
              <a:rPr lang="en-US" sz="1000" dirty="0" smtClean="0">
                <a:latin typeface="Calibri" panose="020F0502020204030204" pitchFamily="34" charset="0"/>
              </a:rPr>
              <a:t>(</a:t>
            </a:r>
            <a:r>
              <a:rPr lang="ru-RU" sz="1000" dirty="0" smtClean="0">
                <a:latin typeface="Calibri" panose="020F0502020204030204" pitchFamily="34" charset="0"/>
              </a:rPr>
              <a:t>глубина</a:t>
            </a:r>
            <a:r>
              <a:rPr lang="en-US" sz="1000" dirty="0" smtClean="0">
                <a:latin typeface="Calibri" panose="020F0502020204030204" pitchFamily="34" charset="0"/>
              </a:rPr>
              <a:t>)</a:t>
            </a:r>
          </a:p>
          <a:p>
            <a:pPr marL="796925" lvl="2"/>
            <a:r>
              <a:rPr lang="ru-RU" sz="1000" dirty="0" smtClean="0">
                <a:latin typeface="Calibri" panose="020F0502020204030204" pitchFamily="34" charset="0"/>
              </a:rPr>
              <a:t>Кожух для детектора составляет </a:t>
            </a:r>
            <a:r>
              <a:rPr lang="en-US" sz="1000" dirty="0" smtClean="0">
                <a:latin typeface="Calibri" panose="020F0502020204030204" pitchFamily="34" charset="0"/>
              </a:rPr>
              <a:t>3982</a:t>
            </a:r>
            <a:r>
              <a:rPr lang="ru-RU" sz="1000" dirty="0" smtClean="0">
                <a:latin typeface="Calibri" panose="020F0502020204030204" pitchFamily="34" charset="0"/>
              </a:rPr>
              <a:t> мм</a:t>
            </a:r>
            <a:r>
              <a:rPr lang="en-US" sz="1000" dirty="0" smtClean="0">
                <a:latin typeface="Calibri" panose="020F0502020204030204" pitchFamily="34" charset="0"/>
              </a:rPr>
              <a:t> (13’ 0</a:t>
            </a:r>
            <a:r>
              <a:rPr lang="ru-RU" sz="1000" dirty="0" smtClean="0">
                <a:latin typeface="Calibri" panose="020F0502020204030204" pitchFamily="34" charset="0"/>
              </a:rPr>
              <a:t>,</a:t>
            </a:r>
            <a:r>
              <a:rPr lang="en-US" sz="1000" dirty="0" smtClean="0">
                <a:latin typeface="Calibri" panose="020F0502020204030204" pitchFamily="34" charset="0"/>
              </a:rPr>
              <a:t>8”)</a:t>
            </a:r>
            <a:r>
              <a:rPr lang="ru-RU" sz="1000" dirty="0" smtClean="0">
                <a:latin typeface="Calibri" panose="020F0502020204030204" pitchFamily="34" charset="0"/>
              </a:rPr>
              <a:t> по ширине, и должен иметь помещение для дренажа на </a:t>
            </a:r>
            <a:r>
              <a:rPr lang="ru-RU" sz="1000" dirty="0" smtClean="0"/>
              <a:t>ка</a:t>
            </a:r>
            <a:r>
              <a:rPr lang="ru-RU" sz="1000" dirty="0" smtClean="0">
                <a:latin typeface="Calibri" panose="020F0502020204030204" pitchFamily="34" charset="0"/>
              </a:rPr>
              <a:t>ждой стороне, а также</a:t>
            </a:r>
            <a:r>
              <a:rPr lang="en-US" sz="1000" dirty="0" smtClean="0">
                <a:latin typeface="Calibri" panose="020F0502020204030204" pitchFamily="34" charset="0"/>
              </a:rPr>
              <a:t> </a:t>
            </a:r>
            <a:r>
              <a:rPr lang="ru-RU" sz="1000" dirty="0" smtClean="0">
                <a:latin typeface="Calibri" panose="020F0502020204030204" pitchFamily="34" charset="0"/>
              </a:rPr>
              <a:t>подключение питания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796925" lvl="2"/>
            <a:r>
              <a:rPr lang="en-US" sz="1000" dirty="0" smtClean="0"/>
              <a:t>TDTX </a:t>
            </a:r>
            <a:r>
              <a:rPr lang="ru-RU" sz="1000" dirty="0" smtClean="0"/>
              <a:t>с подвалом </a:t>
            </a:r>
            <a:r>
              <a:rPr lang="en-US" sz="1000" dirty="0" smtClean="0"/>
              <a:t>331-0026-1 </a:t>
            </a:r>
            <a:r>
              <a:rPr lang="ru-RU" sz="1000" dirty="0" smtClean="0"/>
              <a:t>– чертеж требований к площадке для системы досмотра легковых автомобилей</a:t>
            </a:r>
            <a:endParaRPr lang="en-US" sz="1000" dirty="0" smtClean="0">
              <a:latin typeface="Calibri" panose="020F0502020204030204" pitchFamily="34" charset="0"/>
            </a:endParaRPr>
          </a:p>
          <a:p>
            <a:r>
              <a:rPr lang="ru-RU" sz="1100" dirty="0" smtClean="0"/>
              <a:t>Монтаж </a:t>
            </a:r>
            <a:r>
              <a:rPr lang="en-US" sz="1100" dirty="0" smtClean="0"/>
              <a:t>TDTX </a:t>
            </a:r>
            <a:r>
              <a:rPr lang="ru-RU" sz="1100" dirty="0" smtClean="0"/>
              <a:t>в </a:t>
            </a:r>
            <a:r>
              <a:rPr lang="en-US" sz="1100" dirty="0" smtClean="0"/>
              <a:t>Z Portal </a:t>
            </a:r>
            <a:r>
              <a:rPr lang="ru-RU" sz="1100" dirty="0" smtClean="0"/>
              <a:t>для грузовых автомобилей заподлицо </a:t>
            </a:r>
            <a:r>
              <a:rPr lang="en-US" sz="1100" dirty="0" smtClean="0"/>
              <a:t>(</a:t>
            </a:r>
            <a:r>
              <a:rPr lang="ru-RU" sz="1100" dirty="0" smtClean="0"/>
              <a:t>с подвалом</a:t>
            </a:r>
            <a:r>
              <a:rPr lang="en-US" sz="1100" dirty="0" smtClean="0"/>
              <a:t>)</a:t>
            </a:r>
          </a:p>
          <a:p>
            <a:pPr marL="231775" lvl="1"/>
            <a:r>
              <a:rPr lang="ru-RU" sz="1050" dirty="0" smtClean="0"/>
              <a:t>Размеры подвала</a:t>
            </a:r>
            <a:endParaRPr lang="en-US" sz="1050" dirty="0" smtClean="0"/>
          </a:p>
          <a:p>
            <a:pPr marL="796925" lvl="2"/>
            <a:r>
              <a:rPr lang="en-US" sz="1000" dirty="0" smtClean="0"/>
              <a:t>508</a:t>
            </a:r>
            <a:r>
              <a:rPr lang="ru-RU" sz="1000" dirty="0" smtClean="0"/>
              <a:t> мм</a:t>
            </a:r>
            <a:r>
              <a:rPr lang="en-US" sz="1000" dirty="0" smtClean="0"/>
              <a:t> (1’ 8”) </a:t>
            </a:r>
            <a:r>
              <a:rPr lang="ru-RU" sz="1000" dirty="0" smtClean="0"/>
              <a:t>ширина</a:t>
            </a:r>
            <a:endParaRPr lang="en-US" sz="1000" dirty="0" smtClean="0"/>
          </a:p>
          <a:p>
            <a:pPr marL="796925" lvl="2"/>
            <a:r>
              <a:rPr lang="en-US" sz="1000" dirty="0" smtClean="0"/>
              <a:t>86</a:t>
            </a:r>
            <a:r>
              <a:rPr lang="ru-RU" sz="1000" dirty="0" smtClean="0"/>
              <a:t> мм</a:t>
            </a:r>
            <a:r>
              <a:rPr lang="en-US" sz="1000" dirty="0" smtClean="0"/>
              <a:t> (3.4”) </a:t>
            </a:r>
            <a:r>
              <a:rPr lang="ru-RU" sz="1000" dirty="0" smtClean="0"/>
              <a:t>высота </a:t>
            </a:r>
            <a:r>
              <a:rPr lang="en-US" sz="1000" dirty="0" smtClean="0"/>
              <a:t>(</a:t>
            </a:r>
            <a:r>
              <a:rPr lang="ru-RU" sz="1000" dirty="0" smtClean="0"/>
              <a:t>глубина</a:t>
            </a:r>
            <a:r>
              <a:rPr lang="en-US" sz="1000" dirty="0" smtClean="0">
                <a:latin typeface="Calibri" panose="020F0502020204030204" pitchFamily="34" charset="0"/>
              </a:rPr>
              <a:t>)</a:t>
            </a:r>
            <a:endParaRPr lang="en-US" sz="1000" dirty="0">
              <a:latin typeface="Calibri" panose="020F0502020204030204" pitchFamily="34" charset="0"/>
            </a:endParaRPr>
          </a:p>
          <a:p>
            <a:pPr marL="796925" lvl="2"/>
            <a:r>
              <a:rPr lang="ru-RU" sz="1000" dirty="0" smtClean="0"/>
              <a:t>Кожух для детектора составляет </a:t>
            </a:r>
            <a:r>
              <a:rPr lang="en-US" sz="1000" dirty="0" smtClean="0">
                <a:latin typeface="Calibri" panose="020F0502020204030204" pitchFamily="34" charset="0"/>
              </a:rPr>
              <a:t>4845</a:t>
            </a:r>
            <a:r>
              <a:rPr lang="ru-RU" sz="1000" dirty="0" smtClean="0">
                <a:latin typeface="Calibri" panose="020F0502020204030204" pitchFamily="34" charset="0"/>
              </a:rPr>
              <a:t> мм</a:t>
            </a:r>
            <a:r>
              <a:rPr lang="en-US" sz="1000" dirty="0" smtClean="0">
                <a:latin typeface="Calibri" panose="020F0502020204030204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</a:rPr>
              <a:t>(15’ </a:t>
            </a:r>
            <a:r>
              <a:rPr lang="en-US" sz="1000" dirty="0" smtClean="0">
                <a:latin typeface="Calibri" panose="020F0502020204030204" pitchFamily="34" charset="0"/>
              </a:rPr>
              <a:t>10</a:t>
            </a:r>
            <a:r>
              <a:rPr lang="ru-RU" sz="1000" dirty="0" smtClean="0">
                <a:latin typeface="Calibri" panose="020F0502020204030204" pitchFamily="34" charset="0"/>
              </a:rPr>
              <a:t>,</a:t>
            </a:r>
            <a:r>
              <a:rPr lang="en-US" sz="1000" dirty="0" smtClean="0">
                <a:latin typeface="Calibri" panose="020F0502020204030204" pitchFamily="34" charset="0"/>
              </a:rPr>
              <a:t>8</a:t>
            </a:r>
            <a:r>
              <a:rPr lang="en-US" sz="1000" dirty="0">
                <a:latin typeface="Calibri" panose="020F0502020204030204" pitchFamily="34" charset="0"/>
              </a:rPr>
              <a:t>”) </a:t>
            </a:r>
            <a:r>
              <a:rPr lang="ru-RU" sz="1000" dirty="0" smtClean="0"/>
              <a:t>по ширине, и должен иметь помещение для дренажа на каждой стороне, а также</a:t>
            </a:r>
            <a:r>
              <a:rPr lang="en-US" sz="1000" dirty="0" smtClean="0"/>
              <a:t> </a:t>
            </a:r>
            <a:r>
              <a:rPr lang="ru-RU" sz="1000" dirty="0" smtClean="0"/>
              <a:t>подключение питания</a:t>
            </a:r>
            <a:endParaRPr lang="en-US" sz="1000" dirty="0">
              <a:latin typeface="Calibri" panose="020F0502020204030204" pitchFamily="34" charset="0"/>
            </a:endParaRPr>
          </a:p>
          <a:p>
            <a:pPr marL="796925" lvl="2"/>
            <a:r>
              <a:rPr lang="en-US" sz="1000" dirty="0" smtClean="0"/>
              <a:t>TDTX </a:t>
            </a:r>
            <a:r>
              <a:rPr lang="ru-RU" sz="1000" dirty="0" smtClean="0"/>
              <a:t>с подвалом  </a:t>
            </a:r>
            <a:r>
              <a:rPr lang="en-US" sz="1000" dirty="0" smtClean="0">
                <a:latin typeface="Calibri" panose="020F0502020204030204" pitchFamily="34" charset="0"/>
              </a:rPr>
              <a:t>331-0025-1 </a:t>
            </a:r>
            <a:r>
              <a:rPr lang="ru-RU" sz="1000" dirty="0" smtClean="0"/>
              <a:t>– чертеж требований к площадке для системы досмотра грузовых автомобилей</a:t>
            </a:r>
            <a:endParaRPr lang="en-US" sz="1000" dirty="0">
              <a:latin typeface="Calibri" panose="020F0502020204030204" pitchFamily="34" charset="0"/>
            </a:endParaRPr>
          </a:p>
          <a:p>
            <a:pPr marL="49212" lvl="1" indent="0">
              <a:buNone/>
            </a:pPr>
            <a:r>
              <a:rPr lang="ru-RU" sz="1100" dirty="0" smtClean="0">
                <a:latin typeface="Calibri" panose="020F0502020204030204" pitchFamily="34" charset="0"/>
              </a:rPr>
              <a:t>Монтаж </a:t>
            </a:r>
            <a:r>
              <a:rPr lang="en-US" sz="1100" dirty="0" smtClean="0">
                <a:latin typeface="Calibri" panose="020F0502020204030204" pitchFamily="34" charset="0"/>
              </a:rPr>
              <a:t>TDTX</a:t>
            </a:r>
            <a:r>
              <a:rPr lang="ru-RU" sz="1100" dirty="0" smtClean="0">
                <a:latin typeface="Calibri" panose="020F0502020204030204" pitchFamily="34" charset="0"/>
              </a:rPr>
              <a:t> на поверхность –</a:t>
            </a:r>
            <a:r>
              <a:rPr lang="ru-RU" sz="1100" dirty="0" smtClean="0"/>
              <a:t> чертеж требований к площадке</a:t>
            </a:r>
            <a:endParaRPr lang="en-US" sz="1100" dirty="0">
              <a:latin typeface="Calibri" panose="020F0502020204030204" pitchFamily="34" charset="0"/>
            </a:endParaRPr>
          </a:p>
          <a:p>
            <a:pPr marL="288925" lvl="1" indent="-285750"/>
            <a:r>
              <a:rPr lang="en-US" sz="1000" dirty="0">
                <a:latin typeface="Calibri" panose="020F0502020204030204" pitchFamily="34" charset="0"/>
              </a:rPr>
              <a:t>331-0028-1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1672" t="10001" b="4999"/>
          <a:stretch/>
        </p:blipFill>
        <p:spPr>
          <a:xfrm>
            <a:off x="4419600" y="2362200"/>
            <a:ext cx="4495800" cy="39541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8787" y="365848"/>
            <a:ext cx="3629025" cy="22383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alibri" panose="020F0502020204030204" pitchFamily="34" charset="0"/>
              </a:rPr>
              <a:t>Требования к подвальной площадке </a:t>
            </a:r>
            <a:r>
              <a:rPr lang="en-US" dirty="0" smtClean="0">
                <a:latin typeface="Calibri" panose="020F0502020204030204" pitchFamily="34" charset="0"/>
              </a:rPr>
              <a:t>TDTX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24600" y="1837036"/>
            <a:ext cx="24764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Подключение питания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Для подключения к электронной панели над землей используйте рукав 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Liquatite.</a:t>
            </a:r>
            <a:endParaRPr lang="en-US" sz="12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444497" y="1709595"/>
            <a:ext cx="660903" cy="340940"/>
          </a:xfrm>
          <a:custGeom>
            <a:avLst/>
            <a:gdLst>
              <a:gd name="connsiteX0" fmla="*/ 660903 w 660903"/>
              <a:gd name="connsiteY0" fmla="*/ 300274 h 340940"/>
              <a:gd name="connsiteX1" fmla="*/ 371192 w 660903"/>
              <a:gd name="connsiteY1" fmla="*/ 318381 h 340940"/>
              <a:gd name="connsiteX2" fmla="*/ 334978 w 660903"/>
              <a:gd name="connsiteY2" fmla="*/ 28670 h 340940"/>
              <a:gd name="connsiteX3" fmla="*/ 0 w 660903"/>
              <a:gd name="connsiteY3" fmla="*/ 10563 h 340940"/>
              <a:gd name="connsiteX4" fmla="*/ 0 w 660903"/>
              <a:gd name="connsiteY4" fmla="*/ 10563 h 34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903" h="340940">
                <a:moveTo>
                  <a:pt x="660903" y="300274"/>
                </a:moveTo>
                <a:cubicBezTo>
                  <a:pt x="543208" y="331961"/>
                  <a:pt x="425513" y="363648"/>
                  <a:pt x="371192" y="318381"/>
                </a:cubicBezTo>
                <a:cubicBezTo>
                  <a:pt x="316871" y="273114"/>
                  <a:pt x="396843" y="79973"/>
                  <a:pt x="334978" y="28670"/>
                </a:cubicBezTo>
                <a:cubicBezTo>
                  <a:pt x="273113" y="-22633"/>
                  <a:pt x="0" y="10563"/>
                  <a:pt x="0" y="10563"/>
                </a:cubicBezTo>
                <a:lnTo>
                  <a:pt x="0" y="10563"/>
                </a:lnTo>
              </a:path>
            </a:pathLst>
          </a:cu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244598" y="2050535"/>
            <a:ext cx="1080002" cy="159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719639" y="4400549"/>
            <a:ext cx="776286" cy="3231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7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СРЕДНЯЯ ЛИНИЯ  ПОЛОСЫ ДВИЖЕНИЯ</a:t>
            </a:r>
            <a:endParaRPr lang="en-US" altLang="en-US" sz="7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500939" y="4391024"/>
            <a:ext cx="776286" cy="3231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7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СРЕДНЯЯ ЛИНИЯ  ПОЛОСЫ ДВИЖЕНИЯ</a:t>
            </a:r>
            <a:endParaRPr lang="en-US" altLang="en-US" sz="7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091363" y="3800474"/>
            <a:ext cx="1776411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7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ОБЕСПЕЧИТЬ ДОСТАТОЧНЫЙ ДРЕНАЖ ВО ИЗБЕЖАНИЕ СКОПЛЕНИЯ ВОДЫ</a:t>
            </a:r>
            <a:endParaRPr lang="en-US" altLang="en-US" sz="7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614989" y="6219825"/>
            <a:ext cx="1557336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7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СРЕДНЯЯ ЛИНИЯ  ПУЧКА РЕНТГЕНОВСКИХ ЛУЧЕЙ</a:t>
            </a:r>
            <a:endParaRPr lang="en-US" altLang="en-US" sz="700" b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7542109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Станция запуска сканирования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только для досмотра грузовиков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700" dirty="0" smtClean="0"/>
              <a:t>Данная опция имеет место только для досмотра грузов крупногабаритных грузовиков </a:t>
            </a:r>
            <a:r>
              <a:rPr lang="en-US" sz="1700" dirty="0" smtClean="0"/>
              <a:t>– </a:t>
            </a:r>
            <a:r>
              <a:rPr lang="ru-RU" sz="1700" dirty="0" smtClean="0"/>
              <a:t>исключает досмотр кабины с водителем</a:t>
            </a:r>
            <a:endParaRPr lang="en-US" sz="1700" dirty="0" smtClean="0"/>
          </a:p>
          <a:p>
            <a:r>
              <a:rPr lang="ru-RU" sz="1700" dirty="0" smtClean="0"/>
              <a:t>Два исполнения с запуском офицером или водителем</a:t>
            </a:r>
            <a:endParaRPr lang="en-US" sz="1700" dirty="0" smtClean="0"/>
          </a:p>
          <a:p>
            <a:pPr marL="857250" lvl="1" indent="-342900"/>
            <a:r>
              <a:rPr lang="ru-RU" sz="1500" dirty="0" smtClean="0"/>
              <a:t>Запуск сканирования офицером </a:t>
            </a:r>
            <a:r>
              <a:rPr lang="en-US" sz="1500" dirty="0" smtClean="0"/>
              <a:t>– </a:t>
            </a:r>
            <a:r>
              <a:rPr lang="ru-RU" sz="1500" dirty="0" smtClean="0"/>
              <a:t>стойка позволяет офицеру запускать сканирование</a:t>
            </a:r>
            <a:endParaRPr lang="en-US" sz="1500" dirty="0" smtClean="0"/>
          </a:p>
          <a:p>
            <a:pPr marL="857250" lvl="1" indent="-342900"/>
            <a:r>
              <a:rPr lang="ru-RU" sz="1500" dirty="0" smtClean="0"/>
              <a:t>Запуск сканирования водителем </a:t>
            </a:r>
            <a:r>
              <a:rPr lang="en-US" sz="1500" dirty="0" smtClean="0"/>
              <a:t>– </a:t>
            </a:r>
            <a:r>
              <a:rPr lang="ru-RU" sz="1500" dirty="0" smtClean="0"/>
              <a:t>водитель транспортного средства запускает сканирование нажатием на кнопку</a:t>
            </a:r>
            <a:endParaRPr lang="en-US" sz="1500" dirty="0" smtClean="0"/>
          </a:p>
          <a:p>
            <a:r>
              <a:rPr lang="ru-RU" sz="1700" dirty="0" smtClean="0"/>
              <a:t>Опция особенно полезна в местах, где сканирование персонала запрещено</a:t>
            </a:r>
            <a:endParaRPr lang="en-US" sz="17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99827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Примеры изображений с опцией станции запуска сканирования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1600" dirty="0" smtClean="0"/>
              <a:t>На примере</a:t>
            </a:r>
            <a:r>
              <a:rPr lang="en-US" sz="1600" dirty="0" smtClean="0"/>
              <a:t> Z Portal I</a:t>
            </a:r>
            <a:endParaRPr lang="en-US" sz="2000" dirty="0"/>
          </a:p>
        </p:txBody>
      </p:sp>
      <p:pic>
        <p:nvPicPr>
          <p:cNvPr id="4" name="Picture 2" descr="I:\Projects\8148 - 2-sided Truck Z Portal\Test\Verification and Validation\Test Reports\V+V Testing Images\1781\91000000_1781_11360_2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251"/>
          <a:stretch>
            <a:fillRect/>
          </a:stretch>
        </p:blipFill>
        <p:spPr bwMode="auto">
          <a:xfrm>
            <a:off x="395288" y="1290638"/>
            <a:ext cx="8332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:\Projects\8148 - 2-sided Truck Z Portal\Test\Verification and Validation\Test Reports\V+V Testing Images\1781\91000000_1781_11362_4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168"/>
          <a:stretch>
            <a:fillRect/>
          </a:stretch>
        </p:blipFill>
        <p:spPr bwMode="auto">
          <a:xfrm>
            <a:off x="422275" y="2973388"/>
            <a:ext cx="830738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I:\Projects\8148 - 2-sided Truck Z Portal\Test\Verification and Validation\Test Reports\V+V Testing Images\1781\91000000_1781_11364_6_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280"/>
          <a:stretch>
            <a:fillRect/>
          </a:stretch>
        </p:blipFill>
        <p:spPr bwMode="auto">
          <a:xfrm>
            <a:off x="422275" y="4679950"/>
            <a:ext cx="83073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60240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Автоматическое исключение досмотра кабины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1800" dirty="0" smtClean="0"/>
              <a:t>Только для досмотра грузовиков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Данная опция позволяет автоматически исключить сканирование кабины грузовика</a:t>
            </a:r>
            <a:r>
              <a:rPr lang="en-US" dirty="0" smtClean="0"/>
              <a:t>.  </a:t>
            </a:r>
            <a:endParaRPr lang="en-US" dirty="0"/>
          </a:p>
          <a:p>
            <a:pPr marL="857250" lvl="1" indent="-342900"/>
            <a:r>
              <a:rPr lang="ru-RU" dirty="0" smtClean="0"/>
              <a:t>Для работы этой опции между кабиной транспортного средства и грузовым прицепом должен быть зазор</a:t>
            </a:r>
            <a:r>
              <a:rPr lang="en-US" dirty="0" smtClean="0"/>
              <a:t>.</a:t>
            </a:r>
          </a:p>
          <a:p>
            <a:pPr marL="857250" lvl="1" indent="-342900"/>
            <a:r>
              <a:rPr lang="ru-RU" dirty="0" smtClean="0"/>
              <a:t>Данная опция дополняет стандартную систему Z Portal распознаванием такого зазора лазерным датчиком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8178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Радиационный портальный монитор</a:t>
            </a:r>
            <a:endParaRPr lang="en-US" dirty="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42901" y="1219200"/>
            <a:ext cx="5082540" cy="496824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 smtClean="0"/>
              <a:t>Обнаружение гамма- и нейтронного излучения низких уровней</a:t>
            </a:r>
            <a:r>
              <a:rPr lang="en-US" dirty="0" smtClean="0"/>
              <a:t> </a:t>
            </a:r>
          </a:p>
          <a:p>
            <a:pPr lvl="0"/>
            <a:r>
              <a:rPr lang="ru-RU" dirty="0" smtClean="0"/>
              <a:t>Информирование в реальном времени в динамическом режиме без остановки дорожного движения</a:t>
            </a:r>
            <a:endParaRPr lang="en-US" dirty="0" smtClean="0"/>
          </a:p>
          <a:p>
            <a:r>
              <a:rPr lang="ru-RU" dirty="0" smtClean="0"/>
              <a:t>Высококачественная идентификация NORM и возможности отбраковки для ограничения ложных срабатываний</a:t>
            </a:r>
          </a:p>
          <a:p>
            <a:r>
              <a:rPr lang="ru-RU" dirty="0" smtClean="0"/>
              <a:t>Низкие расходы на владение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Возможности дистанционной диагностики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Диапазон рабочих температур от </a:t>
            </a:r>
            <a:r>
              <a:rPr lang="en-US" dirty="0" smtClean="0"/>
              <a:t>-40 °C </a:t>
            </a:r>
            <a:r>
              <a:rPr lang="ru-RU" dirty="0" smtClean="0"/>
              <a:t>до</a:t>
            </a:r>
            <a:r>
              <a:rPr lang="en-US" dirty="0" smtClean="0"/>
              <a:t> +60</a:t>
            </a:r>
            <a:r>
              <a:rPr lang="ru-RU" dirty="0" smtClean="0"/>
              <a:t> </a:t>
            </a:r>
            <a:r>
              <a:rPr lang="en-US" dirty="0" smtClean="0"/>
              <a:t>°C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00" dirty="0" smtClean="0"/>
              <a:t>Исключительно для ознакомления</a:t>
            </a:r>
            <a:endParaRPr lang="en-US" sz="1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91" y="1254876"/>
            <a:ext cx="2973705" cy="2103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90" y="3680056"/>
            <a:ext cx="2973705" cy="2243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51356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считывания номерных знаков </a:t>
            </a:r>
            <a:r>
              <a:rPr lang="en-US" dirty="0" smtClean="0"/>
              <a:t>(LPR</a:t>
            </a:r>
            <a:r>
              <a:rPr lang="ru-RU" dirty="0" smtClean="0"/>
              <a:t>)</a:t>
            </a:r>
            <a:endParaRPr lang="en-US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201061" cy="4968240"/>
          </a:xfrm>
        </p:spPr>
        <p:txBody>
          <a:bodyPr>
            <a:normAutofit fontScale="70000" lnSpcReduction="20000"/>
          </a:bodyPr>
          <a:lstStyle/>
          <a:p>
            <a:pPr indent="0">
              <a:lnSpc>
                <a:spcPct val="120000"/>
              </a:lnSpc>
              <a:spcAft>
                <a:spcPts val="600"/>
              </a:spcAft>
            </a:pPr>
            <a:r>
              <a:rPr lang="ru-RU" dirty="0" smtClean="0"/>
              <a:t>Интегрировано программное обеспечение </a:t>
            </a:r>
            <a:r>
              <a:rPr lang="en-US" dirty="0" smtClean="0"/>
              <a:t>ASEInspection</a:t>
            </a:r>
          </a:p>
          <a:p>
            <a:pPr indent="0">
              <a:lnSpc>
                <a:spcPct val="120000"/>
              </a:lnSpc>
              <a:spcAft>
                <a:spcPts val="600"/>
              </a:spcAft>
            </a:pPr>
            <a:r>
              <a:rPr lang="ru-RU" dirty="0" smtClean="0"/>
              <a:t>Данные номерного знака автоматически вводятся в базу данных через систему оптического распознавания символов</a:t>
            </a:r>
            <a:endParaRPr lang="en-US" dirty="0" smtClean="0"/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Массивное основание с высокоэффективным считывающим </a:t>
            </a:r>
            <a:r>
              <a:rPr lang="ru-RU" dirty="0" smtClean="0"/>
              <a:t>устройством</a:t>
            </a:r>
            <a:endParaRPr lang="en-US" dirty="0" smtClean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Захват переднего и заднего номерных знаков</a:t>
            </a:r>
            <a:r>
              <a:rPr lang="en-US" dirty="0" smtClean="0"/>
              <a:t> 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Захват нескольких изображений для каждого номерного знака обеспечивает высокую точность распознавания</a:t>
            </a:r>
            <a:endParaRPr lang="en-US" dirty="0" smtClean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Поддержка считывания номерных знаков с и без отражателя</a:t>
            </a:r>
            <a:r>
              <a:rPr lang="en-US" dirty="0" smtClean="0"/>
              <a:t> </a:t>
            </a:r>
          </a:p>
          <a:p>
            <a:pPr indent="0">
              <a:lnSpc>
                <a:spcPct val="110000"/>
              </a:lnSpc>
              <a:spcAft>
                <a:spcPts val="600"/>
              </a:spcAft>
            </a:pPr>
            <a:r>
              <a:rPr lang="ru-RU" dirty="0" smtClean="0"/>
              <a:t>Встроенная обзорная камера приближающихся транспортных средств; особенно полезна для получения изображений водителя, а также данных о модели транспортного средства</a:t>
            </a:r>
            <a:r>
              <a:rPr lang="en-US" dirty="0" smtClean="0"/>
              <a:t> </a:t>
            </a:r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Эксплуатация в широком диапазоне погодных условий</a:t>
            </a:r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ru-RU" dirty="0" smtClean="0"/>
              <a:t>Средний показатель точности считывания &gt; 95 %. Данные отличаются в зависимости от страны</a:t>
            </a:r>
            <a:endParaRPr lang="en-US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8713" y="3505343"/>
            <a:ext cx="1813798" cy="1513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084" y="1539089"/>
            <a:ext cx="1299665" cy="3926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53" t="51881" r="47419" b="34918"/>
          <a:stretch/>
        </p:blipFill>
        <p:spPr>
          <a:xfrm>
            <a:off x="7045872" y="1821700"/>
            <a:ext cx="1793994" cy="15075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963311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распознавания кодов контейнеров </a:t>
            </a:r>
            <a:r>
              <a:rPr lang="en-US" dirty="0" smtClean="0"/>
              <a:t>(CCR)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396049" cy="496824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Анализ, объединение и архивация данных о контейнере с изображениями рентгеновской и подсистем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Для оптимизации считывания кодов контейнеров система CCR автоматически подстраивается под рабочую освещенность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Параметры системы настроены на соответствие требованиям международных контейнеров, определенных </a:t>
            </a:r>
            <a:r>
              <a:rPr lang="en-US" dirty="0" smtClean="0"/>
              <a:t>ISO 668</a:t>
            </a:r>
          </a:p>
          <a:p>
            <a:pPr marL="341313" lvl="1" indent="-334963">
              <a:lnSpc>
                <a:spcPct val="120000"/>
              </a:lnSpc>
            </a:pPr>
            <a:r>
              <a:rPr lang="ru-RU" dirty="0" smtClean="0"/>
              <a:t>Затрагивает все типы контейнеров (20, 40, 45, 20/20 футов и их сочетания). Высокое качество гарантировано как для отдельных грузовиков, так и парных и сдвоенных контейнеров на отдельном грузовике</a:t>
            </a:r>
            <a:endParaRPr lang="en-US" dirty="0" smtClean="0"/>
          </a:p>
          <a:p>
            <a:pPr indent="0">
              <a:lnSpc>
                <a:spcPct val="120000"/>
              </a:lnSpc>
            </a:pPr>
            <a:r>
              <a:rPr lang="ru-RU" dirty="0" smtClean="0"/>
              <a:t>Дополнительно для захвата переднего и заднего номерных знаков грузовика и прицепа установлено устройство считывания номерных знаков</a:t>
            </a:r>
          </a:p>
          <a:p>
            <a:pPr indent="0">
              <a:lnSpc>
                <a:spcPct val="120000"/>
              </a:lnSpc>
            </a:pPr>
            <a:r>
              <a:rPr lang="ru-RU" dirty="0" smtClean="0"/>
              <a:t>Дополнительно для захвата изображения приближающегося транспортного средства установлена обзорная камера; особенно полезна для получения изображений водителя, а также данных о модели транспортного средства</a:t>
            </a:r>
            <a:endParaRPr lang="en-US" dirty="0" smtClean="0"/>
          </a:p>
          <a:p>
            <a:pPr indent="0">
              <a:lnSpc>
                <a:spcPct val="120000"/>
              </a:lnSpc>
            </a:pPr>
            <a:r>
              <a:rPr lang="ru-RU" dirty="0" smtClean="0"/>
              <a:t>Изображения LPR и обзорной камеры, а также распознанные текстовые строки прилагаются к рентгеновскому снимку вместе с изображениями CCR / текстовыми строками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Массивное основание с высокоэффективным считывающим устройством </a:t>
            </a:r>
            <a:endParaRPr lang="en-US" dirty="0" smtClean="0"/>
          </a:p>
          <a:p>
            <a:pPr marL="285750" lvl="2" indent="-285750">
              <a:lnSpc>
                <a:spcPct val="12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Точность считывания </a:t>
            </a:r>
            <a:r>
              <a:rPr lang="en-US" dirty="0" smtClean="0"/>
              <a:t>&gt;</a:t>
            </a:r>
            <a:r>
              <a:rPr lang="ru-RU" dirty="0" smtClean="0"/>
              <a:t> </a:t>
            </a:r>
            <a:r>
              <a:rPr lang="en-US" dirty="0" smtClean="0"/>
              <a:t>95</a:t>
            </a:r>
            <a:r>
              <a:rPr lang="ru-RU" dirty="0" smtClean="0"/>
              <a:t> </a:t>
            </a:r>
            <a:r>
              <a:rPr lang="en-US" dirty="0" smtClean="0"/>
              <a:t>%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1026" name="Picture 2" descr="cid:image002.png@01D057DE.9E95AD70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666" y="3437511"/>
            <a:ext cx="2665493" cy="211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66" y="1248058"/>
            <a:ext cx="2717165" cy="18748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22269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досмотра днища </a:t>
            </a:r>
            <a:r>
              <a:rPr lang="en-US" dirty="0" smtClean="0"/>
              <a:t>(UVIS)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099957" cy="496824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dirty="0" smtClean="0"/>
              <a:t>Безопасный, быстрый и тщательный досмотр днища пассажирских транспортных средств и автомобилей индивидуального пользования</a:t>
            </a:r>
            <a:r>
              <a:rPr lang="en-US" sz="1800" dirty="0" smtClean="0"/>
              <a:t>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Непрерывное изображение с высоким разрешением для точного обнаружения контрабандных предметов</a:t>
            </a: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ru-RU" sz="1800" dirty="0" smtClean="0"/>
              <a:t>Возможность </a:t>
            </a:r>
            <a:r>
              <a:rPr lang="en-US" sz="1800" dirty="0" smtClean="0"/>
              <a:t>12X </a:t>
            </a:r>
            <a:r>
              <a:rPr lang="ru-RU" sz="1800" dirty="0" smtClean="0"/>
              <a:t>масштабирования, регулировки контрастности и яркости</a:t>
            </a:r>
            <a:endParaRPr lang="en-US" sz="18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7887" y="4030154"/>
            <a:ext cx="554355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4400" y="4419600"/>
            <a:ext cx="660400" cy="121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49893" y="1254876"/>
            <a:ext cx="2687186" cy="23453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04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Встроенная опция сканирования манифестов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2000" dirty="0" smtClean="0"/>
              <a:t>Только для досмотра грузовиков</a:t>
            </a:r>
            <a:endParaRPr lang="en-US" sz="2000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42901" y="1219200"/>
            <a:ext cx="4263934" cy="496824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Сканирование бумажных манифестов и сохранение в формате </a:t>
            </a:r>
            <a:r>
              <a:rPr lang="en-US" dirty="0" smtClean="0"/>
              <a:t>PDF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Автоматическое сохранение в результатах сканирования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Стандартный сканнер для документов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Окно предварительного просмотра манифестов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Удаление страниц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Изменение порядка страниц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Поворот страниц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Окно просмотра манифестов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Просмотр манифестов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Настройка контрастности и яркости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Сравнение с имеющимися манифестами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dirty="0" smtClean="0"/>
              <a:t>Печать манифеста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7" name="Picture 6" descr="K:\Marketing\Product Areas\Cargo\Cargo Peripheral Devices\manifest view.jpg"/>
          <p:cNvPicPr>
            <a:picLocks noChangeAspect="1" noChangeArrowheads="1"/>
          </p:cNvPicPr>
          <p:nvPr/>
        </p:nvPicPr>
        <p:blipFill>
          <a:blip r:embed="rId2" cstate="print"/>
          <a:srcRect r="21819"/>
          <a:stretch>
            <a:fillRect/>
          </a:stretch>
        </p:blipFill>
        <p:spPr bwMode="auto">
          <a:xfrm>
            <a:off x="4492625" y="1239838"/>
            <a:ext cx="4233863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54582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Сетевое решение </a:t>
            </a:r>
            <a:r>
              <a:rPr lang="en-US" dirty="0" smtClean="0"/>
              <a:t>ASE Connect</a:t>
            </a:r>
            <a:r>
              <a:rPr lang="en-US" baseline="30000" dirty="0" smtClean="0"/>
              <a:t>™</a:t>
            </a:r>
            <a:r>
              <a:rPr lang="ru-RU" baseline="30000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дополнительно</a:t>
            </a:r>
            <a:endParaRPr lang="en-US" dirty="0" smtClean="0"/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>
          <a:xfrm>
            <a:off x="342901" y="1219200"/>
            <a:ext cx="4197202" cy="496824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600" dirty="0" smtClean="0"/>
              <a:t>Предусматривает централизованное управление оборудованием, изображениями и данными одним программным приложением</a:t>
            </a:r>
          </a:p>
          <a:p>
            <a:pPr>
              <a:lnSpc>
                <a:spcPct val="120000"/>
              </a:lnSpc>
            </a:pPr>
            <a:r>
              <a:rPr lang="ru-RU" sz="1600" dirty="0" smtClean="0"/>
              <a:t>Масштабируемость и наладка под конкретные требования безопасности</a:t>
            </a:r>
            <a:endParaRPr lang="en-US" sz="1600" dirty="0" smtClean="0"/>
          </a:p>
          <a:p>
            <a:pPr>
              <a:lnSpc>
                <a:spcPct val="120000"/>
              </a:lnSpc>
            </a:pPr>
            <a:r>
              <a:rPr lang="ru-RU" sz="1600" dirty="0" smtClean="0"/>
              <a:t>Предусматривает просмотр изображений по сети и анализ на дополнительном и удаленном месте анализа</a:t>
            </a:r>
            <a:endParaRPr lang="en-US" sz="1600" dirty="0" smtClean="0"/>
          </a:p>
          <a:p>
            <a:pPr>
              <a:lnSpc>
                <a:spcPct val="120000"/>
              </a:lnSpc>
            </a:pPr>
            <a:r>
              <a:rPr lang="ru-RU" sz="1600" dirty="0" smtClean="0"/>
              <a:t>Веб-браузер позволяет контролерам открывать отчеты, просматривать состояние оборудования, управлять пользователями и базой данных</a:t>
            </a:r>
            <a:endParaRPr lang="en-US" sz="1600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09" charset="-128"/>
              </a:rPr>
              <a:t>© 2015 American Science and Engineering, Inc.</a:t>
            </a:r>
            <a:endParaRPr lang="en-US" dirty="0"/>
          </a:p>
        </p:txBody>
      </p:sp>
      <p:pic>
        <p:nvPicPr>
          <p:cNvPr id="20486" name="Picture 11" descr="Network-ZP-061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594" y="1219200"/>
            <a:ext cx="3896262" cy="257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4768851" y="1239838"/>
            <a:ext cx="850900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РЕНТГЕНОВСКИЕ СИСТЕМЫ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5835650" y="1504950"/>
            <a:ext cx="1574799" cy="1692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ЦЕНТРАЛИЗОВАННОЕ УПРАВЛЕНИЕ ДОСМОТРОМ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7683500" y="1258888"/>
            <a:ext cx="879475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ДОПОЛНИТЕЛЬНЫЕ СТАНЦИИ АНАЛИЗА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5854701" y="2982913"/>
            <a:ext cx="154622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СТАНЦИЯ КОНТРОЛЕРА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14516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Анализ изображений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61417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Дисплей </a:t>
            </a:r>
            <a:r>
              <a:rPr lang="en-US" dirty="0" smtClean="0"/>
              <a:t>Z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Стандартный дисплей</a:t>
            </a:r>
            <a:r>
              <a:rPr lang="en-US" dirty="0" smtClean="0"/>
              <a:t>1x4</a:t>
            </a:r>
            <a:r>
              <a:rPr lang="ru-RU" dirty="0" smtClean="0"/>
              <a:t> монитора</a:t>
            </a:r>
            <a:endParaRPr lang="en-US" dirty="0"/>
          </a:p>
        </p:txBody>
      </p:sp>
      <p:grpSp>
        <p:nvGrpSpPr>
          <p:cNvPr id="30" name="Group 52"/>
          <p:cNvGrpSpPr>
            <a:grpSpLocks/>
          </p:cNvGrpSpPr>
          <p:nvPr/>
        </p:nvGrpSpPr>
        <p:grpSpPr bwMode="auto">
          <a:xfrm>
            <a:off x="611188" y="1994978"/>
            <a:ext cx="1905000" cy="2206625"/>
            <a:chOff x="5657834" y="3657580"/>
            <a:chExt cx="2203444" cy="2205027"/>
          </a:xfrm>
        </p:grpSpPr>
        <p:sp>
          <p:nvSpPr>
            <p:cNvPr id="31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34" y="3657580"/>
              <a:ext cx="2203444" cy="2205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6229333" y="5638770"/>
              <a:ext cx="1055685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7021494" y="5638770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5713397" y="3713143"/>
              <a:ext cx="2092320" cy="2093901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5765784" y="3765529"/>
              <a:ext cx="1987545" cy="1412868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5797533" y="3802042"/>
              <a:ext cx="1919283" cy="1271581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6989743" y="5638770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6269021" y="5638770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6269021" y="5638770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6989743" y="5638770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6226158" y="5638770"/>
              <a:ext cx="1063623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Freeform 30"/>
            <p:cNvSpPr>
              <a:spLocks noEditPoints="1"/>
            </p:cNvSpPr>
            <p:nvPr/>
          </p:nvSpPr>
          <p:spPr bwMode="auto">
            <a:xfrm>
              <a:off x="5737210" y="3736954"/>
              <a:ext cx="2044694" cy="2046277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7073881" y="5086322"/>
              <a:ext cx="642936" cy="68262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Freeform 32"/>
            <p:cNvSpPr>
              <a:spLocks noEditPoints="1"/>
            </p:cNvSpPr>
            <p:nvPr/>
          </p:nvSpPr>
          <p:spPr bwMode="auto">
            <a:xfrm>
              <a:off x="7081819" y="5094260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Freeform 33"/>
            <p:cNvSpPr>
              <a:spLocks noEditPoints="1"/>
            </p:cNvSpPr>
            <p:nvPr/>
          </p:nvSpPr>
          <p:spPr bwMode="auto">
            <a:xfrm>
              <a:off x="7097694" y="5110135"/>
              <a:ext cx="595311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Freeform 34"/>
            <p:cNvSpPr>
              <a:spLocks noEditPoints="1"/>
            </p:cNvSpPr>
            <p:nvPr/>
          </p:nvSpPr>
          <p:spPr bwMode="auto">
            <a:xfrm>
              <a:off x="7097694" y="5114896"/>
              <a:ext cx="595311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Freeform 35"/>
            <p:cNvSpPr>
              <a:spLocks noEditPoints="1"/>
            </p:cNvSpPr>
            <p:nvPr/>
          </p:nvSpPr>
          <p:spPr bwMode="auto">
            <a:xfrm>
              <a:off x="5813410" y="3817917"/>
              <a:ext cx="1887533" cy="1239831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6557946" y="5230784"/>
              <a:ext cx="400049" cy="379411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5765785" y="3765529"/>
              <a:ext cx="1987545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5765784" y="5157762"/>
              <a:ext cx="1987545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6581759" y="5206975"/>
              <a:ext cx="363537" cy="271462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Freeform 42"/>
            <p:cNvSpPr>
              <a:spLocks/>
            </p:cNvSpPr>
            <p:nvPr/>
          </p:nvSpPr>
          <p:spPr bwMode="auto">
            <a:xfrm>
              <a:off x="6576993" y="5399067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54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951"/>
          <a:stretch>
            <a:fillRect/>
          </a:stretch>
        </p:blipFill>
        <p:spPr bwMode="auto">
          <a:xfrm>
            <a:off x="771525" y="2179128"/>
            <a:ext cx="15843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127"/>
          <p:cNvSpPr txBox="1">
            <a:spLocks noChangeArrowheads="1"/>
          </p:cNvSpPr>
          <p:nvPr/>
        </p:nvSpPr>
        <p:spPr bwMode="auto">
          <a:xfrm>
            <a:off x="600075" y="1635053"/>
            <a:ext cx="1847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en-US" sz="900" dirty="0" smtClean="0">
                <a:latin typeface="Calibri" panose="020F0502020204030204" pitchFamily="34" charset="0"/>
              </a:rPr>
              <a:t>Обратное рассеяние, водитель</a:t>
            </a:r>
            <a:endParaRPr lang="en-US" altLang="en-US" sz="900" dirty="0" smtClean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en-US" sz="900" dirty="0" smtClean="0">
                <a:latin typeface="Calibri" panose="020F0502020204030204" pitchFamily="34" charset="0"/>
              </a:rPr>
              <a:t>Прямое рассеяние, водитель</a:t>
            </a:r>
            <a:endParaRPr lang="en-US" altLang="en-US" sz="900" dirty="0">
              <a:latin typeface="Calibri" panose="020F0502020204030204" pitchFamily="34" charset="0"/>
            </a:endParaRPr>
          </a:p>
        </p:txBody>
      </p:sp>
      <p:sp>
        <p:nvSpPr>
          <p:cNvPr id="56" name="TextBox 128"/>
          <p:cNvSpPr txBox="1">
            <a:spLocks noChangeArrowheads="1"/>
          </p:cNvSpPr>
          <p:nvPr/>
        </p:nvSpPr>
        <p:spPr bwMode="auto">
          <a:xfrm>
            <a:off x="1085850" y="4098416"/>
            <a:ext cx="95726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050" b="0" dirty="0" smtClean="0">
                <a:latin typeface="Calibri" panose="020F0502020204030204" pitchFamily="34" charset="0"/>
              </a:rPr>
              <a:t>Монитор</a:t>
            </a:r>
            <a:r>
              <a:rPr lang="en-US" altLang="en-US" sz="1050" b="0" dirty="0" smtClean="0">
                <a:latin typeface="Calibri" panose="020F0502020204030204" pitchFamily="34" charset="0"/>
              </a:rPr>
              <a:t> </a:t>
            </a:r>
            <a:r>
              <a:rPr lang="en-US" altLang="en-US" sz="1050" b="0" dirty="0">
                <a:latin typeface="Calibri" panose="020F0502020204030204" pitchFamily="34" charset="0"/>
              </a:rPr>
              <a:t>1</a:t>
            </a:r>
          </a:p>
        </p:txBody>
      </p:sp>
      <p:grpSp>
        <p:nvGrpSpPr>
          <p:cNvPr id="57" name="Group 52"/>
          <p:cNvGrpSpPr>
            <a:grpSpLocks/>
          </p:cNvGrpSpPr>
          <p:nvPr/>
        </p:nvGrpSpPr>
        <p:grpSpPr bwMode="auto">
          <a:xfrm>
            <a:off x="2559050" y="2009266"/>
            <a:ext cx="1906588" cy="2205037"/>
            <a:chOff x="5657831" y="3657591"/>
            <a:chExt cx="2203443" cy="2205032"/>
          </a:xfrm>
        </p:grpSpPr>
        <p:sp>
          <p:nvSpPr>
            <p:cNvPr id="58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31" y="3657591"/>
              <a:ext cx="2203443" cy="2205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6229329" y="5638786"/>
              <a:ext cx="1055685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Freeform 18"/>
            <p:cNvSpPr>
              <a:spLocks noEditPoints="1"/>
            </p:cNvSpPr>
            <p:nvPr/>
          </p:nvSpPr>
          <p:spPr bwMode="auto">
            <a:xfrm>
              <a:off x="7021490" y="5638786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5713394" y="3713153"/>
              <a:ext cx="2092319" cy="2093907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5765781" y="3765540"/>
              <a:ext cx="1987544" cy="1412870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>
              <a:off x="5797530" y="3802052"/>
              <a:ext cx="1919282" cy="1271585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Rectangle 25"/>
            <p:cNvSpPr>
              <a:spLocks noChangeArrowheads="1"/>
            </p:cNvSpPr>
            <p:nvPr/>
          </p:nvSpPr>
          <p:spPr bwMode="auto">
            <a:xfrm>
              <a:off x="6989739" y="5638784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6269017" y="5638784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Freeform 27"/>
            <p:cNvSpPr>
              <a:spLocks/>
            </p:cNvSpPr>
            <p:nvPr/>
          </p:nvSpPr>
          <p:spPr bwMode="auto">
            <a:xfrm>
              <a:off x="6269017" y="5638784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Rectangle 28"/>
            <p:cNvSpPr>
              <a:spLocks noChangeArrowheads="1"/>
            </p:cNvSpPr>
            <p:nvPr/>
          </p:nvSpPr>
          <p:spPr bwMode="auto">
            <a:xfrm>
              <a:off x="6989739" y="5638784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68" name="Freeform 29"/>
            <p:cNvSpPr>
              <a:spLocks/>
            </p:cNvSpPr>
            <p:nvPr/>
          </p:nvSpPr>
          <p:spPr bwMode="auto">
            <a:xfrm>
              <a:off x="6226155" y="5638784"/>
              <a:ext cx="1063622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30"/>
            <p:cNvSpPr>
              <a:spLocks noEditPoints="1"/>
            </p:cNvSpPr>
            <p:nvPr/>
          </p:nvSpPr>
          <p:spPr bwMode="auto">
            <a:xfrm>
              <a:off x="5737207" y="3736965"/>
              <a:ext cx="2044694" cy="2046282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Freeform 31"/>
            <p:cNvSpPr>
              <a:spLocks/>
            </p:cNvSpPr>
            <p:nvPr/>
          </p:nvSpPr>
          <p:spPr bwMode="auto">
            <a:xfrm>
              <a:off x="7073878" y="5086337"/>
              <a:ext cx="642936" cy="68263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Freeform 32"/>
            <p:cNvSpPr>
              <a:spLocks noEditPoints="1"/>
            </p:cNvSpPr>
            <p:nvPr/>
          </p:nvSpPr>
          <p:spPr bwMode="auto">
            <a:xfrm>
              <a:off x="7081816" y="5094274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Freeform 33"/>
            <p:cNvSpPr>
              <a:spLocks noEditPoints="1"/>
            </p:cNvSpPr>
            <p:nvPr/>
          </p:nvSpPr>
          <p:spPr bwMode="auto">
            <a:xfrm>
              <a:off x="7097690" y="5110149"/>
              <a:ext cx="595311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Freeform 34"/>
            <p:cNvSpPr>
              <a:spLocks noEditPoints="1"/>
            </p:cNvSpPr>
            <p:nvPr/>
          </p:nvSpPr>
          <p:spPr bwMode="auto">
            <a:xfrm>
              <a:off x="7097690" y="5114911"/>
              <a:ext cx="595311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35"/>
            <p:cNvSpPr>
              <a:spLocks noEditPoints="1"/>
            </p:cNvSpPr>
            <p:nvPr/>
          </p:nvSpPr>
          <p:spPr bwMode="auto">
            <a:xfrm>
              <a:off x="5813407" y="3817928"/>
              <a:ext cx="1887533" cy="1239834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Freeform 36"/>
            <p:cNvSpPr>
              <a:spLocks/>
            </p:cNvSpPr>
            <p:nvPr/>
          </p:nvSpPr>
          <p:spPr bwMode="auto">
            <a:xfrm>
              <a:off x="6557942" y="5230799"/>
              <a:ext cx="400048" cy="379412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37"/>
            <p:cNvSpPr>
              <a:spLocks/>
            </p:cNvSpPr>
            <p:nvPr/>
          </p:nvSpPr>
          <p:spPr bwMode="auto">
            <a:xfrm>
              <a:off x="5765782" y="3765540"/>
              <a:ext cx="1987544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Freeform 38"/>
            <p:cNvSpPr>
              <a:spLocks/>
            </p:cNvSpPr>
            <p:nvPr/>
          </p:nvSpPr>
          <p:spPr bwMode="auto">
            <a:xfrm>
              <a:off x="5765781" y="5157777"/>
              <a:ext cx="1987544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Freeform 39"/>
            <p:cNvSpPr>
              <a:spLocks/>
            </p:cNvSpPr>
            <p:nvPr/>
          </p:nvSpPr>
          <p:spPr bwMode="auto">
            <a:xfrm>
              <a:off x="6581756" y="5206985"/>
              <a:ext cx="363536" cy="271462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Freeform 42"/>
            <p:cNvSpPr>
              <a:spLocks/>
            </p:cNvSpPr>
            <p:nvPr/>
          </p:nvSpPr>
          <p:spPr bwMode="auto">
            <a:xfrm>
              <a:off x="6576990" y="5399070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81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928" r="50069"/>
          <a:stretch>
            <a:fillRect/>
          </a:stretch>
        </p:blipFill>
        <p:spPr bwMode="auto">
          <a:xfrm>
            <a:off x="2717800" y="2207703"/>
            <a:ext cx="15875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TextBox 129"/>
          <p:cNvSpPr txBox="1">
            <a:spLocks noChangeArrowheads="1"/>
          </p:cNvSpPr>
          <p:nvPr/>
        </p:nvSpPr>
        <p:spPr bwMode="auto">
          <a:xfrm>
            <a:off x="2619375" y="1623940"/>
            <a:ext cx="1781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en-US" sz="800" dirty="0" smtClean="0">
                <a:latin typeface="Calibri" panose="020F0502020204030204" pitchFamily="34" charset="0"/>
              </a:rPr>
              <a:t>Обратное рассеяние, вид сверху</a:t>
            </a:r>
          </a:p>
          <a:p>
            <a:pPr eaLnBrk="1" hangingPunct="1">
              <a:spcBef>
                <a:spcPct val="0"/>
              </a:spcBef>
            </a:pPr>
            <a:r>
              <a:rPr lang="ru-RU" altLang="en-US" sz="800" dirty="0" smtClean="0">
                <a:latin typeface="Calibri" panose="020F0502020204030204" pitchFamily="34" charset="0"/>
              </a:rPr>
              <a:t>Рентгеновское сканирование, вид сверху</a:t>
            </a:r>
            <a:endParaRPr lang="en-US" altLang="en-US" sz="800" dirty="0">
              <a:latin typeface="Calibri" panose="020F0502020204030204" pitchFamily="34" charset="0"/>
            </a:endParaRPr>
          </a:p>
        </p:txBody>
      </p:sp>
      <p:sp>
        <p:nvSpPr>
          <p:cNvPr id="83" name="TextBox 128"/>
          <p:cNvSpPr txBox="1">
            <a:spLocks noChangeArrowheads="1"/>
          </p:cNvSpPr>
          <p:nvPr/>
        </p:nvSpPr>
        <p:spPr bwMode="auto">
          <a:xfrm>
            <a:off x="3033713" y="4109528"/>
            <a:ext cx="9572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050" b="0" dirty="0" smtClean="0">
                <a:latin typeface="Calibri" panose="020F0502020204030204" pitchFamily="34" charset="0"/>
              </a:rPr>
              <a:t>Монитор</a:t>
            </a:r>
            <a:r>
              <a:rPr lang="en-US" altLang="en-US" sz="1050" b="0" dirty="0" smtClean="0">
                <a:latin typeface="Calibri" panose="020F0502020204030204" pitchFamily="34" charset="0"/>
              </a:rPr>
              <a:t> </a:t>
            </a:r>
            <a:r>
              <a:rPr lang="en-US" altLang="en-US" sz="1050" b="0" dirty="0">
                <a:latin typeface="Calibri" panose="020F0502020204030204" pitchFamily="34" charset="0"/>
              </a:rPr>
              <a:t>2</a:t>
            </a:r>
          </a:p>
        </p:txBody>
      </p:sp>
      <p:grpSp>
        <p:nvGrpSpPr>
          <p:cNvPr id="84" name="Group 52"/>
          <p:cNvGrpSpPr>
            <a:grpSpLocks/>
          </p:cNvGrpSpPr>
          <p:nvPr/>
        </p:nvGrpSpPr>
        <p:grpSpPr bwMode="auto">
          <a:xfrm>
            <a:off x="4519613" y="2009266"/>
            <a:ext cx="1905000" cy="2206625"/>
            <a:chOff x="5657827" y="3657580"/>
            <a:chExt cx="2203441" cy="2205027"/>
          </a:xfrm>
        </p:grpSpPr>
        <p:sp>
          <p:nvSpPr>
            <p:cNvPr id="8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27" y="3657580"/>
              <a:ext cx="2203441" cy="2205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Freeform 17"/>
            <p:cNvSpPr>
              <a:spLocks/>
            </p:cNvSpPr>
            <p:nvPr/>
          </p:nvSpPr>
          <p:spPr bwMode="auto">
            <a:xfrm>
              <a:off x="6229325" y="5638770"/>
              <a:ext cx="1055684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Freeform 18"/>
            <p:cNvSpPr>
              <a:spLocks noEditPoints="1"/>
            </p:cNvSpPr>
            <p:nvPr/>
          </p:nvSpPr>
          <p:spPr bwMode="auto">
            <a:xfrm>
              <a:off x="7021485" y="5638770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Freeform 20"/>
            <p:cNvSpPr>
              <a:spLocks/>
            </p:cNvSpPr>
            <p:nvPr/>
          </p:nvSpPr>
          <p:spPr bwMode="auto">
            <a:xfrm>
              <a:off x="5713389" y="3713143"/>
              <a:ext cx="2092317" cy="2093901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Freeform 21"/>
            <p:cNvSpPr>
              <a:spLocks/>
            </p:cNvSpPr>
            <p:nvPr/>
          </p:nvSpPr>
          <p:spPr bwMode="auto">
            <a:xfrm>
              <a:off x="5765776" y="3765529"/>
              <a:ext cx="1987542" cy="1412868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Freeform 22"/>
            <p:cNvSpPr>
              <a:spLocks/>
            </p:cNvSpPr>
            <p:nvPr/>
          </p:nvSpPr>
          <p:spPr bwMode="auto">
            <a:xfrm>
              <a:off x="5797525" y="3802042"/>
              <a:ext cx="1919280" cy="1271581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Rectangle 25"/>
            <p:cNvSpPr>
              <a:spLocks noChangeArrowheads="1"/>
            </p:cNvSpPr>
            <p:nvPr/>
          </p:nvSpPr>
          <p:spPr bwMode="auto">
            <a:xfrm>
              <a:off x="6989734" y="5638770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92" name="Freeform 26"/>
            <p:cNvSpPr>
              <a:spLocks/>
            </p:cNvSpPr>
            <p:nvPr/>
          </p:nvSpPr>
          <p:spPr bwMode="auto">
            <a:xfrm>
              <a:off x="6269011" y="5638770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Freeform 27"/>
            <p:cNvSpPr>
              <a:spLocks/>
            </p:cNvSpPr>
            <p:nvPr/>
          </p:nvSpPr>
          <p:spPr bwMode="auto">
            <a:xfrm>
              <a:off x="6269011" y="5638770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Rectangle 28"/>
            <p:cNvSpPr>
              <a:spLocks noChangeArrowheads="1"/>
            </p:cNvSpPr>
            <p:nvPr/>
          </p:nvSpPr>
          <p:spPr bwMode="auto">
            <a:xfrm>
              <a:off x="6989734" y="5638770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95" name="Freeform 29"/>
            <p:cNvSpPr>
              <a:spLocks/>
            </p:cNvSpPr>
            <p:nvPr/>
          </p:nvSpPr>
          <p:spPr bwMode="auto">
            <a:xfrm>
              <a:off x="6226148" y="5638770"/>
              <a:ext cx="1063620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Freeform 30"/>
            <p:cNvSpPr>
              <a:spLocks noEditPoints="1"/>
            </p:cNvSpPr>
            <p:nvPr/>
          </p:nvSpPr>
          <p:spPr bwMode="auto">
            <a:xfrm>
              <a:off x="5737200" y="3736954"/>
              <a:ext cx="2044692" cy="2046277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Freeform 31"/>
            <p:cNvSpPr>
              <a:spLocks/>
            </p:cNvSpPr>
            <p:nvPr/>
          </p:nvSpPr>
          <p:spPr bwMode="auto">
            <a:xfrm>
              <a:off x="7073870" y="5086322"/>
              <a:ext cx="642935" cy="68262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Freeform 32"/>
            <p:cNvSpPr>
              <a:spLocks noEditPoints="1"/>
            </p:cNvSpPr>
            <p:nvPr/>
          </p:nvSpPr>
          <p:spPr bwMode="auto">
            <a:xfrm>
              <a:off x="7081807" y="5094260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Freeform 33"/>
            <p:cNvSpPr>
              <a:spLocks noEditPoints="1"/>
            </p:cNvSpPr>
            <p:nvPr/>
          </p:nvSpPr>
          <p:spPr bwMode="auto">
            <a:xfrm>
              <a:off x="7097683" y="5110135"/>
              <a:ext cx="595310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Freeform 34"/>
            <p:cNvSpPr>
              <a:spLocks noEditPoints="1"/>
            </p:cNvSpPr>
            <p:nvPr/>
          </p:nvSpPr>
          <p:spPr bwMode="auto">
            <a:xfrm>
              <a:off x="7097683" y="5114896"/>
              <a:ext cx="595310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Freeform 35"/>
            <p:cNvSpPr>
              <a:spLocks noEditPoints="1"/>
            </p:cNvSpPr>
            <p:nvPr/>
          </p:nvSpPr>
          <p:spPr bwMode="auto">
            <a:xfrm>
              <a:off x="5813400" y="3817917"/>
              <a:ext cx="1887530" cy="1239831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Freeform 36"/>
            <p:cNvSpPr>
              <a:spLocks/>
            </p:cNvSpPr>
            <p:nvPr/>
          </p:nvSpPr>
          <p:spPr bwMode="auto">
            <a:xfrm>
              <a:off x="6557934" y="5230784"/>
              <a:ext cx="400048" cy="379411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37"/>
            <p:cNvSpPr>
              <a:spLocks/>
            </p:cNvSpPr>
            <p:nvPr/>
          </p:nvSpPr>
          <p:spPr bwMode="auto">
            <a:xfrm>
              <a:off x="5765775" y="3765529"/>
              <a:ext cx="1987542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Freeform 38"/>
            <p:cNvSpPr>
              <a:spLocks/>
            </p:cNvSpPr>
            <p:nvPr/>
          </p:nvSpPr>
          <p:spPr bwMode="auto">
            <a:xfrm>
              <a:off x="5765776" y="5157762"/>
              <a:ext cx="1987542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Freeform 39"/>
            <p:cNvSpPr>
              <a:spLocks/>
            </p:cNvSpPr>
            <p:nvPr/>
          </p:nvSpPr>
          <p:spPr bwMode="auto">
            <a:xfrm>
              <a:off x="6581748" y="5206975"/>
              <a:ext cx="363536" cy="271462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Freeform 42"/>
            <p:cNvSpPr>
              <a:spLocks/>
            </p:cNvSpPr>
            <p:nvPr/>
          </p:nvSpPr>
          <p:spPr bwMode="auto">
            <a:xfrm>
              <a:off x="6576986" y="5399067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08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792" r="24989"/>
          <a:stretch>
            <a:fillRect/>
          </a:stretch>
        </p:blipFill>
        <p:spPr bwMode="auto">
          <a:xfrm>
            <a:off x="4668838" y="2195003"/>
            <a:ext cx="160655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TextBox 130"/>
          <p:cNvSpPr txBox="1">
            <a:spLocks noChangeArrowheads="1"/>
          </p:cNvSpPr>
          <p:nvPr/>
        </p:nvSpPr>
        <p:spPr bwMode="auto">
          <a:xfrm>
            <a:off x="4541838" y="1623940"/>
            <a:ext cx="18589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en-US" sz="800" dirty="0" smtClean="0">
                <a:latin typeface="Calibri" panose="020F0502020204030204" pitchFamily="34" charset="0"/>
              </a:rPr>
              <a:t>Обратное рассеяние, пассажир</a:t>
            </a:r>
            <a:endParaRPr lang="en-US" altLang="en-US" sz="800" dirty="0" smtClean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altLang="en-US" sz="800" dirty="0" smtClean="0">
                <a:latin typeface="Calibri" panose="020F0502020204030204" pitchFamily="34" charset="0"/>
              </a:rPr>
              <a:t>Прямое рассеяние, пассажир</a:t>
            </a:r>
            <a:endParaRPr lang="en-US" altLang="en-US" sz="800" dirty="0" smtClean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sz="800" dirty="0">
              <a:latin typeface="Calibri" panose="020F0502020204030204" pitchFamily="34" charset="0"/>
            </a:endParaRPr>
          </a:p>
        </p:txBody>
      </p:sp>
      <p:sp>
        <p:nvSpPr>
          <p:cNvPr id="110" name="TextBox 128"/>
          <p:cNvSpPr txBox="1">
            <a:spLocks noChangeArrowheads="1"/>
          </p:cNvSpPr>
          <p:nvPr/>
        </p:nvSpPr>
        <p:spPr bwMode="auto">
          <a:xfrm>
            <a:off x="4992688" y="4109528"/>
            <a:ext cx="9572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050" b="0" dirty="0" smtClean="0">
                <a:latin typeface="Calibri" panose="020F0502020204030204" pitchFamily="34" charset="0"/>
              </a:rPr>
              <a:t>Монитор</a:t>
            </a:r>
            <a:r>
              <a:rPr lang="en-US" altLang="en-US" sz="1050" b="0" dirty="0" smtClean="0">
                <a:latin typeface="Calibri" panose="020F0502020204030204" pitchFamily="34" charset="0"/>
              </a:rPr>
              <a:t> </a:t>
            </a:r>
            <a:r>
              <a:rPr lang="en-US" altLang="en-US" sz="1050" b="0" dirty="0">
                <a:latin typeface="Calibri" panose="020F0502020204030204" pitchFamily="34" charset="0"/>
              </a:rPr>
              <a:t>3</a:t>
            </a:r>
          </a:p>
        </p:txBody>
      </p:sp>
      <p:grpSp>
        <p:nvGrpSpPr>
          <p:cNvPr id="111" name="Group 52"/>
          <p:cNvGrpSpPr>
            <a:grpSpLocks/>
          </p:cNvGrpSpPr>
          <p:nvPr/>
        </p:nvGrpSpPr>
        <p:grpSpPr bwMode="auto">
          <a:xfrm>
            <a:off x="6430963" y="2004503"/>
            <a:ext cx="1903412" cy="2208213"/>
            <a:chOff x="5657827" y="3657594"/>
            <a:chExt cx="2203441" cy="2205035"/>
          </a:xfrm>
        </p:grpSpPr>
        <p:sp>
          <p:nvSpPr>
            <p:cNvPr id="112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27" y="3657594"/>
              <a:ext cx="2203441" cy="2205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Freeform 17"/>
            <p:cNvSpPr>
              <a:spLocks/>
            </p:cNvSpPr>
            <p:nvPr/>
          </p:nvSpPr>
          <p:spPr bwMode="auto">
            <a:xfrm>
              <a:off x="6229325" y="5638792"/>
              <a:ext cx="1055684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" name="Freeform 18"/>
            <p:cNvSpPr>
              <a:spLocks noEditPoints="1"/>
            </p:cNvSpPr>
            <p:nvPr/>
          </p:nvSpPr>
          <p:spPr bwMode="auto">
            <a:xfrm>
              <a:off x="7021485" y="5638792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Freeform 20"/>
            <p:cNvSpPr>
              <a:spLocks/>
            </p:cNvSpPr>
            <p:nvPr/>
          </p:nvSpPr>
          <p:spPr bwMode="auto">
            <a:xfrm>
              <a:off x="5713389" y="3713156"/>
              <a:ext cx="2092317" cy="2093910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Freeform 21"/>
            <p:cNvSpPr>
              <a:spLocks/>
            </p:cNvSpPr>
            <p:nvPr/>
          </p:nvSpPr>
          <p:spPr bwMode="auto">
            <a:xfrm>
              <a:off x="5765776" y="3765544"/>
              <a:ext cx="1987542" cy="1412873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5797525" y="3802057"/>
              <a:ext cx="1919280" cy="1271586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6989734" y="5638791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119" name="Freeform 26"/>
            <p:cNvSpPr>
              <a:spLocks/>
            </p:cNvSpPr>
            <p:nvPr/>
          </p:nvSpPr>
          <p:spPr bwMode="auto">
            <a:xfrm>
              <a:off x="6269011" y="5638791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27"/>
            <p:cNvSpPr>
              <a:spLocks/>
            </p:cNvSpPr>
            <p:nvPr/>
          </p:nvSpPr>
          <p:spPr bwMode="auto">
            <a:xfrm>
              <a:off x="6269011" y="5638791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6989734" y="5638791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 dirty="0"/>
            </a:p>
          </p:txBody>
        </p:sp>
        <p:sp>
          <p:nvSpPr>
            <p:cNvPr id="122" name="Freeform 29"/>
            <p:cNvSpPr>
              <a:spLocks/>
            </p:cNvSpPr>
            <p:nvPr/>
          </p:nvSpPr>
          <p:spPr bwMode="auto">
            <a:xfrm>
              <a:off x="6226148" y="5638791"/>
              <a:ext cx="1063620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" name="Freeform 30"/>
            <p:cNvSpPr>
              <a:spLocks noEditPoints="1"/>
            </p:cNvSpPr>
            <p:nvPr/>
          </p:nvSpPr>
          <p:spPr bwMode="auto">
            <a:xfrm>
              <a:off x="5737200" y="3736970"/>
              <a:ext cx="2044692" cy="2046286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" name="Freeform 31"/>
            <p:cNvSpPr>
              <a:spLocks/>
            </p:cNvSpPr>
            <p:nvPr/>
          </p:nvSpPr>
          <p:spPr bwMode="auto">
            <a:xfrm>
              <a:off x="7073870" y="5086343"/>
              <a:ext cx="642935" cy="68263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" name="Freeform 32"/>
            <p:cNvSpPr>
              <a:spLocks noEditPoints="1"/>
            </p:cNvSpPr>
            <p:nvPr/>
          </p:nvSpPr>
          <p:spPr bwMode="auto">
            <a:xfrm>
              <a:off x="7081807" y="5094281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6" name="Freeform 33"/>
            <p:cNvSpPr>
              <a:spLocks noEditPoints="1"/>
            </p:cNvSpPr>
            <p:nvPr/>
          </p:nvSpPr>
          <p:spPr bwMode="auto">
            <a:xfrm>
              <a:off x="7097683" y="5110156"/>
              <a:ext cx="595310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" name="Freeform 34"/>
            <p:cNvSpPr>
              <a:spLocks noEditPoints="1"/>
            </p:cNvSpPr>
            <p:nvPr/>
          </p:nvSpPr>
          <p:spPr bwMode="auto">
            <a:xfrm>
              <a:off x="7097683" y="5114918"/>
              <a:ext cx="595310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8" name="Freeform 35"/>
            <p:cNvSpPr>
              <a:spLocks noEditPoints="1"/>
            </p:cNvSpPr>
            <p:nvPr/>
          </p:nvSpPr>
          <p:spPr bwMode="auto">
            <a:xfrm>
              <a:off x="5813400" y="3817933"/>
              <a:ext cx="1887530" cy="1239837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Freeform 36"/>
            <p:cNvSpPr>
              <a:spLocks/>
            </p:cNvSpPr>
            <p:nvPr/>
          </p:nvSpPr>
          <p:spPr bwMode="auto">
            <a:xfrm>
              <a:off x="6557934" y="5230806"/>
              <a:ext cx="400048" cy="379412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Freeform 37"/>
            <p:cNvSpPr>
              <a:spLocks/>
            </p:cNvSpPr>
            <p:nvPr/>
          </p:nvSpPr>
          <p:spPr bwMode="auto">
            <a:xfrm>
              <a:off x="5765775" y="3765546"/>
              <a:ext cx="1987542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38"/>
            <p:cNvSpPr>
              <a:spLocks/>
            </p:cNvSpPr>
            <p:nvPr/>
          </p:nvSpPr>
          <p:spPr bwMode="auto">
            <a:xfrm>
              <a:off x="5765776" y="5157785"/>
              <a:ext cx="1987542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Freeform 39"/>
            <p:cNvSpPr>
              <a:spLocks/>
            </p:cNvSpPr>
            <p:nvPr/>
          </p:nvSpPr>
          <p:spPr bwMode="auto">
            <a:xfrm>
              <a:off x="6581748" y="5206993"/>
              <a:ext cx="363536" cy="271463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Freeform 42"/>
            <p:cNvSpPr>
              <a:spLocks/>
            </p:cNvSpPr>
            <p:nvPr/>
          </p:nvSpPr>
          <p:spPr bwMode="auto">
            <a:xfrm>
              <a:off x="6576986" y="5399080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4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35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076" r="-60"/>
          <a:stretch>
            <a:fillRect/>
          </a:stretch>
        </p:blipFill>
        <p:spPr bwMode="auto">
          <a:xfrm>
            <a:off x="6575425" y="2185478"/>
            <a:ext cx="1614488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TextBox 131"/>
          <p:cNvSpPr txBox="1">
            <a:spLocks noChangeArrowheads="1"/>
          </p:cNvSpPr>
          <p:nvPr/>
        </p:nvSpPr>
        <p:spPr bwMode="auto">
          <a:xfrm>
            <a:off x="6486525" y="1623940"/>
            <a:ext cx="1771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en-US" sz="900" dirty="0" smtClean="0">
                <a:latin typeface="Calibri" panose="020F0502020204030204" pitchFamily="34" charset="0"/>
              </a:rPr>
              <a:t>Дисплей </a:t>
            </a:r>
            <a:r>
              <a:rPr lang="en-US" altLang="en-US" sz="900" dirty="0" smtClean="0">
                <a:latin typeface="Calibri" panose="020F0502020204030204" pitchFamily="34" charset="0"/>
              </a:rPr>
              <a:t>LPR</a:t>
            </a:r>
          </a:p>
          <a:p>
            <a:pPr eaLnBrk="1" hangingPunct="1">
              <a:spcBef>
                <a:spcPct val="0"/>
              </a:spcBef>
            </a:pPr>
            <a:r>
              <a:rPr lang="ru-RU" altLang="en-US" sz="900" dirty="0" smtClean="0">
                <a:latin typeface="Calibri" panose="020F0502020204030204" pitchFamily="34" charset="0"/>
              </a:rPr>
              <a:t>Система досмотра днища</a:t>
            </a:r>
            <a:endParaRPr lang="en-US" altLang="en-US" sz="900" dirty="0">
              <a:latin typeface="Calibri" panose="020F0502020204030204" pitchFamily="34" charset="0"/>
            </a:endParaRPr>
          </a:p>
        </p:txBody>
      </p:sp>
      <p:sp>
        <p:nvSpPr>
          <p:cNvPr id="137" name="TextBox 128"/>
          <p:cNvSpPr txBox="1">
            <a:spLocks noChangeArrowheads="1"/>
          </p:cNvSpPr>
          <p:nvPr/>
        </p:nvSpPr>
        <p:spPr bwMode="auto">
          <a:xfrm>
            <a:off x="6904038" y="4109528"/>
            <a:ext cx="9572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050" b="0" dirty="0" smtClean="0">
                <a:latin typeface="Calibri" panose="020F0502020204030204" pitchFamily="34" charset="0"/>
              </a:rPr>
              <a:t>Монитор</a:t>
            </a:r>
            <a:r>
              <a:rPr lang="en-US" altLang="en-US" sz="1050" b="0" dirty="0" smtClean="0">
                <a:latin typeface="Calibri" panose="020F0502020204030204" pitchFamily="34" charset="0"/>
              </a:rPr>
              <a:t> </a:t>
            </a:r>
            <a:r>
              <a:rPr lang="en-US" altLang="en-US" sz="1050" b="0" dirty="0">
                <a:latin typeface="Calibri" panose="020F0502020204030204" pitchFamily="34" charset="0"/>
              </a:rPr>
              <a:t>4</a:t>
            </a:r>
          </a:p>
        </p:txBody>
      </p:sp>
      <p:pic>
        <p:nvPicPr>
          <p:cNvPr id="138" name="Picture 1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2" t="14188" r="1443" b="15433"/>
          <a:stretch>
            <a:fillRect/>
          </a:stretch>
        </p:blipFill>
        <p:spPr bwMode="auto">
          <a:xfrm>
            <a:off x="2840038" y="4405313"/>
            <a:ext cx="3489325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" name="TextBox 118"/>
          <p:cNvSpPr txBox="1">
            <a:spLocks noChangeArrowheads="1"/>
          </p:cNvSpPr>
          <p:nvPr/>
        </p:nvSpPr>
        <p:spPr bwMode="auto">
          <a:xfrm>
            <a:off x="1300743" y="5574854"/>
            <a:ext cx="16861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200" dirty="0" smtClean="0">
                <a:latin typeface="Calibri" panose="020F0502020204030204" pitchFamily="34" charset="0"/>
              </a:rPr>
              <a:t>Дополнительный разделенный на</a:t>
            </a:r>
            <a:r>
              <a:rPr lang="en-US" altLang="en-US" sz="1200" dirty="0" smtClean="0">
                <a:latin typeface="Calibri" panose="020F0502020204030204" pitchFamily="34" charset="0"/>
              </a:rPr>
              <a:t> </a:t>
            </a:r>
            <a:r>
              <a:rPr lang="ru-RU" altLang="en-US" sz="1200" dirty="0" smtClean="0">
                <a:latin typeface="Calibri" panose="020F0502020204030204" pitchFamily="34" charset="0"/>
              </a:rPr>
              <a:t>четыре части в режиме </a:t>
            </a:r>
            <a:r>
              <a:rPr lang="en-US" altLang="en-US" sz="1200" dirty="0" smtClean="0">
                <a:latin typeface="Calibri" panose="020F0502020204030204" pitchFamily="34" charset="0"/>
              </a:rPr>
              <a:t>2x2 </a:t>
            </a:r>
            <a:r>
              <a:rPr lang="ru-RU" altLang="en-US" sz="1200" dirty="0" smtClean="0">
                <a:latin typeface="Calibri" panose="020F0502020204030204" pitchFamily="34" charset="0"/>
              </a:rPr>
              <a:t>дисплей</a:t>
            </a:r>
            <a:endParaRPr lang="en-US" altLang="en-US" sz="1200" dirty="0">
              <a:latin typeface="Calibri" panose="020F0502020204030204" pitchFamily="34" charset="0"/>
            </a:endParaRPr>
          </a:p>
        </p:txBody>
      </p:sp>
      <p:pic>
        <p:nvPicPr>
          <p:cNvPr id="140" name="Picture 139"/>
          <p:cNvPicPr>
            <a:picLocks noChangeAspect="1"/>
          </p:cNvPicPr>
          <p:nvPr/>
        </p:nvPicPr>
        <p:blipFill rotWithShape="1">
          <a:blip r:embed="rId7" cstate="print"/>
          <a:srcRect l="2193" t="6464" r="1794" b="10199"/>
          <a:stretch/>
        </p:blipFill>
        <p:spPr>
          <a:xfrm>
            <a:off x="2776219" y="2945093"/>
            <a:ext cx="1535431" cy="35306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61583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Консоль оператора </a:t>
            </a:r>
            <a:r>
              <a:rPr lang="en-US" dirty="0" smtClean="0"/>
              <a:t>ASEInspection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Станция оператора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Четыре ЖК-монитора с диагональю 21 дюйм, клавиатурой и мышью</a:t>
            </a:r>
            <a:endParaRPr lang="en-US" dirty="0"/>
          </a:p>
        </p:txBody>
      </p:sp>
      <p:pic>
        <p:nvPicPr>
          <p:cNvPr id="4" name="Picture 8" descr="VehicleScannerScree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1629" y="2028454"/>
            <a:ext cx="4560743" cy="20983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 bwMode="auto">
          <a:xfrm>
            <a:off x="695325" y="4702420"/>
            <a:ext cx="2276475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Автоматическое усиление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Примечание </a:t>
            </a:r>
            <a:r>
              <a:rPr lang="ru-RU" sz="1000" dirty="0" smtClean="0">
                <a:latin typeface="Calibri" panose="020F0502020204030204" pitchFamily="34" charset="0"/>
              </a:rPr>
              <a:t>«Без </a:t>
            </a:r>
            <a:r>
              <a:rPr lang="ru-RU" sz="1000" dirty="0" smtClean="0">
                <a:latin typeface="Calibri" panose="020F0502020204030204" pitchFamily="34" charset="0"/>
              </a:rPr>
              <a:t>подозрений»</a:t>
            </a:r>
            <a:r>
              <a:rPr lang="en-US" sz="1000" dirty="0" smtClean="0">
                <a:latin typeface="Calibri" panose="020F0502020204030204" pitchFamily="34" charset="0"/>
              </a:rPr>
              <a:t>/</a:t>
            </a:r>
            <a:r>
              <a:rPr lang="ru-RU" sz="1000" dirty="0" smtClean="0">
                <a:latin typeface="Calibri" panose="020F0502020204030204" pitchFamily="34" charset="0"/>
              </a:rPr>
              <a:t>«С подозрениями»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Цветовая интерпретация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Уменьшить плотность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Высокая контрастность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Гистограмма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Уравнивание гистограммы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Сравнение с историей данных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Увеличить плотность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918364" y="4711945"/>
            <a:ext cx="2836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Примечания</a:t>
            </a:r>
            <a:r>
              <a:rPr lang="ru-RU" sz="1000" dirty="0" smtClean="0">
                <a:latin typeface="Calibri" panose="020F0502020204030204" pitchFamily="34" charset="0"/>
              </a:rPr>
              <a:t> </a:t>
            </a:r>
            <a:r>
              <a:rPr lang="ru-RU" sz="1000" dirty="0" smtClean="0">
                <a:latin typeface="Calibri" panose="020F0502020204030204" pitchFamily="34" charset="0"/>
              </a:rPr>
              <a:t>и комментарии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Область интереса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Сбросить все изменения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Сбросить плотность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Обратимость видео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Линейка </a:t>
            </a:r>
            <a:r>
              <a:rPr lang="en-US" sz="1000" dirty="0" smtClean="0">
                <a:latin typeface="Calibri" panose="020F0502020204030204" pitchFamily="34" charset="0"/>
              </a:rPr>
              <a:t>(</a:t>
            </a:r>
            <a:r>
              <a:rPr lang="ru-RU" sz="1000" dirty="0" smtClean="0">
                <a:latin typeface="Calibri" panose="020F0502020204030204" pitchFamily="34" charset="0"/>
              </a:rPr>
              <a:t>измерение предметов</a:t>
            </a:r>
            <a:r>
              <a:rPr lang="en-US" sz="1000" dirty="0" smtClean="0">
                <a:latin typeface="Calibri" panose="020F0502020204030204" pitchFamily="34" charset="0"/>
              </a:rPr>
              <a:t>)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Увеличить резкость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Увеличить/отдалить/сбросить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874595" y="4310003"/>
            <a:ext cx="3583657" cy="26161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Стандартные инструменты анализа изображений</a:t>
            </a:r>
            <a:endParaRPr lang="en-US" sz="11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953125" y="4702420"/>
            <a:ext cx="27241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Отобразить в оттенках серого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Отобразить металлы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Отобразить комбинацию веществ</a:t>
            </a:r>
            <a:endParaRPr lang="en-US" sz="1000" dirty="0" smtClean="0">
              <a:latin typeface="Calibri" panose="020F050202020403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Calibri" panose="020F0502020204030204" pitchFamily="34" charset="0"/>
              </a:rPr>
              <a:t>Отобразить органические вещества</a:t>
            </a:r>
            <a:endParaRPr lang="en-US" sz="1000" dirty="0" smtClean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591050" y="4310002"/>
            <a:ext cx="4124325" cy="24622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Новые инструменты анализа изображений с двумя уровнями энергии</a:t>
            </a:r>
            <a:endParaRPr lang="en-US" sz="1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7666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 анализа изображений с оповещением оператора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035924" cy="496824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Автоматическое сравнение с более ранними данными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Для проверки, досматривалось ли транспортное средство системой ранее, используется идентификатор транспортных средств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Отображает более ранние и текущие изображения рядом друг с другом</a:t>
            </a:r>
            <a:endParaRPr lang="en-US" dirty="0" smtClean="0"/>
          </a:p>
          <a:p>
            <a:r>
              <a:rPr lang="ru-RU" dirty="0" smtClean="0"/>
              <a:t>Сравнение с эталонным транспортным средством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Для автоматической сравнения текущих изображений с более ранними используется идентификатор транспортных средств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Выделяет аномальные места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Функция применяется исключительно для легковых автомобилей</a:t>
            </a:r>
            <a:endParaRPr lang="en-US" dirty="0" smtClean="0"/>
          </a:p>
          <a:p>
            <a:r>
              <a:rPr lang="ru-RU" dirty="0" smtClean="0"/>
              <a:t>Трехмерный просмотрщик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Позволяет создать виртуальную трехмерную модель транспортного средства по изображениям обратным рассеянием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1026" name="Picture 2" descr="http://images.sodahead.com/polls/000762505/polls_spiral_clock_5831_960361_poll_xlarg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255" y="1392036"/>
            <a:ext cx="3048000" cy="2990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5539255" y="4382886"/>
            <a:ext cx="3048000" cy="27699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Сокращает время на анализ изображений</a:t>
            </a:r>
            <a:endParaRPr lang="en-US" sz="1200" i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4173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с эталонным транспортным средством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Т</a:t>
            </a:r>
            <a:r>
              <a:rPr lang="ru-RU" sz="2000" dirty="0" smtClean="0"/>
              <a:t>олько для досмотра легковых автомобилей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076325"/>
            <a:ext cx="8226425" cy="5111115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Сравнение текущего изображения с «эталонным» того же транспортного средства</a:t>
            </a:r>
            <a:endParaRPr lang="en-US" sz="1600" dirty="0" smtClean="0"/>
          </a:p>
          <a:p>
            <a:r>
              <a:rPr lang="ru-RU" sz="1600" dirty="0" smtClean="0"/>
              <a:t>Визуально отображает изменения от сканирования к сканированию</a:t>
            </a:r>
            <a:endParaRPr lang="en-US" sz="1600" dirty="0" smtClean="0"/>
          </a:p>
          <a:p>
            <a:r>
              <a:rPr lang="ru-RU" sz="1600" dirty="0" smtClean="0"/>
              <a:t>Идентификация более ранних данных по номерному знаку</a:t>
            </a:r>
            <a:endParaRPr lang="en-US" sz="1600" dirty="0" smtClean="0"/>
          </a:p>
          <a:p>
            <a:r>
              <a:rPr lang="ru-RU" sz="1600" dirty="0" smtClean="0"/>
              <a:t>Дополнительно включается/исключается выбор региона</a:t>
            </a:r>
            <a:endParaRPr lang="en-US" sz="1600" dirty="0" smtClean="0"/>
          </a:p>
          <a:p>
            <a:endParaRPr lang="en-US" sz="1600" dirty="0"/>
          </a:p>
        </p:txBody>
      </p:sp>
      <p:pic>
        <p:nvPicPr>
          <p:cNvPr id="4" name="Picture 2" descr="\\mahqsms02\ase\XRay_Images\Z Portal images\Car Portal\bxoa cnia\4 compared to 5 historical.TIF"/>
          <p:cNvPicPr>
            <a:picLocks noChangeAspect="1" noChangeArrowheads="1"/>
          </p:cNvPicPr>
          <p:nvPr/>
        </p:nvPicPr>
        <p:blipFill>
          <a:blip r:embed="rId3" cstate="print">
            <a:lum brigh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666" t="9027" b="45082"/>
          <a:stretch>
            <a:fillRect/>
          </a:stretch>
        </p:blipFill>
        <p:spPr bwMode="auto">
          <a:xfrm>
            <a:off x="354012" y="2944813"/>
            <a:ext cx="8215313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12"/>
          <p:cNvSpPr>
            <a:spLocks noChangeArrowheads="1"/>
          </p:cNvSpPr>
          <p:nvPr/>
        </p:nvSpPr>
        <p:spPr bwMode="auto">
          <a:xfrm>
            <a:off x="3868737" y="5903913"/>
            <a:ext cx="1676400" cy="422275"/>
          </a:xfrm>
          <a:prstGeom prst="wedgeRoundRectCallout">
            <a:avLst>
              <a:gd name="adj1" fmla="val -249269"/>
              <a:gd name="adj2" fmla="val -170574"/>
              <a:gd name="adj3" fmla="val 16667"/>
            </a:avLst>
          </a:prstGeom>
          <a:solidFill>
            <a:schemeClr val="tx1"/>
          </a:solidFill>
          <a:ln w="28575" cap="sq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 smtClean="0">
                <a:solidFill>
                  <a:schemeClr val="bg1"/>
                </a:solidFill>
              </a:rPr>
              <a:t>RVC: </a:t>
            </a:r>
            <a:r>
              <a:rPr lang="ru-RU" altLang="en-US" sz="1400" dirty="0" smtClean="0">
                <a:solidFill>
                  <a:schemeClr val="bg1"/>
                </a:solidFill>
              </a:rPr>
              <a:t>предмет добавлен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Rounded Rectangular Callout 13"/>
          <p:cNvSpPr>
            <a:spLocks noChangeArrowheads="1"/>
          </p:cNvSpPr>
          <p:nvPr/>
        </p:nvSpPr>
        <p:spPr bwMode="auto">
          <a:xfrm>
            <a:off x="896937" y="5903913"/>
            <a:ext cx="1830388" cy="420687"/>
          </a:xfrm>
          <a:prstGeom prst="wedgeRoundRectCallout">
            <a:avLst>
              <a:gd name="adj1" fmla="val -70181"/>
              <a:gd name="adj2" fmla="val -109454"/>
              <a:gd name="adj3" fmla="val 16667"/>
            </a:avLst>
          </a:prstGeom>
          <a:solidFill>
            <a:schemeClr val="tx1"/>
          </a:solidFill>
          <a:ln w="38100" cap="sq" algn="ctr">
            <a:solidFill>
              <a:srgbClr val="FFFF00"/>
            </a:solidFill>
            <a:prstDash val="sysDot"/>
            <a:round/>
            <a:headEnd/>
            <a:tailEnd/>
          </a:ln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 smtClean="0">
                <a:solidFill>
                  <a:schemeClr val="bg1"/>
                </a:solidFill>
              </a:rPr>
              <a:t>RVC: </a:t>
            </a:r>
            <a:r>
              <a:rPr lang="ru-RU" altLang="en-US" sz="1400" dirty="0" smtClean="0">
                <a:solidFill>
                  <a:schemeClr val="bg1"/>
                </a:solidFill>
              </a:rPr>
              <a:t>предмет удален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626709" y="2954645"/>
            <a:ext cx="934064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Изображение </a:t>
            </a:r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5400675" y="2241085"/>
            <a:ext cx="3332177" cy="64633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Примечание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ru-RU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первым клиентам приходилось организовывать обучение по изображениям для оптимизации алгоритма</a:t>
            </a:r>
            <a:endParaRPr lang="en-US" sz="12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608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Автоматическое сравнение с эталонным транспортным средством </a:t>
            </a: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ru-RU" altLang="en-US" sz="1800" dirty="0" smtClean="0"/>
              <a:t>В штрихах</a:t>
            </a:r>
            <a:endParaRPr lang="en-US" alt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97B486-4760-4FCA-A6C2-6CB0959D44DD}" type="slidenum">
              <a:rPr lang="en-US" altLang="en-US">
                <a:solidFill>
                  <a:srgbClr val="595959"/>
                </a:solidFill>
                <a:latin typeface="Arial Narrow" panose="020B0606020202030204" pitchFamily="34" charset="0"/>
              </a:rPr>
              <a:pPr/>
              <a:t>59</a:t>
            </a:fld>
            <a:endParaRPr lang="en-US" altLang="en-US" dirty="0">
              <a:solidFill>
                <a:srgbClr val="595959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980" y="1525176"/>
            <a:ext cx="4306250" cy="15345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9441" y="1506128"/>
            <a:ext cx="4257563" cy="15535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342" y="3790156"/>
            <a:ext cx="4471565" cy="15367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63139" y="3744140"/>
            <a:ext cx="4283865" cy="16287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991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Трехмерный просмотрщик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04900"/>
            <a:ext cx="8226425" cy="5082540"/>
          </a:xfrm>
        </p:spPr>
        <p:txBody>
          <a:bodyPr/>
          <a:lstStyle/>
          <a:p>
            <a:r>
              <a:rPr lang="ru-RU" altLang="en-US" dirty="0" smtClean="0"/>
              <a:t>Трехмерный просмотрщик воссоздает трехмерную поверхность досматриваемого транспортного средства по изображениям обратным рассеянием слева, справа и сверху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4" name="Picture 5" descr="E:\3DBUG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350" t="-1443" r="-1350" b="-1878"/>
          <a:stretch>
            <a:fillRect/>
          </a:stretch>
        </p:blipFill>
        <p:spPr bwMode="auto">
          <a:xfrm>
            <a:off x="1957136" y="2057400"/>
            <a:ext cx="5510463" cy="398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2067005" y="2236275"/>
            <a:ext cx="1352469" cy="2308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Изображение </a:t>
            </a:r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9595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Безопасность </a:t>
            </a:r>
            <a:r>
              <a:rPr lang="en-US" dirty="0" smtClean="0"/>
              <a:t>Z Portal II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016493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Запретная зона </a:t>
            </a:r>
            <a:r>
              <a:rPr lang="en-US" dirty="0" smtClean="0"/>
              <a:t>Z Portal II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портал досмотра легковых автомобилей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176848" cy="4968240"/>
          </a:xfrm>
        </p:spPr>
        <p:txBody>
          <a:bodyPr/>
          <a:lstStyle/>
          <a:p>
            <a:r>
              <a:rPr lang="ru-RU" dirty="0" smtClean="0"/>
              <a:t>На границе системы</a:t>
            </a:r>
            <a:endParaRPr lang="en-US" dirty="0" smtClean="0"/>
          </a:p>
          <a:p>
            <a:r>
              <a:rPr lang="ru-RU" dirty="0" smtClean="0"/>
              <a:t>Доза 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5 </a:t>
            </a:r>
            <a:r>
              <a:rPr lang="ru-RU" dirty="0" smtClean="0"/>
              <a:t>мкЗв</a:t>
            </a:r>
            <a:r>
              <a:rPr lang="en-US" dirty="0" smtClean="0"/>
              <a:t>/</a:t>
            </a:r>
            <a:r>
              <a:rPr lang="ru-RU" dirty="0" smtClean="0"/>
              <a:t>ч</a:t>
            </a:r>
            <a:r>
              <a:rPr lang="en-US" dirty="0" smtClean="0"/>
              <a:t> </a:t>
            </a:r>
            <a:r>
              <a:rPr lang="ru-RU" dirty="0" smtClean="0"/>
              <a:t>в запретной зоне для </a:t>
            </a:r>
            <a:r>
              <a:rPr lang="en-US" dirty="0" smtClean="0"/>
              <a:t>100</a:t>
            </a:r>
            <a:r>
              <a:rPr lang="ru-RU" dirty="0" smtClean="0"/>
              <a:t> </a:t>
            </a:r>
            <a:r>
              <a:rPr lang="en-US" dirty="0" smtClean="0"/>
              <a:t>% </a:t>
            </a:r>
            <a:r>
              <a:rPr lang="ru-RU" dirty="0" smtClean="0"/>
              <a:t>нахождении в течение </a:t>
            </a:r>
            <a:r>
              <a:rPr lang="en-US" dirty="0" smtClean="0"/>
              <a:t>2000 </a:t>
            </a:r>
            <a:r>
              <a:rPr lang="ru-RU" dirty="0" smtClean="0"/>
              <a:t>ч</a:t>
            </a:r>
            <a:r>
              <a:rPr lang="en-US" dirty="0" smtClean="0"/>
              <a:t>/</a:t>
            </a:r>
            <a:r>
              <a:rPr lang="ru-RU" dirty="0" smtClean="0"/>
              <a:t>год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40</a:t>
            </a:r>
            <a:r>
              <a:rPr lang="ru-RU" dirty="0" smtClean="0"/>
              <a:t> ч/неделя</a:t>
            </a:r>
            <a:r>
              <a:rPr lang="en-US" dirty="0" smtClean="0"/>
              <a:t>, 50</a:t>
            </a:r>
            <a:r>
              <a:rPr lang="ru-RU" dirty="0" smtClean="0"/>
              <a:t> недель/год</a:t>
            </a:r>
            <a:r>
              <a:rPr lang="en-US" dirty="0" smtClean="0"/>
              <a:t>) </a:t>
            </a:r>
            <a:r>
              <a:rPr lang="ru-RU" dirty="0" smtClean="0"/>
              <a:t>с накопленной годовой дозой менее </a:t>
            </a:r>
            <a:r>
              <a:rPr lang="en-US" dirty="0" smtClean="0"/>
              <a:t>1</a:t>
            </a:r>
            <a:r>
              <a:rPr lang="ru-RU" dirty="0" smtClean="0"/>
              <a:t>,</a:t>
            </a:r>
            <a:r>
              <a:rPr lang="en-US" dirty="0" smtClean="0"/>
              <a:t>0 </a:t>
            </a:r>
            <a:r>
              <a:rPr lang="ru-RU" dirty="0" smtClean="0"/>
              <a:t>мЗв/год,</a:t>
            </a:r>
            <a:r>
              <a:rPr lang="en-US" dirty="0" smtClean="0"/>
              <a:t> </a:t>
            </a:r>
            <a:r>
              <a:rPr lang="ru-RU" dirty="0" smtClean="0"/>
              <a:t>что </a:t>
            </a:r>
            <a:r>
              <a:rPr lang="ru-RU" dirty="0" smtClean="0"/>
              <a:t>отражает </a:t>
            </a:r>
            <a:r>
              <a:rPr lang="ru-RU" dirty="0" smtClean="0"/>
              <a:t>рекомендуемый предел </a:t>
            </a:r>
            <a:r>
              <a:rPr lang="ru-RU" dirty="0" smtClean="0"/>
              <a:t>для общественности и несовершеннолетних.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673" t="6977" r="13429"/>
          <a:stretch/>
        </p:blipFill>
        <p:spPr>
          <a:xfrm>
            <a:off x="4774882" y="1723983"/>
            <a:ext cx="3615070" cy="41315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5915025" y="1392036"/>
            <a:ext cx="109802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м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(24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8 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фута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013051" y="1507195"/>
            <a:ext cx="1168841" cy="1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1"/>
          </p:cNvCxnSpPr>
          <p:nvPr/>
        </p:nvCxnSpPr>
        <p:spPr>
          <a:xfrm flipH="1">
            <a:off x="4921857" y="1515147"/>
            <a:ext cx="993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 rot="5400000">
            <a:off x="7974402" y="3568324"/>
            <a:ext cx="10773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м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(19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4 </a:t>
            </a:r>
            <a:r>
              <a:rPr lang="ru-RU" sz="1000" dirty="0" smtClean="0">
                <a:latin typeface="Calibri" panose="020F0502020204030204" pitchFamily="34" charset="0"/>
              </a:rPr>
              <a:t>ф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ута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6" name="Straight Arrow Connector 15"/>
          <p:cNvCxnSpPr>
            <a:stCxn id="14" idx="1"/>
          </p:cNvCxnSpPr>
          <p:nvPr/>
        </p:nvCxnSpPr>
        <p:spPr>
          <a:xfrm flipV="1">
            <a:off x="8513061" y="2378880"/>
            <a:ext cx="10737" cy="773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8505313" y="4122422"/>
            <a:ext cx="5166" cy="628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6038851" y="5937396"/>
            <a:ext cx="11186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5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м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(16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8 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фута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5534108" y="6060506"/>
            <a:ext cx="5952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3"/>
          </p:cNvCxnSpPr>
          <p:nvPr/>
        </p:nvCxnSpPr>
        <p:spPr>
          <a:xfrm>
            <a:off x="7157501" y="6060507"/>
            <a:ext cx="5393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5019675" y="3116061"/>
            <a:ext cx="762000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65 % РАБОЧЕГО ЦИКЛА</a:t>
            </a:r>
            <a:endParaRPr lang="en-US" sz="7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381875" y="3173211"/>
            <a:ext cx="647700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65 % РАБОЧЕГО ЦИКЛА</a:t>
            </a:r>
            <a:endParaRPr lang="en-US" sz="7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6962774" y="5516361"/>
            <a:ext cx="1343026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50 мкР/ч ДОЗА ОБЛУЧЕНИЯ НА ГРАНИЦЕ</a:t>
            </a:r>
            <a:endParaRPr lang="en-US" sz="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4225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Запретная зона </a:t>
            </a:r>
            <a:r>
              <a:rPr lang="en-US" dirty="0" smtClean="0"/>
              <a:t>Z Portal II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портал досмотра грузовых автомобилей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3029585" cy="4968240"/>
          </a:xfrm>
        </p:spPr>
        <p:txBody>
          <a:bodyPr>
            <a:normAutofit/>
          </a:bodyPr>
          <a:lstStyle/>
          <a:p>
            <a:r>
              <a:rPr lang="ru-RU" dirty="0" smtClean="0"/>
              <a:t>На границе системы</a:t>
            </a:r>
            <a:endParaRPr lang="en-US" dirty="0" smtClean="0"/>
          </a:p>
          <a:p>
            <a:r>
              <a:rPr lang="ru-RU" dirty="0" smtClean="0"/>
              <a:t>Доза 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5 </a:t>
            </a:r>
            <a:r>
              <a:rPr lang="ru-RU" dirty="0" smtClean="0"/>
              <a:t>мкЗв</a:t>
            </a:r>
            <a:r>
              <a:rPr lang="en-US" dirty="0" smtClean="0"/>
              <a:t>/</a:t>
            </a:r>
            <a:r>
              <a:rPr lang="ru-RU" dirty="0" smtClean="0"/>
              <a:t>ч</a:t>
            </a:r>
            <a:r>
              <a:rPr lang="en-US" dirty="0" smtClean="0"/>
              <a:t> </a:t>
            </a:r>
            <a:r>
              <a:rPr lang="ru-RU" dirty="0" smtClean="0"/>
              <a:t>в запретной зоне для </a:t>
            </a:r>
            <a:r>
              <a:rPr lang="en-US" dirty="0" smtClean="0"/>
              <a:t>100</a:t>
            </a:r>
            <a:r>
              <a:rPr lang="ru-RU" dirty="0" smtClean="0"/>
              <a:t> </a:t>
            </a:r>
            <a:r>
              <a:rPr lang="en-US" dirty="0" smtClean="0"/>
              <a:t>% </a:t>
            </a:r>
            <a:r>
              <a:rPr lang="ru-RU" dirty="0" smtClean="0"/>
              <a:t>нахождении в течение </a:t>
            </a:r>
            <a:r>
              <a:rPr lang="en-US" dirty="0" smtClean="0"/>
              <a:t>2000 </a:t>
            </a:r>
            <a:r>
              <a:rPr lang="ru-RU" dirty="0" smtClean="0"/>
              <a:t>ч</a:t>
            </a:r>
            <a:r>
              <a:rPr lang="en-US" dirty="0" smtClean="0"/>
              <a:t>/</a:t>
            </a:r>
            <a:r>
              <a:rPr lang="ru-RU" dirty="0" smtClean="0"/>
              <a:t>год</a:t>
            </a:r>
            <a:r>
              <a:rPr lang="en-US" dirty="0" smtClean="0"/>
              <a:t> (40</a:t>
            </a:r>
            <a:r>
              <a:rPr lang="ru-RU" dirty="0" smtClean="0"/>
              <a:t> ч/неделя</a:t>
            </a:r>
            <a:r>
              <a:rPr lang="en-US" dirty="0" smtClean="0"/>
              <a:t>, 50</a:t>
            </a:r>
            <a:r>
              <a:rPr lang="ru-RU" dirty="0" smtClean="0"/>
              <a:t> недель/год</a:t>
            </a:r>
            <a:r>
              <a:rPr lang="en-US" dirty="0" smtClean="0"/>
              <a:t>) </a:t>
            </a:r>
            <a:r>
              <a:rPr lang="ru-RU" dirty="0" smtClean="0"/>
              <a:t>с накопленной годовой дозой менее </a:t>
            </a:r>
            <a:r>
              <a:rPr lang="en-US" dirty="0" smtClean="0"/>
              <a:t>1</a:t>
            </a:r>
            <a:r>
              <a:rPr lang="ru-RU" dirty="0" smtClean="0"/>
              <a:t>,</a:t>
            </a:r>
            <a:r>
              <a:rPr lang="en-US" dirty="0" smtClean="0"/>
              <a:t>0 </a:t>
            </a:r>
            <a:r>
              <a:rPr lang="ru-RU" dirty="0" smtClean="0"/>
              <a:t>мЗв/год, что является рекомендуемым пределом </a:t>
            </a:r>
            <a:r>
              <a:rPr lang="ru-RU" dirty="0" smtClean="0"/>
              <a:t>МКРЗ</a:t>
            </a:r>
            <a:r>
              <a:rPr lang="en-US" dirty="0" smtClean="0"/>
              <a:t>/</a:t>
            </a:r>
            <a:r>
              <a:rPr lang="ru-RU" dirty="0" smtClean="0"/>
              <a:t>НКРЗ для </a:t>
            </a:r>
            <a:r>
              <a:rPr lang="ru-RU" dirty="0" smtClean="0"/>
              <a:t>общественности и несовершеннолетних.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693" t="6755" r="6379" b="5017"/>
          <a:stretch/>
        </p:blipFill>
        <p:spPr>
          <a:xfrm>
            <a:off x="3820454" y="1219200"/>
            <a:ext cx="4912398" cy="50182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5629275" y="1096089"/>
            <a:ext cx="127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м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(26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0 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футов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6905625" y="1219200"/>
            <a:ext cx="14273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1"/>
          </p:cNvCxnSpPr>
          <p:nvPr/>
        </p:nvCxnSpPr>
        <p:spPr>
          <a:xfrm flipH="1">
            <a:off x="4277803" y="1219200"/>
            <a:ext cx="13514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 rot="5400000">
            <a:off x="8066677" y="3791807"/>
            <a:ext cx="10861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м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(21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7 </a:t>
            </a:r>
            <a:r>
              <a:rPr lang="ru-RU" sz="1000" dirty="0" smtClean="0">
                <a:latin typeface="Calibri" panose="020F0502020204030204" pitchFamily="34" charset="0"/>
              </a:rPr>
              <a:t>фута)</a:t>
            </a:r>
            <a:endParaRPr lang="en-US" sz="10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609741" y="2234317"/>
            <a:ext cx="0" cy="1248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</p:cNvCxnSpPr>
          <p:nvPr/>
        </p:nvCxnSpPr>
        <p:spPr>
          <a:xfrm>
            <a:off x="8609741" y="4457982"/>
            <a:ext cx="1" cy="1179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 bwMode="auto">
          <a:xfrm>
            <a:off x="5829300" y="6114321"/>
            <a:ext cx="11525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м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(22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0 </a:t>
            </a:r>
            <a:r>
              <a:rPr lang="ru-RU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фута</a:t>
            </a:r>
            <a:r>
              <a:rPr lang="en-US" sz="1000" dirty="0" smtClean="0">
                <a:latin typeface="Calibri" panose="020F0502020204030204" pitchFamily="34" charset="0"/>
              </a:rPr>
              <a:t>)</a:t>
            </a:r>
            <a:endParaRPr lang="en-US" sz="10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901732" y="6237431"/>
            <a:ext cx="69176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898003" y="6237431"/>
            <a:ext cx="1089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4314825" y="3468486"/>
            <a:ext cx="762000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65 % РАБОЧЕГО ЦИКЛА</a:t>
            </a:r>
            <a:endParaRPr lang="en-US" sz="7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486650" y="3506586"/>
            <a:ext cx="762000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65 % РАБОЧЕГО ЦИКЛА</a:t>
            </a:r>
            <a:endParaRPr lang="en-US" sz="7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6724649" y="5783061"/>
            <a:ext cx="1800226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50 мкР/ч ДОЗА ОБЛУЧЕНИЯ НА ГРАНИЦЕ</a:t>
            </a:r>
            <a:endParaRPr lang="en-US" sz="10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85912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Маркировка </a:t>
            </a:r>
            <a:r>
              <a:rPr lang="en-US" dirty="0" smtClean="0"/>
              <a:t>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/>
            <a:r>
              <a:rPr lang="ru-RU" dirty="0" smtClean="0">
                <a:solidFill>
                  <a:schemeClr val="tx1"/>
                </a:solidFill>
              </a:rPr>
              <a:t>Система </a:t>
            </a:r>
            <a:r>
              <a:rPr lang="en-US" dirty="0" smtClean="0">
                <a:solidFill>
                  <a:schemeClr val="tx1"/>
                </a:solidFill>
              </a:rPr>
              <a:t>Z Portal </a:t>
            </a:r>
            <a:r>
              <a:rPr lang="ru-RU" dirty="0" smtClean="0">
                <a:solidFill>
                  <a:schemeClr val="tx1"/>
                </a:solidFill>
              </a:rPr>
              <a:t>имеет маркировку </a:t>
            </a:r>
            <a:r>
              <a:rPr lang="en-US" dirty="0" smtClean="0">
                <a:solidFill>
                  <a:schemeClr val="tx1"/>
                </a:solidFill>
              </a:rPr>
              <a:t>CE </a:t>
            </a:r>
            <a:r>
              <a:rPr lang="ru-RU" dirty="0" smtClean="0"/>
              <a:t>и соответствует следующим директивам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  <a:p>
            <a:pPr marL="1316038" lvl="2" indent="-285750"/>
            <a:r>
              <a:rPr lang="ru-RU" sz="2000" dirty="0" smtClean="0">
                <a:solidFill>
                  <a:schemeClr val="tx1"/>
                </a:solidFill>
              </a:rPr>
              <a:t>Директива 2006/42/ЕС Машины и механизмы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1316038" lvl="2" indent="-285750"/>
            <a:r>
              <a:rPr lang="ru-RU" sz="2000" dirty="0" smtClean="0">
                <a:solidFill>
                  <a:schemeClr val="tx1"/>
                </a:solidFill>
              </a:rPr>
              <a:t>Директива 2004/108/</a:t>
            </a:r>
            <a:r>
              <a:rPr lang="en-US" sz="2000" dirty="0" smtClean="0">
                <a:solidFill>
                  <a:schemeClr val="tx1"/>
                </a:solidFill>
              </a:rPr>
              <a:t>EC </a:t>
            </a:r>
            <a:r>
              <a:rPr lang="ru-RU" sz="2000" dirty="0" smtClean="0">
                <a:solidFill>
                  <a:schemeClr val="tx1"/>
                </a:solidFill>
              </a:rPr>
              <a:t>Электромагнитная совместимость</a:t>
            </a:r>
          </a:p>
          <a:p>
            <a:pPr marL="1316038" lvl="2" indent="-285750"/>
            <a:r>
              <a:rPr lang="ru-RU" sz="2000" dirty="0" smtClean="0">
                <a:solidFill>
                  <a:schemeClr val="tx1"/>
                </a:solidFill>
              </a:rPr>
              <a:t>Директива 2006/95/</a:t>
            </a:r>
            <a:r>
              <a:rPr lang="en-US" sz="2000" dirty="0" smtClean="0">
                <a:solidFill>
                  <a:schemeClr val="tx1"/>
                </a:solidFill>
              </a:rPr>
              <a:t>EC </a:t>
            </a:r>
            <a:r>
              <a:rPr lang="ru-RU" sz="2000" dirty="0" smtClean="0">
                <a:solidFill>
                  <a:schemeClr val="tx1"/>
                </a:solidFill>
              </a:rPr>
              <a:t>Низковольтное оборудование</a:t>
            </a:r>
            <a:endParaRPr lang="en-US" sz="2000" dirty="0" smtClean="0">
              <a:solidFill>
                <a:srgbClr val="00B0F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6" name="Picture 4" descr="https://upload.wikimedia.org/wikipedia/commons/thumb/6/66/Conformit%C3%A9_Europ%C3%A9enne_%28logo%29.svg/2000px-Conformit%C3%A9_Europ%C3%A9enne_%28logo%29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781" y="4929015"/>
            <a:ext cx="1284287" cy="9175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101676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Безопасность и здравоохранение </a:t>
            </a:r>
            <a:r>
              <a:rPr lang="en-US" dirty="0" smtClean="0"/>
              <a:t>– Z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Одно сканирование</a:t>
            </a:r>
            <a:r>
              <a:rPr lang="en-US" dirty="0" smtClean="0"/>
              <a:t> Z Portal = &lt;</a:t>
            </a:r>
            <a:r>
              <a:rPr lang="ru-RU" dirty="0" smtClean="0"/>
              <a:t> 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05 </a:t>
            </a:r>
            <a:r>
              <a:rPr lang="ru-RU" dirty="0" smtClean="0"/>
              <a:t>мкЗв</a:t>
            </a:r>
            <a:r>
              <a:rPr lang="en-US" dirty="0" smtClean="0"/>
              <a:t> (5 </a:t>
            </a:r>
            <a:r>
              <a:rPr lang="ru-RU" dirty="0" smtClean="0"/>
              <a:t>мкбэр</a:t>
            </a:r>
            <a:r>
              <a:rPr lang="en-US" dirty="0" smtClean="0"/>
              <a:t>)</a:t>
            </a:r>
            <a:endParaRPr lang="en-US" dirty="0"/>
          </a:p>
          <a:p>
            <a:r>
              <a:rPr lang="ru-RU" dirty="0" smtClean="0"/>
              <a:t>Сравнительный анализ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56668375"/>
              </p:ext>
            </p:extLst>
          </p:nvPr>
        </p:nvGraphicFramePr>
        <p:xfrm>
          <a:off x="4048125" y="1845520"/>
          <a:ext cx="4756354" cy="3872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8177"/>
                <a:gridCol w="2378177"/>
              </a:tblGrid>
              <a:tr h="3390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Одно сканирование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Z Portal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05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(5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4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ч в Денвере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За один час полета на самолете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(300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Среднесуточная доза от фонового облучения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(1000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Стоматологический рентген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(1000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2947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Межконтинентальный полет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в оба конца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50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(5000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Рентген грудной клетки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(10000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Компьютерная томография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 (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голова и туловище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1100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(110000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0377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Среднегодовая доза облучения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3600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(360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000 </a:t>
                      </a:r>
                      <a:r>
                        <a:rPr lang="ru-RU" sz="1400" dirty="0" smtClean="0">
                          <a:latin typeface="Calibri" panose="020F0502020204030204" pitchFamily="34" charset="0"/>
                        </a:rPr>
                        <a:t>мкбэр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8878" y="2404759"/>
            <a:ext cx="1292464" cy="12985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471948" y="3883742"/>
            <a:ext cx="3156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alibri" panose="020F0502020204030204" pitchFamily="34" charset="0"/>
              </a:rPr>
              <a:t>Один час полета на самолете равняется 60 сканированиям системой </a:t>
            </a:r>
            <a:r>
              <a:rPr lang="en-US" sz="1400" dirty="0" smtClean="0">
                <a:latin typeface="Calibri" panose="020F0502020204030204" pitchFamily="34" charset="0"/>
              </a:rPr>
              <a:t>Z Portal</a:t>
            </a:r>
          </a:p>
        </p:txBody>
      </p:sp>
    </p:spTree>
    <p:extLst>
      <p:ext uri="{BB962C8B-B14F-4D97-AF65-F5344CB8AC3E}">
        <p14:creationId xmlns="" xmlns:p14="http://schemas.microsoft.com/office/powerpoint/2010/main" val="17946731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Конструктивные элементы безопасности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Визуальные предупреждения</a:t>
            </a:r>
            <a:endParaRPr lang="en-US" sz="1400" dirty="0" smtClean="0"/>
          </a:p>
          <a:p>
            <a:pPr marL="857250" lvl="1" indent="-342900"/>
            <a:r>
              <a:rPr lang="ru-RU" sz="1200" dirty="0" smtClean="0"/>
              <a:t>Мигающие желтые индикаторы, сигнализирующие об испускании рентгеновских лучей на полной мощности</a:t>
            </a:r>
            <a:endParaRPr lang="en-US" sz="1200" dirty="0" smtClean="0"/>
          </a:p>
          <a:p>
            <a:pPr marL="857250" lvl="1" indent="-342900"/>
            <a:r>
              <a:rPr lang="ru-RU" sz="1200" dirty="0" smtClean="0"/>
              <a:t>Мигающие красные индикаторы, сигнализирующие об испускании рентгеновских лучей</a:t>
            </a:r>
            <a:endParaRPr lang="en-US" sz="1200" dirty="0" smtClean="0"/>
          </a:p>
          <a:p>
            <a:r>
              <a:rPr lang="ru-RU" sz="1400" dirty="0" smtClean="0"/>
              <a:t>Кнопки аварийной остановки и блокираторы рентгеновских лучей</a:t>
            </a:r>
            <a:endParaRPr lang="en-US" sz="1400" dirty="0" smtClean="0"/>
          </a:p>
          <a:p>
            <a:pPr marL="857250" lvl="1" indent="-342900"/>
            <a:r>
              <a:rPr lang="ru-RU" sz="1200" dirty="0" smtClean="0"/>
              <a:t>Последствие в результате нажатия</a:t>
            </a:r>
            <a:r>
              <a:rPr lang="en-US" sz="1200" dirty="0" smtClean="0"/>
              <a:t>:</a:t>
            </a:r>
          </a:p>
          <a:p>
            <a:pPr marL="1373188" lvl="2" indent="-342900"/>
            <a:r>
              <a:rPr lang="ru-RU" sz="1100" dirty="0" smtClean="0"/>
              <a:t>Отключается испускание рентгеновских лучей </a:t>
            </a:r>
            <a:r>
              <a:rPr lang="en-US" sz="1100" dirty="0" smtClean="0"/>
              <a:t>(</a:t>
            </a:r>
            <a:r>
              <a:rPr lang="ru-RU" sz="1100" dirty="0" smtClean="0"/>
              <a:t>обтюратор закрыт</a:t>
            </a:r>
            <a:r>
              <a:rPr lang="en-US" sz="1100" dirty="0" smtClean="0"/>
              <a:t>; </a:t>
            </a:r>
            <a:r>
              <a:rPr lang="ru-RU" sz="1100" dirty="0" smtClean="0"/>
              <a:t>отключение питания рентгеновских лучей</a:t>
            </a:r>
            <a:r>
              <a:rPr lang="en-US" sz="1100" dirty="0" smtClean="0"/>
              <a:t>)</a:t>
            </a:r>
          </a:p>
          <a:p>
            <a:pPr marL="1373188" lvl="2" indent="-342900"/>
            <a:r>
              <a:rPr lang="ru-RU" sz="1100" dirty="0" smtClean="0"/>
              <a:t>Отключение питания подсистем </a:t>
            </a:r>
            <a:r>
              <a:rPr lang="en-US" sz="1100" dirty="0" smtClean="0"/>
              <a:t>(</a:t>
            </a:r>
            <a:r>
              <a:rPr lang="ru-RU" sz="1100" dirty="0" smtClean="0"/>
              <a:t>за исключением компьютерной системы</a:t>
            </a:r>
            <a:r>
              <a:rPr lang="en-US" sz="1100" dirty="0" smtClean="0"/>
              <a:t>)</a:t>
            </a:r>
          </a:p>
          <a:p>
            <a:pPr marL="857250" lvl="1" indent="-342900"/>
            <a:r>
              <a:rPr lang="ru-RU" sz="1200" dirty="0" smtClean="0"/>
              <a:t>Кнопки аварийной остановки</a:t>
            </a:r>
            <a:r>
              <a:rPr lang="en-US" sz="1200" dirty="0" smtClean="0"/>
              <a:t>: </a:t>
            </a:r>
          </a:p>
          <a:p>
            <a:pPr marL="1373188" lvl="2" indent="-342900"/>
            <a:r>
              <a:rPr lang="ru-RU" sz="1100" dirty="0" smtClean="0"/>
              <a:t>На въезде, выезде из портала, а также по бокам</a:t>
            </a:r>
            <a:endParaRPr lang="en-US" sz="1100" dirty="0" smtClean="0"/>
          </a:p>
          <a:p>
            <a:pPr marL="1373188" lvl="2" indent="-342900"/>
            <a:r>
              <a:rPr lang="ru-RU" sz="1100" dirty="0" smtClean="0"/>
              <a:t>Консоль оператора</a:t>
            </a:r>
            <a:endParaRPr lang="en-US" sz="1100" dirty="0" smtClean="0"/>
          </a:p>
          <a:p>
            <a:pPr marL="857250" lvl="1" indent="-342900"/>
            <a:r>
              <a:rPr lang="ru-RU" sz="1200" dirty="0" smtClean="0"/>
              <a:t>Блокираторы</a:t>
            </a:r>
            <a:r>
              <a:rPr lang="en-US" sz="1200" dirty="0" smtClean="0"/>
              <a:t>: </a:t>
            </a:r>
          </a:p>
          <a:p>
            <a:pPr marL="1373188" lvl="2" indent="-342900"/>
            <a:r>
              <a:rPr lang="ru-RU" sz="1100" dirty="0" smtClean="0"/>
              <a:t>На рентгеновской трубке</a:t>
            </a:r>
            <a:endParaRPr lang="en-US" sz="1100" dirty="0" smtClean="0"/>
          </a:p>
          <a:p>
            <a:pPr marL="1373188" lvl="2" indent="-342900"/>
            <a:r>
              <a:rPr lang="ru-RU" sz="1100" dirty="0" smtClean="0"/>
              <a:t>Панелях доступа</a:t>
            </a:r>
            <a:endParaRPr lang="en-US" sz="11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99067963"/>
              </p:ext>
            </p:extLst>
          </p:nvPr>
        </p:nvGraphicFramePr>
        <p:xfrm>
          <a:off x="3667125" y="4029710"/>
          <a:ext cx="5125987" cy="2176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/>
                <a:gridCol w="945127"/>
                <a:gridCol w="2294910"/>
              </a:tblGrid>
              <a:tr h="264651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Режим рентгеновских лучей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Состояние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обтюратора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Состояние питания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ВЫКЛ.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Закрыт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Подача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питания отсутствует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ХОЛОСТОЙ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РЕЖИМ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Закрыт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Напряжение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поддерживается, но ток падает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скачкообразно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ВКЛ. – ПОЛНАЯ МОЩНОСТЬ</a:t>
                      </a:r>
                      <a:endParaRPr lang="en-US" sz="1050" baseline="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n-US" sz="1050" baseline="0" dirty="0" smtClean="0"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желтый индикатор</a:t>
                      </a:r>
                      <a:r>
                        <a:rPr lang="en-US" sz="105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Закрыт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ПОЛНАЯ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МОЩНОСТЬ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ВКЛ. – ИСПУСКАНИЕ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050" dirty="0" smtClean="0"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мигающий красный индикатор</a:t>
                      </a:r>
                      <a:r>
                        <a:rPr lang="en-US" sz="105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Открыт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Calibri" panose="020F0502020204030204" pitchFamily="34" charset="0"/>
                        </a:rPr>
                        <a:t>ПОЛНАЯ</a:t>
                      </a:r>
                      <a:r>
                        <a:rPr lang="ru-RU" sz="1050" baseline="0" dirty="0" smtClean="0">
                          <a:latin typeface="Calibri" panose="020F0502020204030204" pitchFamily="34" charset="0"/>
                        </a:rPr>
                        <a:t> МОЩНОСТЬ</a:t>
                      </a:r>
                      <a:endParaRPr lang="en-US" sz="105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365011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Опции и наличие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28540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правил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indent="0"/>
            <a:r>
              <a:rPr lang="en-US" dirty="0" smtClean="0"/>
              <a:t>DE TDTX</a:t>
            </a:r>
          </a:p>
          <a:p>
            <a:pPr marL="857250" lvl="1" indent="-342900"/>
            <a:r>
              <a:rPr lang="ru-RU" dirty="0" smtClean="0"/>
              <a:t>Монтаж на поверхность с эстакадой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Монтаж в землю без эстакады</a:t>
            </a:r>
            <a:endParaRPr lang="en-US" dirty="0" smtClean="0"/>
          </a:p>
          <a:p>
            <a:pPr marL="346075" indent="-342900"/>
            <a:r>
              <a:rPr lang="ru-RU" dirty="0" smtClean="0"/>
              <a:t>Мониторинг системы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Комплект кронштейнов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Монтаж на фундамент</a:t>
            </a:r>
            <a:endParaRPr lang="en-US" dirty="0" smtClean="0"/>
          </a:p>
          <a:p>
            <a:pPr marL="346075" indent="-342900"/>
            <a:r>
              <a:rPr lang="ru-RU" dirty="0" smtClean="0"/>
              <a:t>Интерфейс </a:t>
            </a:r>
            <a:r>
              <a:rPr lang="en-US" dirty="0" smtClean="0"/>
              <a:t>OpCon</a:t>
            </a:r>
          </a:p>
          <a:p>
            <a:pPr marL="857250" lvl="1" indent="-342900"/>
            <a:r>
              <a:rPr lang="en-US" dirty="0" smtClean="0"/>
              <a:t>90</a:t>
            </a:r>
            <a:r>
              <a:rPr lang="ru-RU" dirty="0" smtClean="0"/>
              <a:t> м</a:t>
            </a:r>
            <a:r>
              <a:rPr lang="en-US" dirty="0" smtClean="0"/>
              <a:t> (300 </a:t>
            </a:r>
            <a:r>
              <a:rPr lang="ru-RU" dirty="0" smtClean="0"/>
              <a:t>футов</a:t>
            </a:r>
            <a:r>
              <a:rPr lang="en-US" dirty="0" smtClean="0"/>
              <a:t>)</a:t>
            </a:r>
          </a:p>
          <a:p>
            <a:pPr marL="857250" lvl="1" indent="-342900"/>
            <a:r>
              <a:rPr lang="en-US" dirty="0" smtClean="0"/>
              <a:t>150</a:t>
            </a:r>
            <a:r>
              <a:rPr lang="ru-RU" dirty="0" smtClean="0"/>
              <a:t> м</a:t>
            </a:r>
            <a:r>
              <a:rPr lang="en-US" dirty="0" smtClean="0"/>
              <a:t> (500 </a:t>
            </a:r>
            <a:r>
              <a:rPr lang="ru-RU" dirty="0" smtClean="0"/>
              <a:t>футов</a:t>
            </a:r>
            <a:r>
              <a:rPr lang="en-US" dirty="0" smtClean="0"/>
              <a:t>)</a:t>
            </a:r>
          </a:p>
          <a:p>
            <a:pPr marL="346075" indent="-342900"/>
            <a:r>
              <a:rPr lang="ru-RU" dirty="0" smtClean="0"/>
              <a:t>Комплекты, расширяющие область применения </a:t>
            </a:r>
            <a:r>
              <a:rPr lang="en-US" dirty="0" smtClean="0"/>
              <a:t>(</a:t>
            </a:r>
            <a:r>
              <a:rPr lang="ru-RU" dirty="0" smtClean="0"/>
              <a:t>стандартный диапазон температур</a:t>
            </a:r>
            <a:r>
              <a:rPr lang="en-US" dirty="0" smtClean="0"/>
              <a:t>:</a:t>
            </a:r>
            <a:r>
              <a:rPr lang="ru-RU" dirty="0" smtClean="0"/>
              <a:t> от</a:t>
            </a:r>
            <a:r>
              <a:rPr lang="en-US" dirty="0" smtClean="0"/>
              <a:t> -30</a:t>
            </a:r>
            <a:r>
              <a:rPr lang="ru-RU" dirty="0" smtClean="0"/>
              <a:t> </a:t>
            </a:r>
            <a:r>
              <a:rPr lang="en-US" dirty="0" smtClean="0"/>
              <a:t>°C </a:t>
            </a:r>
            <a:r>
              <a:rPr lang="ru-RU" dirty="0" smtClean="0"/>
              <a:t>до</a:t>
            </a:r>
            <a:r>
              <a:rPr lang="en-US" dirty="0" smtClean="0"/>
              <a:t> 40</a:t>
            </a:r>
            <a:r>
              <a:rPr lang="ru-RU" dirty="0" smtClean="0"/>
              <a:t> </a:t>
            </a:r>
            <a:r>
              <a:rPr lang="en-US" dirty="0" smtClean="0"/>
              <a:t>°C (</a:t>
            </a:r>
            <a:r>
              <a:rPr lang="ru-RU" dirty="0" smtClean="0"/>
              <a:t>от </a:t>
            </a:r>
            <a:r>
              <a:rPr lang="en-US" dirty="0" smtClean="0"/>
              <a:t>-22</a:t>
            </a:r>
            <a:r>
              <a:rPr lang="ru-RU" dirty="0" smtClean="0"/>
              <a:t> </a:t>
            </a:r>
            <a:r>
              <a:rPr lang="en-US" dirty="0" smtClean="0"/>
              <a:t>°F </a:t>
            </a:r>
            <a:r>
              <a:rPr lang="ru-RU" dirty="0" smtClean="0"/>
              <a:t>до</a:t>
            </a:r>
            <a:r>
              <a:rPr lang="en-US" dirty="0" smtClean="0"/>
              <a:t> 104</a:t>
            </a:r>
            <a:r>
              <a:rPr lang="ru-RU" dirty="0" smtClean="0"/>
              <a:t> </a:t>
            </a:r>
            <a:r>
              <a:rPr lang="en-US" dirty="0" smtClean="0"/>
              <a:t>°F))</a:t>
            </a:r>
          </a:p>
          <a:p>
            <a:pPr marL="857250" lvl="1" indent="-342900"/>
            <a:r>
              <a:rPr lang="ru-RU" dirty="0" smtClean="0"/>
              <a:t>Для экстремально высоких температур </a:t>
            </a:r>
            <a:r>
              <a:rPr lang="en-US" dirty="0" smtClean="0"/>
              <a:t>(</a:t>
            </a:r>
            <a:r>
              <a:rPr lang="ru-RU" dirty="0" smtClean="0"/>
              <a:t>до </a:t>
            </a:r>
            <a:r>
              <a:rPr lang="en-US" dirty="0" smtClean="0"/>
              <a:t>60</a:t>
            </a:r>
            <a:r>
              <a:rPr lang="ru-RU" dirty="0" smtClean="0"/>
              <a:t> </a:t>
            </a:r>
            <a:r>
              <a:rPr lang="en-US" dirty="0" smtClean="0"/>
              <a:t>°C / 140</a:t>
            </a:r>
            <a:r>
              <a:rPr lang="ru-RU" dirty="0" smtClean="0"/>
              <a:t> </a:t>
            </a:r>
            <a:r>
              <a:rPr lang="en-US" dirty="0" smtClean="0"/>
              <a:t>°F)</a:t>
            </a:r>
          </a:p>
          <a:p>
            <a:pPr marL="857250" lvl="1" indent="-342900"/>
            <a:r>
              <a:rPr lang="ru-RU" dirty="0" smtClean="0"/>
              <a:t>Для экстремально низких температур(до </a:t>
            </a:r>
            <a:r>
              <a:rPr lang="en-US" dirty="0" smtClean="0"/>
              <a:t>-40</a:t>
            </a:r>
            <a:r>
              <a:rPr lang="ru-RU" dirty="0" smtClean="0"/>
              <a:t> </a:t>
            </a:r>
            <a:r>
              <a:rPr lang="en-US" dirty="0" smtClean="0"/>
              <a:t>°C / -40</a:t>
            </a:r>
            <a:r>
              <a:rPr lang="ru-RU" dirty="0" smtClean="0"/>
              <a:t> </a:t>
            </a:r>
            <a:r>
              <a:rPr lang="en-US" dirty="0" smtClean="0"/>
              <a:t>°F)</a:t>
            </a:r>
          </a:p>
          <a:p>
            <a:pPr marL="346075" indent="-342900"/>
            <a:r>
              <a:rPr lang="ru-RU" dirty="0" smtClean="0"/>
              <a:t>Служебная платформа учтена в базисной цене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Выбирается в конфигураторе в качестве опции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Требуется запрос клиентом на включение данной опции в базисную цену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0041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Демонстрация/время на освоение </a:t>
            </a:r>
            <a:r>
              <a:rPr lang="en-US" dirty="0" smtClean="0"/>
              <a:t>Z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419600" cy="4968240"/>
          </a:xfrm>
        </p:spPr>
        <p:txBody>
          <a:bodyPr/>
          <a:lstStyle/>
          <a:p>
            <a:r>
              <a:rPr lang="ru-RU" dirty="0" smtClean="0"/>
              <a:t>Демонстрация </a:t>
            </a:r>
            <a:r>
              <a:rPr lang="en-US" dirty="0" smtClean="0"/>
              <a:t>Z Portal</a:t>
            </a:r>
          </a:p>
          <a:p>
            <a:pPr marL="857250" lvl="1" indent="-342900"/>
            <a:r>
              <a:rPr lang="ru-RU" dirty="0" smtClean="0"/>
              <a:t>Портальные системы досмотра легковых и грузовых автомобилей в Биллерике доступны для демонстрационного показа – за дополнительной информацией обратитесь в отдел по работе с клиентами</a:t>
            </a:r>
            <a:endParaRPr lang="en-US" dirty="0" smtClean="0"/>
          </a:p>
          <a:p>
            <a:pPr marL="346075" indent="-342900"/>
            <a:r>
              <a:rPr lang="ru-RU" dirty="0" smtClean="0"/>
              <a:t>Время на освоение </a:t>
            </a:r>
            <a:r>
              <a:rPr lang="en-US" dirty="0" smtClean="0"/>
              <a:t>Z Portal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en-US" dirty="0"/>
              <a:t>5</a:t>
            </a:r>
            <a:r>
              <a:rPr lang="en-US" dirty="0" smtClean="0"/>
              <a:t> </a:t>
            </a:r>
            <a:r>
              <a:rPr lang="ru-RU" dirty="0" smtClean="0"/>
              <a:t>месяцев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1" y="1292352"/>
            <a:ext cx="4020246" cy="268909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0355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Дополнительные слайды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Слайды сравнительного анализа</a:t>
            </a:r>
            <a:endParaRPr lang="en-US" dirty="0" smtClean="0"/>
          </a:p>
          <a:p>
            <a:r>
              <a:rPr lang="ru-RU" dirty="0" smtClean="0"/>
              <a:t>Сравнение размеров </a:t>
            </a:r>
            <a:r>
              <a:rPr lang="en-US" dirty="0" smtClean="0"/>
              <a:t>Z Portal I </a:t>
            </a:r>
            <a:r>
              <a:rPr lang="ru-RU" dirty="0" smtClean="0"/>
              <a:t>и </a:t>
            </a:r>
            <a:r>
              <a:rPr lang="en-US" dirty="0" smtClean="0"/>
              <a:t>Z Portal II</a:t>
            </a:r>
          </a:p>
          <a:p>
            <a:r>
              <a:rPr lang="ru-RU" dirty="0" smtClean="0"/>
              <a:t>Сопоставление обеспечиваемой моделями безопасности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25362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Способности обнаружения </a:t>
            </a:r>
            <a:r>
              <a:rPr lang="en-US" dirty="0" smtClean="0"/>
              <a:t>Smiths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791074" cy="4968240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CIP-300</a:t>
            </a:r>
          </a:p>
          <a:p>
            <a:pPr marL="857250" lvl="1" indent="-342900"/>
            <a:r>
              <a:rPr lang="ru-RU" sz="1600" dirty="0" smtClean="0"/>
              <a:t>Одна система сканирования </a:t>
            </a:r>
            <a:r>
              <a:rPr lang="en-US" sz="1600" dirty="0" smtClean="0"/>
              <a:t>300 </a:t>
            </a:r>
            <a:r>
              <a:rPr lang="ru-RU" sz="1600" dirty="0" smtClean="0"/>
              <a:t>кэВ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Одиночные изображения, проекции сверху вниз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Разделение веществ по 3 цветам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Опция транспортера для безопасного</a:t>
            </a:r>
          </a:p>
          <a:p>
            <a:pPr marL="857250" lvl="1" indent="-342900">
              <a:buNone/>
            </a:pPr>
            <a:r>
              <a:rPr lang="ru-RU" sz="1600" dirty="0" smtClean="0"/>
              <a:t>сканирования пассажиров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Пропускная способность</a:t>
            </a:r>
            <a:endParaRPr lang="en-US" sz="1600" dirty="0" smtClean="0"/>
          </a:p>
          <a:p>
            <a:pPr marL="1373188" lvl="2" indent="-342900"/>
            <a:r>
              <a:rPr lang="ru-RU" sz="1400" dirty="0" smtClean="0"/>
              <a:t>Транспортер</a:t>
            </a:r>
            <a:r>
              <a:rPr lang="en-US" sz="1400" dirty="0" smtClean="0"/>
              <a:t>: 30 </a:t>
            </a:r>
            <a:r>
              <a:rPr lang="ru-RU" sz="1400" dirty="0" smtClean="0"/>
              <a:t>транспортных средств/ч на скорости </a:t>
            </a:r>
            <a:r>
              <a:rPr lang="en-US" sz="1400" dirty="0" smtClean="0"/>
              <a:t>0</a:t>
            </a:r>
            <a:r>
              <a:rPr lang="ru-RU" sz="1400" dirty="0" smtClean="0"/>
              <a:t>,</a:t>
            </a:r>
            <a:r>
              <a:rPr lang="en-US" sz="1400" dirty="0" smtClean="0"/>
              <a:t>2 </a:t>
            </a:r>
            <a:r>
              <a:rPr lang="ru-RU" sz="1400" dirty="0" smtClean="0"/>
              <a:t>м</a:t>
            </a:r>
            <a:r>
              <a:rPr lang="en-US" sz="1400" dirty="0" smtClean="0"/>
              <a:t>/</a:t>
            </a:r>
            <a:r>
              <a:rPr lang="ru-RU" sz="1400" dirty="0" smtClean="0"/>
              <a:t>с</a:t>
            </a:r>
            <a:r>
              <a:rPr lang="en-US" sz="1400" dirty="0" smtClean="0"/>
              <a:t> (0</a:t>
            </a:r>
            <a:r>
              <a:rPr lang="ru-RU" sz="1400" dirty="0" smtClean="0"/>
              <a:t>,</a:t>
            </a:r>
            <a:r>
              <a:rPr lang="en-US" sz="1400" dirty="0" smtClean="0"/>
              <a:t>7 </a:t>
            </a:r>
            <a:r>
              <a:rPr lang="ru-RU" sz="1400" dirty="0" smtClean="0"/>
              <a:t>фута</a:t>
            </a:r>
            <a:r>
              <a:rPr lang="en-US" sz="1400" dirty="0" smtClean="0"/>
              <a:t>/</a:t>
            </a:r>
            <a:r>
              <a:rPr lang="ru-RU" sz="1400" dirty="0" smtClean="0"/>
              <a:t>с</a:t>
            </a:r>
            <a:r>
              <a:rPr lang="en-US" sz="1400" dirty="0" smtClean="0"/>
              <a:t>)</a:t>
            </a:r>
          </a:p>
          <a:p>
            <a:pPr marL="1373188" lvl="2" indent="-342900"/>
            <a:r>
              <a:rPr lang="ru-RU" sz="1400" dirty="0" smtClean="0"/>
              <a:t>Проходящий режим</a:t>
            </a:r>
            <a:r>
              <a:rPr lang="en-US" sz="1400" dirty="0" smtClean="0"/>
              <a:t>: 80 </a:t>
            </a:r>
            <a:r>
              <a:rPr lang="ru-RU" sz="1400" dirty="0" smtClean="0"/>
              <a:t>транспортных средств/ч на скорости </a:t>
            </a:r>
            <a:r>
              <a:rPr lang="en-US" sz="1400" dirty="0" smtClean="0"/>
              <a:t>8 </a:t>
            </a:r>
            <a:r>
              <a:rPr lang="ru-RU" sz="1400" dirty="0" smtClean="0"/>
              <a:t>км/ч</a:t>
            </a:r>
            <a:r>
              <a:rPr lang="en-US" sz="1400" dirty="0" smtClean="0"/>
              <a:t> (5 </a:t>
            </a:r>
            <a:r>
              <a:rPr lang="ru-RU" sz="1400" dirty="0" smtClean="0"/>
              <a:t>миль/ч</a:t>
            </a:r>
            <a:r>
              <a:rPr lang="en-US" sz="1400" dirty="0" smtClean="0"/>
              <a:t>)</a:t>
            </a:r>
          </a:p>
          <a:p>
            <a:pPr marL="857250" lvl="1" indent="-342900"/>
            <a:r>
              <a:rPr lang="ru-RU" sz="1600" dirty="0" smtClean="0"/>
              <a:t>Проникновение в сталь на </a:t>
            </a:r>
            <a:r>
              <a:rPr lang="en-US" sz="1600" dirty="0" smtClean="0"/>
              <a:t>60</a:t>
            </a:r>
            <a:r>
              <a:rPr lang="ru-RU" sz="1600" dirty="0" smtClean="0"/>
              <a:t> мм</a:t>
            </a:r>
            <a:endParaRPr lang="en-US" sz="1600" dirty="0" smtClean="0"/>
          </a:p>
          <a:p>
            <a:pPr marL="857250" lvl="1" indent="-342900"/>
            <a:r>
              <a:rPr lang="ru-RU" sz="1600" dirty="0" smtClean="0"/>
              <a:t>Радиационная безопасность</a:t>
            </a:r>
            <a:endParaRPr lang="en-US" sz="1600" dirty="0" smtClean="0"/>
          </a:p>
          <a:p>
            <a:pPr marL="1373188" lvl="2" indent="-342900"/>
            <a:r>
              <a:rPr lang="ru-RU" sz="1400" dirty="0" smtClean="0"/>
              <a:t>Доза при сканировании в проходящем режиме</a:t>
            </a:r>
            <a:r>
              <a:rPr lang="en-US" sz="1400" dirty="0" smtClean="0"/>
              <a:t>: &lt;</a:t>
            </a:r>
            <a:r>
              <a:rPr lang="ru-RU" sz="1400" dirty="0" smtClean="0"/>
              <a:t> </a:t>
            </a:r>
            <a:r>
              <a:rPr lang="en-US" sz="1400" dirty="0" smtClean="0"/>
              <a:t>0</a:t>
            </a:r>
            <a:r>
              <a:rPr lang="ru-RU" sz="1400" dirty="0" smtClean="0"/>
              <a:t>,</a:t>
            </a:r>
            <a:r>
              <a:rPr lang="en-US" sz="1400" dirty="0" smtClean="0"/>
              <a:t>1 </a:t>
            </a:r>
            <a:r>
              <a:rPr lang="ru-RU" sz="1400" dirty="0" smtClean="0"/>
              <a:t>мкЗв</a:t>
            </a:r>
            <a:r>
              <a:rPr lang="en-US" sz="1400" dirty="0" smtClean="0"/>
              <a:t> </a:t>
            </a:r>
            <a:r>
              <a:rPr lang="ru-RU" sz="1400" dirty="0" smtClean="0"/>
              <a:t>на сканирование</a:t>
            </a:r>
            <a:endParaRPr lang="en-US" sz="1400" dirty="0" smtClean="0"/>
          </a:p>
          <a:p>
            <a:pPr marL="1373188" lvl="2" indent="-342900"/>
            <a:r>
              <a:rPr lang="ru-RU" sz="1400" dirty="0" smtClean="0"/>
              <a:t>Запретная зона</a:t>
            </a:r>
            <a:r>
              <a:rPr lang="en-US" sz="1400" dirty="0" smtClean="0"/>
              <a:t>: 10</a:t>
            </a:r>
            <a:r>
              <a:rPr lang="ru-RU" sz="1400" dirty="0" smtClean="0"/>
              <a:t> м</a:t>
            </a:r>
            <a:r>
              <a:rPr lang="en-US" sz="1400" dirty="0" smtClean="0"/>
              <a:t> x 10</a:t>
            </a:r>
            <a:r>
              <a:rPr lang="ru-RU" sz="1400" dirty="0" smtClean="0"/>
              <a:t> м</a:t>
            </a:r>
            <a:r>
              <a:rPr lang="en-US" sz="1400" dirty="0" smtClean="0"/>
              <a:t> (33</a:t>
            </a:r>
            <a:r>
              <a:rPr lang="ru-RU" sz="1400" dirty="0" smtClean="0"/>
              <a:t> фута</a:t>
            </a:r>
            <a:r>
              <a:rPr lang="en-US" sz="1400" dirty="0" smtClean="0"/>
              <a:t> x 33</a:t>
            </a:r>
            <a:r>
              <a:rPr lang="ru-RU" sz="1400" dirty="0" smtClean="0"/>
              <a:t> фута</a:t>
            </a:r>
            <a:r>
              <a:rPr lang="en-US" sz="1400" dirty="0" smtClean="0"/>
              <a:t>)</a:t>
            </a:r>
          </a:p>
          <a:p>
            <a:pPr indent="0"/>
            <a:r>
              <a:rPr lang="ru-RU" sz="1200" dirty="0" smtClean="0"/>
              <a:t>Видео продукции</a:t>
            </a:r>
            <a:r>
              <a:rPr lang="en-US" sz="1200" dirty="0" smtClean="0"/>
              <a:t>: </a:t>
            </a:r>
            <a:r>
              <a:rPr lang="en-US" sz="1200" dirty="0">
                <a:hlinkClick r:id="rId2"/>
              </a:rPr>
              <a:t>https://</a:t>
            </a:r>
            <a:r>
              <a:rPr lang="en-US" sz="1200" dirty="0" smtClean="0">
                <a:hlinkClick r:id="rId2"/>
              </a:rPr>
              <a:t>www.youtube.com/watch?v=1-U21jfZBSU&amp;feature=youtu.be</a:t>
            </a:r>
            <a:r>
              <a:rPr lang="en-US" sz="1200" dirty="0" smtClean="0"/>
              <a:t> </a:t>
            </a:r>
          </a:p>
          <a:p>
            <a:pPr marL="857250" lvl="1" indent="-342900"/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4426768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 </a:t>
            </a:r>
          </a:p>
        </p:txBody>
      </p:sp>
      <p:sp>
        <p:nvSpPr>
          <p:cNvPr id="5" name="Rectangle 4"/>
          <p:cNvSpPr/>
          <p:nvPr/>
        </p:nvSpPr>
        <p:spPr>
          <a:xfrm>
            <a:off x="4426768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 </a:t>
            </a:r>
          </a:p>
        </p:txBody>
      </p:sp>
      <p:pic>
        <p:nvPicPr>
          <p:cNvPr id="1026" name="Picture 2" descr="http://techreleased.techreleased.netdna-cdn.com/wp-content/uploads/2012/11/CIP-300-Car-Inspection-Por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89" y="1211159"/>
            <a:ext cx="3594774" cy="2402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5961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Способности обнаружения </a:t>
            </a:r>
            <a:r>
              <a:rPr lang="en-US" dirty="0" smtClean="0"/>
              <a:t>Smiths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160278" cy="496824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HCVL 40/35</a:t>
            </a:r>
          </a:p>
          <a:p>
            <a:pPr marL="857250" lvl="1" indent="-342900"/>
            <a:r>
              <a:rPr lang="ru-RU" dirty="0" smtClean="0"/>
              <a:t>Досмотр легковых, грузовых автомобилей и автобусов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Источник рентгеновского излучения </a:t>
            </a:r>
            <a:r>
              <a:rPr lang="en-US" dirty="0" smtClean="0"/>
              <a:t>4 </a:t>
            </a:r>
            <a:r>
              <a:rPr lang="ru-RU" dirty="0" smtClean="0"/>
              <a:t>МэВ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Пропускная способность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60 </a:t>
            </a:r>
            <a:r>
              <a:rPr lang="ru-RU" dirty="0" smtClean="0"/>
              <a:t>транспортных средств/час</a:t>
            </a:r>
            <a:r>
              <a:rPr lang="en-US" dirty="0" smtClean="0"/>
              <a:t> (</a:t>
            </a:r>
            <a:r>
              <a:rPr lang="ru-RU" dirty="0" smtClean="0"/>
              <a:t>система транспортера </a:t>
            </a:r>
            <a:r>
              <a:rPr lang="en-US" dirty="0" smtClean="0"/>
              <a:t>– HCVL 40)</a:t>
            </a:r>
          </a:p>
          <a:p>
            <a:pPr marL="1373188" lvl="2" indent="-342900"/>
            <a:r>
              <a:rPr lang="en-US" dirty="0" smtClean="0"/>
              <a:t>180 </a:t>
            </a:r>
            <a:r>
              <a:rPr lang="ru-RU" dirty="0" smtClean="0"/>
              <a:t>транспортных средств/час</a:t>
            </a:r>
            <a:r>
              <a:rPr lang="en-US" dirty="0" smtClean="0"/>
              <a:t> (</a:t>
            </a:r>
            <a:r>
              <a:rPr lang="ru-RU" dirty="0" smtClean="0"/>
              <a:t>в проходящем режиме </a:t>
            </a:r>
            <a:r>
              <a:rPr lang="en-US" dirty="0" smtClean="0"/>
              <a:t>– HCVL 35)</a:t>
            </a:r>
          </a:p>
          <a:p>
            <a:pPr marL="857250" lvl="1" indent="-342900"/>
            <a:r>
              <a:rPr lang="ru-RU" dirty="0" smtClean="0"/>
              <a:t>Проникновение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260</a:t>
            </a:r>
            <a:r>
              <a:rPr lang="ru-RU" dirty="0" smtClean="0"/>
              <a:t> мм в сталь </a:t>
            </a:r>
            <a:r>
              <a:rPr lang="en-US" dirty="0" smtClean="0"/>
              <a:t>(</a:t>
            </a:r>
            <a:r>
              <a:rPr lang="ru-RU" dirty="0" smtClean="0"/>
              <a:t>система транспортера</a:t>
            </a:r>
            <a:r>
              <a:rPr lang="en-US" dirty="0" smtClean="0"/>
              <a:t>– </a:t>
            </a:r>
            <a:r>
              <a:rPr lang="en-US" dirty="0"/>
              <a:t>HCVL 40)</a:t>
            </a:r>
          </a:p>
          <a:p>
            <a:pPr marL="1373188" lvl="2" indent="-342900"/>
            <a:r>
              <a:rPr lang="en-US" dirty="0" smtClean="0"/>
              <a:t>160</a:t>
            </a:r>
            <a:r>
              <a:rPr lang="ru-RU" dirty="0" smtClean="0"/>
              <a:t> мм в сталь </a:t>
            </a:r>
            <a:r>
              <a:rPr lang="en-US" dirty="0" smtClean="0"/>
              <a:t>(</a:t>
            </a:r>
            <a:r>
              <a:rPr lang="ru-RU" dirty="0" smtClean="0"/>
              <a:t>в проходящем режиме </a:t>
            </a:r>
            <a:r>
              <a:rPr lang="en-US" dirty="0" smtClean="0"/>
              <a:t>– </a:t>
            </a:r>
            <a:r>
              <a:rPr lang="en-US" dirty="0"/>
              <a:t>HCVL 35</a:t>
            </a:r>
            <a:r>
              <a:rPr lang="en-US" dirty="0" smtClean="0"/>
              <a:t>)</a:t>
            </a:r>
          </a:p>
          <a:p>
            <a:pPr marL="857250" lvl="1" indent="-342900"/>
            <a:r>
              <a:rPr lang="ru-RU" dirty="0" smtClean="0"/>
              <a:t>Запретная зона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22</a:t>
            </a:r>
            <a:r>
              <a:rPr lang="ru-RU" dirty="0" smtClean="0"/>
              <a:t> м Д</a:t>
            </a:r>
            <a:r>
              <a:rPr lang="en-US" dirty="0" smtClean="0"/>
              <a:t> x 6</a:t>
            </a:r>
            <a:r>
              <a:rPr lang="ru-RU" dirty="0" smtClean="0"/>
              <a:t> м Ш</a:t>
            </a:r>
            <a:r>
              <a:rPr lang="en-US" dirty="0" smtClean="0"/>
              <a:t> </a:t>
            </a:r>
            <a:r>
              <a:rPr lang="ru-RU" dirty="0" smtClean="0"/>
              <a:t>со стенами </a:t>
            </a:r>
            <a:r>
              <a:rPr lang="en-US" dirty="0" smtClean="0"/>
              <a:t>(</a:t>
            </a:r>
            <a:r>
              <a:rPr lang="ru-RU" dirty="0" smtClean="0"/>
              <a:t>система транспортера </a:t>
            </a:r>
            <a:r>
              <a:rPr lang="en-US" dirty="0" smtClean="0"/>
              <a:t>– HCVL 40)</a:t>
            </a:r>
          </a:p>
          <a:p>
            <a:pPr marL="1373188" lvl="2" indent="-342900"/>
            <a:r>
              <a:rPr lang="en-US" dirty="0" smtClean="0"/>
              <a:t>8</a:t>
            </a:r>
            <a:r>
              <a:rPr lang="ru-RU" dirty="0" smtClean="0"/>
              <a:t> м Д</a:t>
            </a:r>
            <a:r>
              <a:rPr lang="en-US" dirty="0" smtClean="0"/>
              <a:t> x 5</a:t>
            </a:r>
            <a:r>
              <a:rPr lang="ru-RU" dirty="0" smtClean="0"/>
              <a:t> м Ш</a:t>
            </a:r>
            <a:r>
              <a:rPr lang="en-US" dirty="0" smtClean="0"/>
              <a:t> </a:t>
            </a:r>
            <a:r>
              <a:rPr lang="ru-RU" dirty="0" smtClean="0"/>
              <a:t>со стенами </a:t>
            </a:r>
            <a:r>
              <a:rPr lang="en-US" dirty="0" smtClean="0"/>
              <a:t>(</a:t>
            </a:r>
            <a:r>
              <a:rPr lang="ru-RU" dirty="0" smtClean="0"/>
              <a:t>в проходящем режиме </a:t>
            </a:r>
            <a:r>
              <a:rPr lang="en-US" dirty="0" smtClean="0"/>
              <a:t>– HCVL 35)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38286" t="26021" r="34992" b="47864"/>
          <a:stretch/>
        </p:blipFill>
        <p:spPr>
          <a:xfrm>
            <a:off x="5573129" y="1496187"/>
            <a:ext cx="3062065" cy="16832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5573129" y="3179428"/>
            <a:ext cx="312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Видео продукции</a:t>
            </a:r>
            <a:r>
              <a:rPr lang="en-US" sz="1400" dirty="0" smtClean="0">
                <a:latin typeface="Calibri" panose="020F0502020204030204" pitchFamily="34" charset="0"/>
              </a:rPr>
              <a:t>: </a:t>
            </a:r>
            <a:r>
              <a:rPr lang="en-US" sz="1400" dirty="0">
                <a:latin typeface="Calibri" panose="020F0502020204030204" pitchFamily="34" charset="0"/>
                <a:hlinkClick r:id="rId3"/>
              </a:rPr>
              <a:t>https://</a:t>
            </a:r>
            <a:r>
              <a:rPr lang="en-US" sz="1400" dirty="0" smtClean="0">
                <a:latin typeface="Calibri" panose="020F0502020204030204" pitchFamily="34" charset="0"/>
                <a:hlinkClick r:id="rId3"/>
              </a:rPr>
              <a:t>www.youtube.com/watch?v=VKEht1XJIz4</a:t>
            </a:r>
            <a:r>
              <a:rPr lang="en-US" sz="1400" dirty="0" smtClean="0">
                <a:latin typeface="Calibri" panose="020F0502020204030204" pitchFamily="34" charset="0"/>
              </a:rPr>
              <a:t> </a:t>
            </a:r>
            <a:endParaRPr lang="en-US" sz="14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67445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Leidos (</a:t>
            </a:r>
            <a:r>
              <a:rPr lang="ru-RU" dirty="0" smtClean="0"/>
              <a:t>ранее</a:t>
            </a:r>
            <a:r>
              <a:rPr lang="en-US" dirty="0" smtClean="0"/>
              <a:t> SAIC)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4933949" cy="496824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VACIS XPL </a:t>
            </a:r>
          </a:p>
          <a:p>
            <a:pPr marL="857250" lvl="1" indent="-342900"/>
            <a:r>
              <a:rPr lang="ru-RU" dirty="0" smtClean="0"/>
              <a:t>Источник рентгеновского излучения </a:t>
            </a:r>
            <a:r>
              <a:rPr lang="en-US" dirty="0" smtClean="0"/>
              <a:t>120 </a:t>
            </a:r>
            <a:r>
              <a:rPr lang="ru-RU" dirty="0" smtClean="0"/>
              <a:t>кэВ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Досмотр только легковых автомобилей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Доступно несколько конфигураций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XPL – </a:t>
            </a:r>
            <a:r>
              <a:rPr lang="ru-RU" dirty="0" smtClean="0"/>
              <a:t>портал с монтажом на поверхность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XPL Mobile – </a:t>
            </a:r>
            <a:r>
              <a:rPr lang="ru-RU" dirty="0" smtClean="0"/>
              <a:t>портал с монтажом на поверхность</a:t>
            </a:r>
            <a:r>
              <a:rPr lang="en-US" dirty="0" smtClean="0"/>
              <a:t>, </a:t>
            </a:r>
            <a:r>
              <a:rPr lang="ru-RU" dirty="0" smtClean="0"/>
              <a:t>перевозимый на грузовике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Plaza – </a:t>
            </a:r>
            <a:r>
              <a:rPr lang="ru-RU" dirty="0" smtClean="0"/>
              <a:t>портал, требующий дополнительных подготовительных работ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Пропускная способность </a:t>
            </a:r>
            <a:r>
              <a:rPr lang="en-US" dirty="0" smtClean="0"/>
              <a:t>150 </a:t>
            </a:r>
            <a:r>
              <a:rPr lang="ru-RU" dirty="0" smtClean="0"/>
              <a:t>транспортных средств в час на скорости</a:t>
            </a:r>
            <a:r>
              <a:rPr lang="en-US" dirty="0" smtClean="0"/>
              <a:t> 16 </a:t>
            </a:r>
            <a:r>
              <a:rPr lang="ru-RU" dirty="0" smtClean="0"/>
              <a:t>км/ч</a:t>
            </a:r>
            <a:r>
              <a:rPr lang="en-US" dirty="0" smtClean="0"/>
              <a:t> (10 </a:t>
            </a:r>
            <a:r>
              <a:rPr lang="ru-RU" dirty="0" smtClean="0"/>
              <a:t>миль/ч</a:t>
            </a:r>
            <a:r>
              <a:rPr lang="en-US" dirty="0" smtClean="0"/>
              <a:t>)</a:t>
            </a:r>
          </a:p>
          <a:p>
            <a:pPr marL="857250" lvl="1" indent="-342900"/>
            <a:r>
              <a:rPr lang="ru-RU" dirty="0" smtClean="0"/>
              <a:t>Проекция сверху вниз транспортных средств шириной до 8 футов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Программное обеспечение </a:t>
            </a:r>
            <a:r>
              <a:rPr lang="en-US" dirty="0" smtClean="0"/>
              <a:t>Easy Match: </a:t>
            </a:r>
            <a:r>
              <a:rPr lang="ru-RU" dirty="0" smtClean="0"/>
              <a:t>ручное сопоставление изображений с досмотренными ранее транспортными средствами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Время наладки</a:t>
            </a:r>
            <a:r>
              <a:rPr lang="en-US" dirty="0" smtClean="0"/>
              <a:t>: </a:t>
            </a:r>
            <a:r>
              <a:rPr lang="ru-RU" dirty="0" smtClean="0"/>
              <a:t>несколько часов </a:t>
            </a:r>
            <a:r>
              <a:rPr lang="en-US" dirty="0" smtClean="0"/>
              <a:t>(</a:t>
            </a:r>
            <a:r>
              <a:rPr lang="ru-RU" dirty="0" smtClean="0"/>
              <a:t>для мобильного исполнения время наладки занимает </a:t>
            </a:r>
            <a:r>
              <a:rPr lang="en-US" dirty="0" smtClean="0"/>
              <a:t>30 </a:t>
            </a:r>
            <a:r>
              <a:rPr lang="ru-RU" dirty="0" smtClean="0"/>
              <a:t>минут</a:t>
            </a:r>
            <a:r>
              <a:rPr lang="en-US" dirty="0" smtClean="0"/>
              <a:t>)</a:t>
            </a:r>
          </a:p>
          <a:p>
            <a:pPr marL="857250" lvl="1" indent="-342900"/>
            <a:r>
              <a:rPr lang="ru-RU" dirty="0" smtClean="0"/>
              <a:t>Возможность режима непрерывной работы</a:t>
            </a:r>
            <a:endParaRPr lang="en-US" dirty="0" smtClean="0"/>
          </a:p>
          <a:p>
            <a:pPr indent="0"/>
            <a:r>
              <a:rPr lang="ru-RU" sz="1400" dirty="0" smtClean="0"/>
              <a:t>Видео продукции</a:t>
            </a:r>
            <a:r>
              <a:rPr lang="en-US" sz="1400" dirty="0" smtClean="0"/>
              <a:t>: 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www.youtube.com/watch?v=BR6bHjDuq_g&amp;feature=youtu.be</a:t>
            </a:r>
            <a:endParaRPr lang="en-US" sz="1400" dirty="0"/>
          </a:p>
          <a:p>
            <a:pPr lvl="1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0566" y="1373697"/>
            <a:ext cx="3089246" cy="308924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09545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Nuctech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135111" cy="4968240"/>
          </a:xfrm>
        </p:spPr>
        <p:txBody>
          <a:bodyPr/>
          <a:lstStyle/>
          <a:p>
            <a:r>
              <a:rPr lang="ru-RU" dirty="0" smtClean="0"/>
              <a:t>Серия </a:t>
            </a:r>
            <a:r>
              <a:rPr lang="en-US" dirty="0" smtClean="0"/>
              <a:t>FS</a:t>
            </a:r>
          </a:p>
          <a:p>
            <a:pPr marL="857250" lvl="1" indent="-342900"/>
            <a:r>
              <a:rPr lang="en-US" dirty="0" smtClean="0"/>
              <a:t>1</a:t>
            </a:r>
            <a:r>
              <a:rPr lang="ru-RU" dirty="0" smtClean="0"/>
              <a:t>,</a:t>
            </a:r>
            <a:r>
              <a:rPr lang="en-US" dirty="0" smtClean="0"/>
              <a:t>5</a:t>
            </a:r>
            <a:r>
              <a:rPr lang="ru-RU" dirty="0" smtClean="0"/>
              <a:t>-</a:t>
            </a:r>
            <a:r>
              <a:rPr lang="en-US" dirty="0" smtClean="0"/>
              <a:t>6</a:t>
            </a:r>
            <a:r>
              <a:rPr lang="ru-RU" dirty="0" smtClean="0"/>
              <a:t>,</a:t>
            </a:r>
            <a:r>
              <a:rPr lang="en-US" dirty="0" smtClean="0"/>
              <a:t>0 </a:t>
            </a:r>
            <a:r>
              <a:rPr lang="ru-RU" dirty="0" smtClean="0"/>
              <a:t>МэВ</a:t>
            </a:r>
            <a:r>
              <a:rPr lang="en-US" dirty="0" smtClean="0"/>
              <a:t> linac</a:t>
            </a:r>
          </a:p>
          <a:p>
            <a:pPr marL="857250" lvl="1" indent="-342900"/>
            <a:r>
              <a:rPr lang="ru-RU" dirty="0" smtClean="0"/>
              <a:t>Доступно исполнение системы с двумя уровнями энергии </a:t>
            </a:r>
            <a:r>
              <a:rPr lang="en-US" dirty="0" smtClean="0"/>
              <a:t>6</a:t>
            </a:r>
            <a:r>
              <a:rPr lang="ru-RU" dirty="0" smtClean="0"/>
              <a:t>,</a:t>
            </a:r>
            <a:r>
              <a:rPr lang="en-US" dirty="0" smtClean="0"/>
              <a:t>0 </a:t>
            </a:r>
            <a:r>
              <a:rPr lang="ru-RU" dirty="0" smtClean="0"/>
              <a:t>МэВ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Пропускная способность </a:t>
            </a:r>
            <a:r>
              <a:rPr lang="en-US" dirty="0" smtClean="0"/>
              <a:t>120 </a:t>
            </a:r>
            <a:r>
              <a:rPr lang="ru-RU" dirty="0" smtClean="0"/>
              <a:t>транспортных средств/ч на скорости </a:t>
            </a:r>
            <a:r>
              <a:rPr lang="en-US" dirty="0" smtClean="0"/>
              <a:t>10 </a:t>
            </a:r>
            <a:r>
              <a:rPr lang="ru-RU" dirty="0" smtClean="0"/>
              <a:t>км/ч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ПО для сканирования только грузовиков без досмотра кабины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Проникновение в сталь </a:t>
            </a:r>
            <a:r>
              <a:rPr lang="en-US" dirty="0" smtClean="0"/>
              <a:t>110</a:t>
            </a:r>
            <a:r>
              <a:rPr lang="ru-RU" dirty="0" smtClean="0"/>
              <a:t> мм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Доза в запретной зоны составляет </a:t>
            </a:r>
            <a:r>
              <a:rPr lang="en-US" dirty="0" smtClean="0"/>
              <a:t>2</a:t>
            </a:r>
            <a:r>
              <a:rPr lang="ru-RU" dirty="0" smtClean="0"/>
              <a:t>,</a:t>
            </a:r>
            <a:r>
              <a:rPr lang="en-US" dirty="0" smtClean="0"/>
              <a:t>5 </a:t>
            </a:r>
            <a:r>
              <a:rPr lang="ru-RU" dirty="0" smtClean="0"/>
              <a:t>мкЗв</a:t>
            </a:r>
            <a:endParaRPr lang="en-US" dirty="0" smtClean="0"/>
          </a:p>
          <a:p>
            <a:pPr marL="1373188" lvl="2" indent="-342900"/>
            <a:r>
              <a:rPr lang="ru-RU" dirty="0" smtClean="0"/>
              <a:t>Размеры запретной зоны </a:t>
            </a:r>
            <a:r>
              <a:rPr lang="en-US" dirty="0" smtClean="0"/>
              <a:t>= 7</a:t>
            </a:r>
            <a:r>
              <a:rPr lang="ru-RU" dirty="0" smtClean="0"/>
              <a:t> м Д</a:t>
            </a:r>
            <a:r>
              <a:rPr lang="en-US" dirty="0" smtClean="0"/>
              <a:t> x 7</a:t>
            </a:r>
            <a:r>
              <a:rPr lang="ru-RU" dirty="0" smtClean="0"/>
              <a:t> м Ш</a:t>
            </a:r>
            <a:r>
              <a:rPr lang="en-US" dirty="0" smtClean="0"/>
              <a:t> 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indent="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8445" y="1442905"/>
            <a:ext cx="3352335" cy="251425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45294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Teleradio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219001" cy="496824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VX-Ray</a:t>
            </a:r>
          </a:p>
          <a:p>
            <a:pPr marL="857250" lvl="1" indent="-342900"/>
            <a:r>
              <a:rPr lang="ru-RU" dirty="0" smtClean="0"/>
              <a:t>Одиночные изображения, проекции сверху вниз</a:t>
            </a:r>
            <a:r>
              <a:rPr lang="en-US" dirty="0" smtClean="0"/>
              <a:t>160 </a:t>
            </a:r>
            <a:r>
              <a:rPr lang="ru-RU" dirty="0" smtClean="0"/>
              <a:t>кэВ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Пропускная способность </a:t>
            </a:r>
            <a:r>
              <a:rPr lang="en-US" dirty="0" smtClean="0"/>
              <a:t>180</a:t>
            </a:r>
            <a:r>
              <a:rPr lang="ru-RU" dirty="0" smtClean="0"/>
              <a:t>-</a:t>
            </a:r>
            <a:r>
              <a:rPr lang="en-US" dirty="0" smtClean="0"/>
              <a:t>360 </a:t>
            </a:r>
            <a:r>
              <a:rPr lang="ru-RU" dirty="0" smtClean="0"/>
              <a:t>транспортных средств/ч на скорости</a:t>
            </a:r>
            <a:r>
              <a:rPr lang="en-US" dirty="0" smtClean="0"/>
              <a:t> 20 </a:t>
            </a:r>
            <a:r>
              <a:rPr lang="ru-RU" dirty="0" smtClean="0"/>
              <a:t>км/ч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Разделение веществ двумя уровнями энергии </a:t>
            </a:r>
            <a:r>
              <a:rPr lang="en-US" dirty="0" smtClean="0"/>
              <a:t>(</a:t>
            </a:r>
            <a:r>
              <a:rPr lang="ru-RU" dirty="0" smtClean="0"/>
              <a:t>дополнительно)</a:t>
            </a:r>
            <a:endParaRPr lang="en-US" dirty="0" smtClean="0"/>
          </a:p>
          <a:p>
            <a:pPr marL="857250" lvl="1" indent="-342900"/>
            <a:r>
              <a:rPr lang="ru-RU" dirty="0" smtClean="0"/>
              <a:t>Досмотр автомобилей, фургонов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Радиационная безопасность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&lt;</a:t>
            </a:r>
            <a:r>
              <a:rPr lang="ru-RU" dirty="0" smtClean="0"/>
              <a:t> 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05 </a:t>
            </a:r>
            <a:r>
              <a:rPr lang="ru-RU" dirty="0" smtClean="0"/>
              <a:t>мкЗв</a:t>
            </a:r>
            <a:r>
              <a:rPr lang="en-US" dirty="0" smtClean="0"/>
              <a:t> </a:t>
            </a:r>
            <a:r>
              <a:rPr lang="ru-RU" dirty="0" smtClean="0"/>
              <a:t>на сканирование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&lt;</a:t>
            </a:r>
            <a:r>
              <a:rPr lang="ru-RU" dirty="0" smtClean="0"/>
              <a:t> </a:t>
            </a:r>
            <a:r>
              <a:rPr lang="en-US" dirty="0" smtClean="0"/>
              <a:t>0</a:t>
            </a:r>
            <a:r>
              <a:rPr lang="ru-RU" dirty="0" smtClean="0"/>
              <a:t>,</a:t>
            </a:r>
            <a:r>
              <a:rPr lang="en-US" dirty="0" smtClean="0"/>
              <a:t>01 </a:t>
            </a:r>
            <a:r>
              <a:rPr lang="ru-RU" dirty="0" smtClean="0"/>
              <a:t>мкЗв</a:t>
            </a:r>
            <a:r>
              <a:rPr lang="en-US" dirty="0" smtClean="0"/>
              <a:t> </a:t>
            </a:r>
            <a:r>
              <a:rPr lang="ru-RU" dirty="0" smtClean="0"/>
              <a:t>на сканирование технологией пассивной фильтрации</a:t>
            </a:r>
            <a:endParaRPr lang="en-US" dirty="0" smtClean="0"/>
          </a:p>
          <a:p>
            <a:pPr marL="1373188" lvl="2" indent="-342900"/>
            <a:r>
              <a:rPr lang="ru-RU" dirty="0" smtClean="0"/>
              <a:t>Возможны большие дозы облучения на более медленных скоростях</a:t>
            </a:r>
            <a:endParaRPr lang="en-US" dirty="0" smtClean="0"/>
          </a:p>
          <a:p>
            <a:pPr marL="1373188" lvl="2" indent="-342900"/>
            <a:r>
              <a:rPr lang="ru-RU" dirty="0" smtClean="0"/>
              <a:t>Малые скорости повышают качество получаемых изображений</a:t>
            </a:r>
            <a:endParaRPr lang="en-US" dirty="0" smtClean="0"/>
          </a:p>
          <a:p>
            <a:pPr marL="857250" lvl="1" indent="-342900"/>
            <a:r>
              <a:rPr lang="ru-RU" dirty="0" smtClean="0"/>
              <a:t>Стационарные и перевозимые исполнения систем </a:t>
            </a:r>
            <a:r>
              <a:rPr lang="en-US" dirty="0" smtClean="0"/>
              <a:t>(</a:t>
            </a:r>
            <a:r>
              <a:rPr lang="ru-RU" dirty="0" smtClean="0"/>
              <a:t>время на подготовку к работе перевозимой системы занимает менее минуты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1901" y="1308681"/>
            <a:ext cx="3312897" cy="186384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5147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</a:t>
            </a:r>
            <a:r>
              <a:rPr lang="en-US" dirty="0" smtClean="0"/>
              <a:t>Z Portal I </a:t>
            </a:r>
            <a:r>
              <a:rPr lang="ru-RU" dirty="0" smtClean="0"/>
              <a:t>и</a:t>
            </a:r>
            <a:r>
              <a:rPr lang="en-US" dirty="0" smtClean="0"/>
              <a:t> Z Portal II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Последние усовершенствования </a:t>
            </a:r>
            <a:r>
              <a:rPr lang="en-US" dirty="0" smtClean="0"/>
              <a:t>Z </a:t>
            </a:r>
            <a:r>
              <a:rPr lang="en-US" dirty="0"/>
              <a:t>Portal </a:t>
            </a:r>
            <a:r>
              <a:rPr lang="ru-RU" dirty="0" smtClean="0"/>
              <a:t>позволил сохранить главные и наиболее важные свойства первоначальной системы с одновременной модернизацией конструкции, качества изображений и обслуживаемости для соответствия разным требованиям клиентов</a:t>
            </a:r>
            <a:r>
              <a:rPr lang="en-US" dirty="0" smtClean="0"/>
              <a:t>. </a:t>
            </a:r>
          </a:p>
          <a:p>
            <a:r>
              <a:rPr lang="ru-RU" dirty="0" smtClean="0"/>
              <a:t>Все улучшения системы </a:t>
            </a:r>
            <a:r>
              <a:rPr lang="en-US" dirty="0" smtClean="0"/>
              <a:t>Z </a:t>
            </a:r>
            <a:r>
              <a:rPr lang="en-US" dirty="0"/>
              <a:t>Portal </a:t>
            </a:r>
            <a:r>
              <a:rPr lang="ru-RU" dirty="0" smtClean="0"/>
              <a:t>призваны продлить срок службы и область применения системы</a:t>
            </a:r>
            <a:r>
              <a:rPr lang="en-US" dirty="0" smtClean="0"/>
              <a:t>. </a:t>
            </a:r>
          </a:p>
          <a:p>
            <a:pPr marL="857250" lvl="1" indent="-342900"/>
            <a:r>
              <a:rPr lang="ru-RU" dirty="0" smtClean="0"/>
              <a:t>Современный источник рентгеновского излучения с детекторной матрицей позволяют повысить качество изображений и пропускную способность системы</a:t>
            </a:r>
            <a:r>
              <a:rPr lang="en-US" dirty="0" smtClean="0"/>
              <a:t>, </a:t>
            </a:r>
            <a:r>
              <a:rPr lang="ru-RU" dirty="0" smtClean="0"/>
              <a:t>что улучшает способности обнаружения угроз на более высоких скоростях сканирования</a:t>
            </a:r>
            <a:r>
              <a:rPr lang="en-US" dirty="0" smtClean="0"/>
              <a:t>.  </a:t>
            </a:r>
          </a:p>
          <a:p>
            <a:pPr marL="857250" lvl="1" indent="-342900"/>
            <a:r>
              <a:rPr lang="ru-RU" dirty="0" smtClean="0"/>
              <a:t>Более компактные размеры удовлетворяют самым разным требованиях клиентов и пограничных переходов</a:t>
            </a:r>
            <a:r>
              <a:rPr lang="en-US" dirty="0" smtClean="0"/>
              <a:t>. </a:t>
            </a:r>
          </a:p>
          <a:p>
            <a:pPr marL="857250" lvl="1" indent="-342900"/>
            <a:r>
              <a:rPr lang="ru-RU" dirty="0" smtClean="0"/>
              <a:t>Не требующий дополнительных работ дизайн, повышенная пропускная способность и налаженные функции обслуживания сокращают расходы на владение и упрощают техническое обслуживание системы</a:t>
            </a:r>
            <a:r>
              <a:rPr lang="en-US" dirty="0" smtClean="0"/>
              <a:t>.  </a:t>
            </a:r>
          </a:p>
          <a:p>
            <a:pPr marL="857250" lvl="1" indent="-342900"/>
            <a:r>
              <a:rPr lang="ru-RU" dirty="0" smtClean="0"/>
              <a:t>Новые опции, среди которых формирование изображений двумя уровнями энергии сверху вниз, позволяют удовлетворить сегодняшним требованиям и эксплуатационным задачам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97856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</a:t>
            </a:r>
            <a:r>
              <a:rPr lang="en-US" dirty="0" smtClean="0"/>
              <a:t>Z Portal I </a:t>
            </a:r>
            <a:r>
              <a:rPr lang="ru-RU" dirty="0" smtClean="0"/>
              <a:t>и</a:t>
            </a:r>
            <a:r>
              <a:rPr lang="en-US" dirty="0" smtClean="0"/>
              <a:t> Z Portal II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004" t="24296" r="12162" b="25783"/>
          <a:stretch/>
        </p:blipFill>
        <p:spPr bwMode="auto">
          <a:xfrm>
            <a:off x="257175" y="1456616"/>
            <a:ext cx="8496366" cy="34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25040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</a:t>
            </a:r>
            <a:r>
              <a:rPr lang="en-US" dirty="0" smtClean="0"/>
              <a:t>Z Portal I </a:t>
            </a:r>
            <a:r>
              <a:rPr lang="ru-RU" dirty="0" smtClean="0"/>
              <a:t>и</a:t>
            </a:r>
            <a:r>
              <a:rPr lang="en-US" dirty="0" smtClean="0"/>
              <a:t> Z Portal II</a:t>
            </a:r>
            <a:endParaRPr lang="en-US" dirty="0"/>
          </a:p>
        </p:txBody>
      </p:sp>
      <p:pic>
        <p:nvPicPr>
          <p:cNvPr id="4" name="Picture 2" descr="H:\My Documents\Next Gen Z Portal\Industrial Design\NG vs current\ISO View - 5 Dec 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59" t="8061" r="14390" b="7923"/>
          <a:stretch/>
        </p:blipFill>
        <p:spPr bwMode="auto">
          <a:xfrm>
            <a:off x="2719256" y="3701844"/>
            <a:ext cx="3705489" cy="26399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H:\My Documents\Next Gen Z Portal\Industrial Design\NG vs current\Front View - 5 Dec 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58" t="8968" r="11408" b="11019"/>
          <a:stretch/>
        </p:blipFill>
        <p:spPr bwMode="auto">
          <a:xfrm>
            <a:off x="427703" y="1108587"/>
            <a:ext cx="3864077" cy="25002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:\My Documents\Next Gen Z Portal\Industrial Design\NG vs current\Top View - 5 Dec 1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47" t="9926" r="11148" b="9142"/>
          <a:stretch/>
        </p:blipFill>
        <p:spPr bwMode="auto">
          <a:xfrm>
            <a:off x="4640518" y="1108586"/>
            <a:ext cx="3913140" cy="249631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20264267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Улучшение качества изображения сверху вниз обратным рассеянием </a:t>
            </a:r>
            <a:r>
              <a:rPr lang="en-US" sz="2000" dirty="0" smtClean="0"/>
              <a:t>Z</a:t>
            </a:r>
            <a:r>
              <a:rPr lang="ru-RU" sz="2000" dirty="0" smtClean="0"/>
              <a:t> </a:t>
            </a:r>
            <a:r>
              <a:rPr lang="en-US" sz="2000" dirty="0" smtClean="0"/>
              <a:t>– </a:t>
            </a:r>
            <a:r>
              <a:rPr lang="ru-RU" sz="2000" dirty="0" smtClean="0"/>
              <a:t>скорость около </a:t>
            </a:r>
            <a:r>
              <a:rPr lang="en-US" sz="2000" dirty="0" smtClean="0"/>
              <a:t>3 </a:t>
            </a:r>
            <a:r>
              <a:rPr lang="ru-RU" sz="2000" dirty="0" smtClean="0"/>
              <a:t>км/ч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98" t="18223" b="20572"/>
          <a:stretch/>
        </p:blipFill>
        <p:spPr>
          <a:xfrm>
            <a:off x="431540" y="3789040"/>
            <a:ext cx="7670580" cy="2484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668" t="19113" r="4175" b="26373"/>
          <a:stretch/>
        </p:blipFill>
        <p:spPr>
          <a:xfrm>
            <a:off x="431540" y="927056"/>
            <a:ext cx="7720100" cy="26099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431540" y="923925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31540" y="3789040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4233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Разделение веществ при сканировании сверху вниз</a:t>
            </a:r>
            <a:endParaRPr lang="en-US" dirty="0"/>
          </a:p>
        </p:txBody>
      </p:sp>
      <p:pic>
        <p:nvPicPr>
          <p:cNvPr id="4" name="Picture 2" descr="C:\Users\mastronardi\AppData\Local\Microsoft\Windows\Temporary Internet Files\Content.Outlook\KU4BE33N\Sample1_TDTx_Colo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56" b="4604"/>
          <a:stretch/>
        </p:blipFill>
        <p:spPr bwMode="auto">
          <a:xfrm>
            <a:off x="469895" y="3668425"/>
            <a:ext cx="8184472" cy="19964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mastronardi\AppData\Local\Microsoft\Windows\Temporary Internet Files\Content.Outlook\KU4BE33N\Sample1_TDTx_Gra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80" b="4496"/>
          <a:stretch/>
        </p:blipFill>
        <p:spPr bwMode="auto">
          <a:xfrm>
            <a:off x="453757" y="1314122"/>
            <a:ext cx="8200610" cy="199866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451204" y="1307384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69895" y="3668425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5095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</a:t>
            </a:r>
            <a:r>
              <a:rPr lang="en-US" dirty="0" smtClean="0"/>
              <a:t>Z Portal I </a:t>
            </a:r>
            <a:r>
              <a:rPr lang="ru-RU" dirty="0" smtClean="0"/>
              <a:t>и</a:t>
            </a:r>
            <a:r>
              <a:rPr lang="en-US" dirty="0" smtClean="0"/>
              <a:t> Z Portal II (</a:t>
            </a:r>
            <a:r>
              <a:rPr lang="ru-RU" dirty="0" smtClean="0"/>
              <a:t>досмотр грузовых транспортных средств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1219200"/>
          <a:ext cx="8226426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747"/>
                <a:gridCol w="3218329"/>
                <a:gridCol w="2975350"/>
              </a:tblGrid>
              <a:tr h="370840">
                <a:tc>
                  <a:txBody>
                    <a:bodyPr/>
                    <a:lstStyle/>
                    <a:p>
                      <a:endParaRPr lang="en-US" sz="13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Занимаемая площадь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dirty="0" smtClean="0">
                          <a:latin typeface="Calibri" panose="020F0502020204030204" pitchFamily="34" charset="0"/>
                        </a:rPr>
                        <a:t>Уменьшена в </a:t>
                      </a:r>
                      <a:r>
                        <a:rPr lang="en-US" sz="1300" b="0" i="1" baseline="0" dirty="0" smtClean="0">
                          <a:latin typeface="Calibri" panose="020F0502020204030204" pitchFamily="34" charset="0"/>
                        </a:rPr>
                        <a:t>ZPII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Грузовик: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8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(29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(21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2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(9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 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Д</a:t>
                      </a:r>
                      <a:endParaRPr lang="en-US" sz="1300" baseline="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Грузовик: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6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6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(21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0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(19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7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x 6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7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(22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 Д</a:t>
                      </a:r>
                      <a:endParaRPr lang="en-US" sz="13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Масса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Увеличена</a:t>
                      </a:r>
                      <a:r>
                        <a:rPr lang="ru-RU" sz="1300" b="0" i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ZPII </a:t>
                      </a:r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из-за холодильной установки и монтажа на поверхность</a:t>
                      </a:r>
                      <a:endParaRPr lang="en-US" sz="1300" b="0" i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Грузовик: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11368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кг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(25060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фунтов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Грузовик: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12, 47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кг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(27000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фунтов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) –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с учетом второй холодильной установки</a:t>
                      </a:r>
                      <a:endParaRPr lang="en-US" sz="13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Максимальные размеры транспортного средства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Увеличены</a:t>
                      </a:r>
                      <a:r>
                        <a:rPr lang="ru-RU" sz="1300" b="0" i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ZPII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Грузовик: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3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(11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футов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4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(14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В</a:t>
                      </a:r>
                      <a:endParaRPr lang="en-US" sz="1300" baseline="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Грузовик: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3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(11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x 4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6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(15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В</a:t>
                      </a:r>
                      <a:endParaRPr lang="en-US" sz="13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Пропускная способность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Увеличена</a:t>
                      </a:r>
                      <a:r>
                        <a:rPr lang="ru-RU" sz="1300" b="0" i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ZPII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80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грузовиков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 в час на скорости 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км/ч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240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грузовиков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 в час на скорости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км/ч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непрерывный режим работы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.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Технологии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ru-RU" sz="1300" b="0" i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ZPII</a:t>
                      </a:r>
                      <a:r>
                        <a:rPr lang="ru-RU" sz="1300" b="0" i="1" dirty="0" smtClean="0">
                          <a:latin typeface="Calibri" panose="020F0502020204030204" pitchFamily="34" charset="0"/>
                        </a:rPr>
                        <a:t> добавлена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 DE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Bx, Fx, Tx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Bx, Fx, DE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Рабочая температура</a:t>
                      </a:r>
                      <a:endParaRPr lang="en-US" sz="1300" b="1" baseline="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baseline="0" dirty="0" smtClean="0">
                          <a:latin typeface="Calibri" panose="020F0502020204030204" pitchFamily="34" charset="0"/>
                        </a:rPr>
                        <a:t>В </a:t>
                      </a:r>
                      <a:r>
                        <a:rPr lang="en-US" sz="1300" b="0" i="1" baseline="0" dirty="0" smtClean="0">
                          <a:latin typeface="Calibri" panose="020F0502020204030204" pitchFamily="34" charset="0"/>
                        </a:rPr>
                        <a:t>ZPII</a:t>
                      </a:r>
                      <a:r>
                        <a:rPr lang="ru-RU" sz="1300" b="0" i="1" baseline="0" dirty="0" smtClean="0">
                          <a:latin typeface="Calibri" panose="020F0502020204030204" pitchFamily="34" charset="0"/>
                        </a:rPr>
                        <a:t> расширен диапазон рабочих температур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-18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+55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+131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F)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-20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-4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+104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F)</a:t>
                      </a:r>
                    </a:p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Расширяющий комплект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: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+60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+140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F)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BFF4AD5-2099-48F8-BAC6-5BE5D79EA7F6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5985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</a:t>
            </a:r>
            <a:r>
              <a:rPr lang="en-US" dirty="0" smtClean="0"/>
              <a:t>Z Portal I </a:t>
            </a:r>
            <a:r>
              <a:rPr lang="ru-RU" dirty="0" smtClean="0"/>
              <a:t>и</a:t>
            </a:r>
            <a:r>
              <a:rPr lang="en-US" dirty="0" smtClean="0"/>
              <a:t> Z Portal II (</a:t>
            </a:r>
            <a:r>
              <a:rPr lang="ru-RU" dirty="0" smtClean="0"/>
              <a:t>досмотр легковых транспортных средств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1219200"/>
          <a:ext cx="8226426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747"/>
                <a:gridCol w="3130418"/>
                <a:gridCol w="3063261"/>
              </a:tblGrid>
              <a:tr h="370840">
                <a:tc>
                  <a:txBody>
                    <a:bodyPr/>
                    <a:lstStyle/>
                    <a:p>
                      <a:endParaRPr lang="en-US" sz="13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Занимаемая площадь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dirty="0" smtClean="0">
                          <a:latin typeface="Calibri" panose="020F0502020204030204" pitchFamily="34" charset="0"/>
                        </a:rPr>
                        <a:t>Уменьшена в </a:t>
                      </a:r>
                      <a:r>
                        <a:rPr lang="en-US" sz="1300" b="0" i="1" baseline="0" dirty="0" smtClean="0">
                          <a:latin typeface="Calibri" panose="020F0502020204030204" pitchFamily="34" charset="0"/>
                        </a:rPr>
                        <a:t>ZPII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6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4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14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x 2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 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Д</a:t>
                      </a:r>
                      <a:endParaRPr lang="en-US" sz="1300" baseline="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19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4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6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0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футов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Д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Масса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Увеличена</a:t>
                      </a:r>
                      <a:r>
                        <a:rPr lang="ru-RU" sz="1300" b="0" i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ZPII </a:t>
                      </a:r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из-за холодильной установки и монтажа на поверхность</a:t>
                      </a:r>
                      <a:endParaRPr lang="en-US" sz="1300" b="0" i="1" kern="120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9122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кг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(20110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фунтов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9979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кг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(22000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фунтов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–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с учетом второй холодильной установки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Максимальные размеры транспортного средства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Увеличены</a:t>
                      </a:r>
                      <a:r>
                        <a:rPr lang="ru-RU" sz="1300" b="0" i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ZPII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7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2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6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В</a:t>
                      </a:r>
                      <a:endParaRPr lang="en-US" sz="1300" baseline="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Ш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x 2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7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м (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фута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В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Пропускная способность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Увеличена</a:t>
                      </a:r>
                      <a:r>
                        <a:rPr lang="ru-RU" sz="1300" b="0" i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ZPII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120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транспортных средств в час на скорости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5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км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ч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360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транспортных средств в час на скорости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км/ч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непрерывный режим работы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.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Технологии</a:t>
                      </a:r>
                      <a:endParaRPr lang="en-US" sz="13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dirty="0" smtClean="0">
                          <a:latin typeface="Calibri" panose="020F0502020204030204" pitchFamily="34" charset="0"/>
                        </a:rPr>
                        <a:t>В</a:t>
                      </a:r>
                      <a:r>
                        <a:rPr lang="ru-RU" sz="1300" b="0" i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ZPII</a:t>
                      </a:r>
                      <a:r>
                        <a:rPr lang="ru-RU" sz="1300" b="0" i="1" dirty="0" smtClean="0">
                          <a:latin typeface="Calibri" panose="020F0502020204030204" pitchFamily="34" charset="0"/>
                        </a:rPr>
                        <a:t> добавлена</a:t>
                      </a:r>
                      <a:r>
                        <a:rPr lang="en-US" sz="1300" b="0" i="1" dirty="0" smtClean="0">
                          <a:latin typeface="Calibri" panose="020F0502020204030204" pitchFamily="34" charset="0"/>
                        </a:rPr>
                        <a:t> DE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Bx, Fx, Tx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Bx, Fx, DE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Calibri" panose="020F0502020204030204" pitchFamily="34" charset="0"/>
                        </a:rPr>
                        <a:t>Рабочая температура</a:t>
                      </a:r>
                      <a:endParaRPr lang="en-US" sz="1300" b="1" baseline="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300" b="0" i="1" baseline="0" dirty="0" smtClean="0">
                          <a:latin typeface="Calibri" panose="020F0502020204030204" pitchFamily="34" charset="0"/>
                        </a:rPr>
                        <a:t>В </a:t>
                      </a:r>
                      <a:r>
                        <a:rPr lang="en-US" sz="1300" b="0" i="1" baseline="0" dirty="0" smtClean="0">
                          <a:latin typeface="Calibri" panose="020F0502020204030204" pitchFamily="34" charset="0"/>
                        </a:rPr>
                        <a:t>ZPII</a:t>
                      </a:r>
                      <a:r>
                        <a:rPr lang="ru-RU" sz="1300" b="0" i="1" baseline="0" dirty="0" smtClean="0">
                          <a:latin typeface="Calibri" panose="020F0502020204030204" pitchFamily="34" charset="0"/>
                        </a:rPr>
                        <a:t> расширен диапазон рабочих температур</a:t>
                      </a:r>
                      <a:endParaRPr lang="en-US" sz="13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-18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+55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 +131</a:t>
                      </a:r>
                      <a:r>
                        <a:rPr lang="ru-RU" sz="13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baseline="0" dirty="0" smtClean="0">
                          <a:latin typeface="Calibri" panose="020F0502020204030204" pitchFamily="34" charset="0"/>
                        </a:rPr>
                        <a:t>F)</a:t>
                      </a:r>
                      <a:endParaRPr lang="en-US" sz="13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-20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-4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+104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F)</a:t>
                      </a:r>
                    </a:p>
                    <a:p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Расширяющий комплект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: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+60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C (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от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-40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 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 +140</a:t>
                      </a:r>
                      <a:r>
                        <a:rPr lang="ru-RU" sz="13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dirty="0" smtClean="0">
                          <a:latin typeface="Calibri" panose="020F0502020204030204" pitchFamily="34" charset="0"/>
                        </a:rPr>
                        <a:t>F)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BFF4AD5-2099-48F8-BAC6-5BE5D79EA7F6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69549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dirty="0" smtClean="0"/>
              <a:t>Работа с системой</a:t>
            </a:r>
            <a:endParaRPr lang="en-US" altLang="en-US" dirty="0" smtClean="0"/>
          </a:p>
        </p:txBody>
      </p:sp>
      <p:sp>
        <p:nvSpPr>
          <p:cNvPr id="58373" name="Rectangle 31"/>
          <p:cNvSpPr txBox="1">
            <a:spLocks noChangeArrowheads="1"/>
          </p:cNvSpPr>
          <p:nvPr/>
        </p:nvSpPr>
        <p:spPr bwMode="auto">
          <a:xfrm>
            <a:off x="381000" y="3124200"/>
            <a:ext cx="2743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4763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ru-RU" altLang="en-US" sz="1200" dirty="0" smtClean="0">
                <a:latin typeface="Calibri" panose="020F0502020204030204" pitchFamily="34" charset="0"/>
              </a:rPr>
              <a:t>Регулировщик дорожного движения (дополнительно</a:t>
            </a:r>
            <a:r>
              <a:rPr lang="en-US" altLang="en-US" sz="1200" dirty="0" smtClean="0">
                <a:latin typeface="Calibri" panose="020F0502020204030204" pitchFamily="34" charset="0"/>
              </a:rPr>
              <a:t>)        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Принимает манифест</a:t>
            </a:r>
            <a:endParaRPr lang="en-US" altLang="en-US" sz="1200" b="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Проверяет зону на предмет нахождения в ней посторонних</a:t>
            </a:r>
            <a:endParaRPr lang="en-US" altLang="en-US" sz="1200" b="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Освобождает зону для загрузки досматриваемого транспортного средства</a:t>
            </a:r>
            <a:endParaRPr lang="en-US" altLang="en-US" sz="1200" b="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Отвечает за соблюдение всех необходимых для безопасной работы условий</a:t>
            </a:r>
            <a:r>
              <a:rPr lang="en-US" altLang="en-US" sz="1200" b="0" dirty="0" smtClean="0">
                <a:latin typeface="Calibri" panose="020F0502020204030204" pitchFamily="34" charset="0"/>
              </a:rPr>
              <a:t>        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Отдает распоряжения и команды</a:t>
            </a:r>
            <a:endParaRPr lang="en-US" altLang="en-US" sz="1100" b="0" dirty="0">
              <a:latin typeface="Calibri" panose="020F0502020204030204" pitchFamily="34" charset="0"/>
            </a:endParaRPr>
          </a:p>
        </p:txBody>
      </p:sp>
      <p:sp>
        <p:nvSpPr>
          <p:cNvPr id="58374" name="Rectangle 32"/>
          <p:cNvSpPr txBox="1">
            <a:spLocks noChangeArrowheads="1"/>
          </p:cNvSpPr>
          <p:nvPr/>
        </p:nvSpPr>
        <p:spPr bwMode="auto">
          <a:xfrm>
            <a:off x="3221354" y="3124200"/>
            <a:ext cx="2665413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4763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dirty="0" smtClean="0">
                <a:latin typeface="Calibri" panose="020F0502020204030204" pitchFamily="34" charset="0"/>
              </a:rPr>
              <a:t>Водитель </a:t>
            </a:r>
            <a:r>
              <a:rPr lang="ru-RU" altLang="en-US" sz="1200" dirty="0" smtClean="0">
                <a:latin typeface="Calibri" panose="020F0502020204030204" pitchFamily="34" charset="0"/>
              </a:rPr>
              <a:t>транспортного средства</a:t>
            </a:r>
            <a:endParaRPr lang="en-US" altLang="en-US" sz="12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en-US" sz="1200" b="0" dirty="0" smtClean="0">
                <a:latin typeface="Calibri" panose="020F0502020204030204" pitchFamily="34" charset="0"/>
              </a:rPr>
              <a:t/>
            </a:r>
            <a:br>
              <a:rPr lang="en-US" altLang="en-US" sz="1200" b="0" dirty="0" smtClean="0">
                <a:latin typeface="Calibri" panose="020F0502020204030204" pitchFamily="34" charset="0"/>
              </a:rPr>
            </a:br>
            <a:r>
              <a:rPr lang="ru-RU" altLang="en-US" sz="1200" b="0" dirty="0" smtClean="0">
                <a:latin typeface="Calibri" panose="020F0502020204030204" pitchFamily="34" charset="0"/>
              </a:rPr>
              <a:t>Управляет досматриваемым транспортным средством при движении через портал</a:t>
            </a:r>
            <a:endParaRPr lang="en-US" altLang="en-US" sz="1200" b="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Поддерживает скорость следования, контролируя ее по спидометру</a:t>
            </a:r>
            <a:endParaRPr lang="en-US" altLang="en-US" sz="1200" dirty="0">
              <a:latin typeface="Arial Narrow" panose="020B0606020202030204" pitchFamily="34" charset="0"/>
            </a:endParaRP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en-US" sz="1200" dirty="0">
              <a:latin typeface="Arial Narrow" panose="020B0606020202030204" pitchFamily="34" charset="0"/>
            </a:endParaRPr>
          </a:p>
        </p:txBody>
      </p:sp>
      <p:sp>
        <p:nvSpPr>
          <p:cNvPr id="58375" name="Rectangle 33"/>
          <p:cNvSpPr>
            <a:spLocks noChangeArrowheads="1"/>
          </p:cNvSpPr>
          <p:nvPr/>
        </p:nvSpPr>
        <p:spPr bwMode="auto">
          <a:xfrm>
            <a:off x="6029325" y="3143250"/>
            <a:ext cx="2947209" cy="296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4763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dirty="0" smtClean="0">
                <a:latin typeface="Calibri" panose="020F0502020204030204" pitchFamily="34" charset="0"/>
              </a:rPr>
              <a:t>Аналитик/оператор изображений</a:t>
            </a:r>
            <a:endParaRPr lang="en-US" altLang="en-US" sz="120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en-US" sz="1200" b="0" dirty="0" smtClean="0">
                <a:latin typeface="Calibri" panose="020F0502020204030204" pitchFamily="34" charset="0"/>
              </a:rPr>
              <a:t/>
            </a:r>
            <a:br>
              <a:rPr lang="en-US" altLang="en-US" sz="1200" b="0" dirty="0" smtClean="0">
                <a:latin typeface="Calibri" panose="020F0502020204030204" pitchFamily="34" charset="0"/>
              </a:rPr>
            </a:br>
            <a:r>
              <a:rPr lang="ru-RU" altLang="en-US" sz="1200" b="0" dirty="0" smtClean="0">
                <a:latin typeface="Calibri" panose="020F0502020204030204" pitchFamily="34" charset="0"/>
              </a:rPr>
              <a:t>Просматривает изображение по мере сканирования предмета</a:t>
            </a:r>
            <a:endParaRPr lang="en-US" altLang="en-US" sz="1200" b="0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Анализирует изображения</a:t>
            </a:r>
            <a:r>
              <a:rPr lang="en-US" altLang="en-US" sz="1200" b="0" dirty="0" smtClean="0"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Задерживает/отпускает досматриваемое транспортное средство </a:t>
            </a:r>
            <a:r>
              <a:rPr lang="en-US" altLang="en-US" sz="1200" b="0" dirty="0" smtClean="0">
                <a:latin typeface="Calibri" panose="020F0502020204030204" pitchFamily="34" charset="0"/>
              </a:rPr>
              <a:t>(</a:t>
            </a:r>
            <a:r>
              <a:rPr lang="ru-RU" altLang="en-US" sz="1200" b="0" dirty="0" smtClean="0">
                <a:latin typeface="Calibri" panose="020F0502020204030204" pitchFamily="34" charset="0"/>
              </a:rPr>
              <a:t>т. е.</a:t>
            </a:r>
            <a:r>
              <a:rPr lang="en-US" altLang="en-US" sz="1200" b="0" dirty="0" smtClean="0">
                <a:latin typeface="Calibri" panose="020F0502020204030204" pitchFamily="34" charset="0"/>
              </a:rPr>
              <a:t> </a:t>
            </a:r>
            <a:r>
              <a:rPr lang="ru-RU" altLang="en-US" sz="1200" b="0" dirty="0" smtClean="0">
                <a:latin typeface="Calibri" panose="020F0502020204030204" pitchFamily="34" charset="0"/>
              </a:rPr>
              <a:t>управляет выездными воротами</a:t>
            </a:r>
            <a:r>
              <a:rPr lang="en-US" altLang="en-US" sz="1200" b="0" dirty="0" smtClean="0">
                <a:latin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ru-RU" altLang="en-US" sz="1200" b="0" dirty="0" smtClean="0">
                <a:latin typeface="Calibri" panose="020F0502020204030204" pitchFamily="34" charset="0"/>
              </a:rPr>
              <a:t>Сохраняет изображения и из данные на компьютер сервера</a:t>
            </a:r>
            <a:endParaRPr lang="en-US" altLang="en-US" sz="1200" b="0" dirty="0">
              <a:latin typeface="Calibri" panose="020F0502020204030204" pitchFamily="34" charset="0"/>
            </a:endParaRPr>
          </a:p>
        </p:txBody>
      </p:sp>
      <p:pic>
        <p:nvPicPr>
          <p:cNvPr id="39943" name="Picture 44" descr="Jr driving 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5429" y="1115954"/>
            <a:ext cx="1916430" cy="1825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44" name="Picture 47" descr="picture-1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455" y="1115954"/>
            <a:ext cx="2320290" cy="181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45" name="Picture 50" descr="VehicleScannerScreens"/>
          <p:cNvPicPr>
            <a:picLocks noChangeAspect="1" noChangeArrowheads="1"/>
          </p:cNvPicPr>
          <p:nvPr/>
        </p:nvPicPr>
        <p:blipFill>
          <a:blip r:embed="rId4" cstate="print"/>
          <a:srcRect t="15468"/>
          <a:stretch>
            <a:fillRect/>
          </a:stretch>
        </p:blipFill>
        <p:spPr bwMode="auto">
          <a:xfrm>
            <a:off x="6157134" y="1115954"/>
            <a:ext cx="2605866" cy="16174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/>
          <p:cNvCxnSpPr/>
          <p:nvPr/>
        </p:nvCxnSpPr>
        <p:spPr>
          <a:xfrm>
            <a:off x="3124200" y="1152524"/>
            <a:ext cx="0" cy="4083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896832" y="1152524"/>
            <a:ext cx="20161" cy="4083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448574" y="5727940"/>
            <a:ext cx="8314425" cy="524684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>
            <a:defPPr>
              <a:defRPr lang="en-US"/>
            </a:defPPr>
            <a:lvl1pPr algn="ctr" fontAlgn="base">
              <a:spcBef>
                <a:spcPct val="50000"/>
              </a:spcBef>
              <a:spcAft>
                <a:spcPct val="0"/>
              </a:spcAft>
              <a:defRPr b="0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Calibri" panose="020F0502020204030204" pitchFamily="34" charset="0"/>
              </a:defRPr>
            </a:lvl1pPr>
            <a:lvl2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400" dirty="0" smtClean="0"/>
              <a:t>Минимальные требования к численности бригады</a:t>
            </a:r>
            <a:r>
              <a:rPr lang="en-US" sz="1400" dirty="0" smtClean="0"/>
              <a:t>: </a:t>
            </a:r>
            <a:r>
              <a:rPr lang="ru-RU" sz="1400" dirty="0" smtClean="0"/>
              <a:t>стандартно один оператор системы</a:t>
            </a:r>
            <a:r>
              <a:rPr lang="en-US" sz="1400" dirty="0" smtClean="0"/>
              <a:t>/</a:t>
            </a:r>
            <a:r>
              <a:rPr lang="ru-RU" sz="1400" dirty="0" smtClean="0"/>
              <a:t>аналитик изображений</a:t>
            </a:r>
            <a:r>
              <a:rPr lang="en-US" sz="1400" dirty="0" smtClean="0"/>
              <a:t>. </a:t>
            </a:r>
            <a:r>
              <a:rPr lang="ru-RU" sz="1400" dirty="0" smtClean="0"/>
              <a:t>Регулировщик движения – дополнительно</a:t>
            </a:r>
            <a:r>
              <a:rPr lang="en-US" sz="1400" dirty="0" smtClean="0"/>
              <a:t>. </a:t>
            </a:r>
            <a:endParaRPr lang="en-US" sz="1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39352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ANSI </a:t>
            </a:r>
            <a:r>
              <a:rPr lang="ru-RU" dirty="0" smtClean="0"/>
              <a:t>стандарт </a:t>
            </a:r>
            <a:r>
              <a:rPr lang="en-US" dirty="0" smtClean="0"/>
              <a:t>N43.17-2009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3200" y="1738281"/>
            <a:ext cx="6308725" cy="421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1296987" y="3044128"/>
            <a:ext cx="6661150" cy="247650"/>
          </a:xfrm>
          <a:prstGeom prst="roundRect">
            <a:avLst>
              <a:gd name="adj" fmla="val 16667"/>
            </a:avLst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342900" y="1019175"/>
            <a:ext cx="809317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Calibri" panose="020F0502020204030204" pitchFamily="34" charset="0"/>
              </a:rPr>
              <a:t>Новый стандарта </a:t>
            </a:r>
            <a:r>
              <a:rPr lang="en-US" sz="1400" dirty="0" smtClean="0">
                <a:latin typeface="Calibri" panose="020F0502020204030204" pitchFamily="34" charset="0"/>
              </a:rPr>
              <a:t>ANSI </a:t>
            </a:r>
            <a:r>
              <a:rPr lang="ru-RU" sz="1400" dirty="0" smtClean="0">
                <a:latin typeface="Calibri" panose="020F0502020204030204" pitchFamily="34" charset="0"/>
              </a:rPr>
              <a:t>предусматривает дозу до </a:t>
            </a:r>
            <a:r>
              <a:rPr lang="en-US" sz="1400" dirty="0" smtClean="0">
                <a:latin typeface="Calibri" panose="020F0502020204030204" pitchFamily="34" charset="0"/>
              </a:rPr>
              <a:t>0</a:t>
            </a:r>
            <a:r>
              <a:rPr lang="ru-RU" sz="1400" dirty="0" smtClean="0">
                <a:latin typeface="Calibri" panose="020F0502020204030204" pitchFamily="34" charset="0"/>
              </a:rPr>
              <a:t>,</a:t>
            </a:r>
            <a:r>
              <a:rPr lang="en-US" sz="1400" dirty="0" smtClean="0">
                <a:latin typeface="Calibri" panose="020F0502020204030204" pitchFamily="34" charset="0"/>
              </a:rPr>
              <a:t>25 </a:t>
            </a:r>
            <a:r>
              <a:rPr lang="ru-RU" sz="1400" dirty="0" smtClean="0">
                <a:latin typeface="Calibri" panose="020F0502020204030204" pitchFamily="34" charset="0"/>
              </a:rPr>
              <a:t>мкЗв на сканирование для систем общего назначения</a:t>
            </a:r>
            <a:endParaRPr lang="en-US" sz="14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Calibri" panose="020F0502020204030204" pitchFamily="34" charset="0"/>
              </a:rPr>
              <a:t>Содержит рекомендации по допустимому числу сканирований в года</a:t>
            </a:r>
            <a:endParaRPr lang="en-US" sz="1400" dirty="0">
              <a:latin typeface="Calibri" panose="020F0502020204030204" pitchFamily="34" charset="0"/>
            </a:endParaRPr>
          </a:p>
          <a:p>
            <a:endParaRPr lang="en-US" sz="12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128"/>
          <p:cNvSpPr txBox="1">
            <a:spLocks noChangeArrowheads="1"/>
          </p:cNvSpPr>
          <p:nvPr/>
        </p:nvSpPr>
        <p:spPr bwMode="auto">
          <a:xfrm>
            <a:off x="1504949" y="2441066"/>
            <a:ext cx="1552575" cy="57708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1050" b="0" dirty="0" smtClean="0">
                <a:latin typeface="Calibri" panose="020F0502020204030204" pitchFamily="34" charset="0"/>
              </a:rPr>
              <a:t>Справочная доза на сканирование </a:t>
            </a:r>
          </a:p>
          <a:p>
            <a:pPr algn="ctr" eaLnBrk="1" hangingPunct="1"/>
            <a:r>
              <a:rPr lang="ru-RU" altLang="en-US" sz="1050" b="0" dirty="0" smtClean="0">
                <a:latin typeface="Calibri" panose="020F0502020204030204" pitchFamily="34" charset="0"/>
              </a:rPr>
              <a:t> </a:t>
            </a:r>
            <a:r>
              <a:rPr lang="ru-RU" altLang="en-US" sz="1050" b="0" dirty="0" smtClean="0">
                <a:latin typeface="Calibri" panose="020F0502020204030204" pitchFamily="34" charset="0"/>
              </a:rPr>
              <a:t>    </a:t>
            </a:r>
            <a:r>
              <a:rPr lang="ru-RU" altLang="en-US" sz="1050" b="0" dirty="0" smtClean="0">
                <a:latin typeface="Calibri" panose="020F0502020204030204" pitchFamily="34" charset="0"/>
              </a:rPr>
              <a:t>(мкЗв)           (мкбэр)</a:t>
            </a:r>
            <a:endParaRPr lang="en-US" altLang="en-US" sz="1050" b="0" dirty="0">
              <a:latin typeface="Calibri" panose="020F0502020204030204" pitchFamily="34" charset="0"/>
            </a:endParaRPr>
          </a:p>
        </p:txBody>
      </p:sp>
      <p:sp>
        <p:nvSpPr>
          <p:cNvPr id="11" name="TextBox 128"/>
          <p:cNvSpPr txBox="1">
            <a:spLocks noChangeArrowheads="1"/>
          </p:cNvSpPr>
          <p:nvPr/>
        </p:nvSpPr>
        <p:spPr bwMode="auto">
          <a:xfrm>
            <a:off x="2933700" y="2143127"/>
            <a:ext cx="1209675" cy="86177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1000" b="0" dirty="0" smtClean="0">
                <a:latin typeface="Calibri" panose="020F0502020204030204" pitchFamily="34" charset="0"/>
              </a:rPr>
              <a:t>Стандарт соответствует, если число сканирований в год не превышает</a:t>
            </a:r>
            <a:endParaRPr lang="en-US" altLang="en-US" sz="1000" b="0" dirty="0">
              <a:latin typeface="Calibri" panose="020F0502020204030204" pitchFamily="34" charset="0"/>
            </a:endParaRPr>
          </a:p>
        </p:txBody>
      </p:sp>
      <p:sp>
        <p:nvSpPr>
          <p:cNvPr id="12" name="TextBox 128"/>
          <p:cNvSpPr txBox="1">
            <a:spLocks noChangeArrowheads="1"/>
          </p:cNvSpPr>
          <p:nvPr/>
        </p:nvSpPr>
        <p:spPr bwMode="auto">
          <a:xfrm>
            <a:off x="4152900" y="2009777"/>
            <a:ext cx="1209675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1000" b="0" dirty="0" smtClean="0">
                <a:latin typeface="Calibri" panose="020F0502020204030204" pitchFamily="34" charset="0"/>
              </a:rPr>
              <a:t>Стандарт соответствует, если число сканирований в месяц не превышает</a:t>
            </a:r>
            <a:endParaRPr lang="en-US" altLang="en-US" sz="1000" b="0" dirty="0">
              <a:latin typeface="Calibri" panose="020F0502020204030204" pitchFamily="34" charset="0"/>
            </a:endParaRPr>
          </a:p>
        </p:txBody>
      </p:sp>
      <p:sp>
        <p:nvSpPr>
          <p:cNvPr id="13" name="TextBox 128"/>
          <p:cNvSpPr txBox="1">
            <a:spLocks noChangeArrowheads="1"/>
          </p:cNvSpPr>
          <p:nvPr/>
        </p:nvSpPr>
        <p:spPr bwMode="auto">
          <a:xfrm>
            <a:off x="5286375" y="2000252"/>
            <a:ext cx="1209675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1000" b="0" dirty="0" smtClean="0">
                <a:latin typeface="Calibri" panose="020F0502020204030204" pitchFamily="34" charset="0"/>
              </a:rPr>
              <a:t>Стандарт соответствует, если число сканирований в неделю не превышает</a:t>
            </a:r>
            <a:endParaRPr lang="en-US" altLang="en-US" sz="1000" b="0" dirty="0">
              <a:latin typeface="Calibri" panose="020F0502020204030204" pitchFamily="34" charset="0"/>
            </a:endParaRPr>
          </a:p>
        </p:txBody>
      </p:sp>
      <p:sp>
        <p:nvSpPr>
          <p:cNvPr id="14" name="TextBox 128"/>
          <p:cNvSpPr txBox="1">
            <a:spLocks noChangeArrowheads="1"/>
          </p:cNvSpPr>
          <p:nvPr/>
        </p:nvSpPr>
        <p:spPr bwMode="auto">
          <a:xfrm>
            <a:off x="6457950" y="2000252"/>
            <a:ext cx="1209675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1000" b="0" dirty="0" smtClean="0">
                <a:latin typeface="Calibri" panose="020F0502020204030204" pitchFamily="34" charset="0"/>
              </a:rPr>
              <a:t>Стандарт соответствует, если число сканирований в день не превышает</a:t>
            </a:r>
            <a:endParaRPr lang="en-US" altLang="en-US" sz="1000" b="0" dirty="0">
              <a:latin typeface="Calibri" panose="020F0502020204030204" pitchFamily="34" charset="0"/>
            </a:endParaRPr>
          </a:p>
        </p:txBody>
      </p:sp>
      <p:sp>
        <p:nvSpPr>
          <p:cNvPr id="15" name="TextBox 128"/>
          <p:cNvSpPr txBox="1">
            <a:spLocks noChangeArrowheads="1"/>
          </p:cNvSpPr>
          <p:nvPr/>
        </p:nvSpPr>
        <p:spPr bwMode="auto">
          <a:xfrm>
            <a:off x="1485900" y="1724027"/>
            <a:ext cx="4772025" cy="2616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050" dirty="0" smtClean="0">
                <a:latin typeface="Calibri" panose="020F0502020204030204" pitchFamily="34" charset="0"/>
              </a:rPr>
              <a:t>Таблица 1. </a:t>
            </a:r>
            <a:r>
              <a:rPr lang="ru-RU" altLang="en-US" sz="1050" b="0" dirty="0" smtClean="0">
                <a:latin typeface="Calibri" panose="020F0502020204030204" pitchFamily="34" charset="0"/>
              </a:rPr>
              <a:t>Допустимое число сканирований для человека</a:t>
            </a:r>
            <a:endParaRPr lang="en-US" altLang="en-US" sz="1050" b="0" dirty="0">
              <a:latin typeface="Calibri" panose="020F0502020204030204" pitchFamily="34" charset="0"/>
            </a:endParaRPr>
          </a:p>
        </p:txBody>
      </p:sp>
      <p:sp>
        <p:nvSpPr>
          <p:cNvPr id="16" name="TextBox 128"/>
          <p:cNvSpPr txBox="1">
            <a:spLocks noChangeArrowheads="1"/>
          </p:cNvSpPr>
          <p:nvPr/>
        </p:nvSpPr>
        <p:spPr bwMode="auto">
          <a:xfrm>
            <a:off x="1514476" y="5686427"/>
            <a:ext cx="3924300" cy="2616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050" dirty="0" smtClean="0">
                <a:latin typeface="Calibri" panose="020F0502020204030204" pitchFamily="34" charset="0"/>
              </a:rPr>
              <a:t>* Применимо только к системам ограниченного применения </a:t>
            </a:r>
            <a:endParaRPr lang="en-US" altLang="en-US" sz="105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10487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Действующие стандарты по радиационной безопасности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1219200"/>
          <a:ext cx="8226426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142"/>
                <a:gridCol w="2742142"/>
                <a:gridCol w="274214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Регламент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Допустимые для общественности дозы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Число эквивалентное сканированиям 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Z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Международная комиссия по радиологической защите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(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МКРЗ)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мкЗв в год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20000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сканирований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Комиссия по ядерному регулированию США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(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КЯР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мкЗв в год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20000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сканирований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ANSI/HPS N43.17-2009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25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на сканирование или 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250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мкЗв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в год от любого одного источника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5000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сканирований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EURATOM 96/29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мкЗв в год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20000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сканирований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050" dirty="0" smtClean="0"/>
              <a:t>Исключительно для ознакомления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2015 </a:t>
            </a:r>
            <a:r>
              <a:rPr lang="ru-RU" dirty="0" smtClean="0"/>
              <a:t>Конфиденциальная информация </a:t>
            </a:r>
            <a:r>
              <a:rPr lang="en-US" dirty="0" smtClean="0"/>
              <a:t>AS&amp;E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316" y="5018790"/>
            <a:ext cx="1750269" cy="5825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1560" y="4904755"/>
            <a:ext cx="2062722" cy="669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43420" y="4668918"/>
            <a:ext cx="1289970" cy="10731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32528" y="4824371"/>
            <a:ext cx="1082549" cy="9904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2062" y="4763449"/>
            <a:ext cx="804304" cy="1049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58915" y="5875448"/>
            <a:ext cx="816901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Проверено </a:t>
            </a:r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F.X. Massé </a:t>
            </a:r>
            <a:r>
              <a:rPr lang="ru-RU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Должно соответствовать </a:t>
            </a:r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ANSI N43.17-2009</a:t>
            </a:r>
            <a:endParaRPr lang="en-US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80328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-ASE-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1" id="{65011DEA-E617-4C12-997D-ABBA839C4FB3}" vid="{6000341A-9C49-4A0D-BDEE-61A03CD0F9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6367</TotalTime>
  <Words>7242</Words>
  <Application>Microsoft Office PowerPoint</Application>
  <PresentationFormat>Экран (4:3)</PresentationFormat>
  <Paragraphs>1226</Paragraphs>
  <Slides>85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86" baseType="lpstr">
      <vt:lpstr>FINAL-ASE-2014</vt:lpstr>
      <vt:lpstr>Обучение навыкам реализации системы Z Portal® II</vt:lpstr>
      <vt:lpstr>Программа</vt:lpstr>
      <vt:lpstr>Установка</vt:lpstr>
      <vt:lpstr>Обзор системы Z Portal® II</vt:lpstr>
      <vt:lpstr>Преимущества системы Z Portal II</vt:lpstr>
      <vt:lpstr>Принцип наименования Z Portal II</vt:lpstr>
      <vt:lpstr>Монтаж системы Z Portal</vt:lpstr>
      <vt:lpstr>Применяемость</vt:lpstr>
      <vt:lpstr>Рынок и конкуренция</vt:lpstr>
      <vt:lpstr>Сравнительный анализ </vt:lpstr>
      <vt:lpstr>Главные конкуренты</vt:lpstr>
      <vt:lpstr>Конкурентные портальные системы досмотра пассажирских транспортных средств</vt:lpstr>
      <vt:lpstr>Конкурентные портальные системы досмотра грузовиков/автобусов (низкий уровень энергии)</vt:lpstr>
      <vt:lpstr>Принцип выхода на рынок</vt:lpstr>
      <vt:lpstr>Принцип выпуска</vt:lpstr>
      <vt:lpstr>Доступные рекламные материалы</vt:lpstr>
      <vt:lpstr>Шаблон электронной почты</vt:lpstr>
      <vt:lpstr>Технологии</vt:lpstr>
      <vt:lpstr>Формирование изображений двумя уровнями энергии  Дополнительно</vt:lpstr>
      <vt:lpstr>Формирование изображений обратным рассеянием Z</vt:lpstr>
      <vt:lpstr>Технология прямого рассеяния</vt:lpstr>
      <vt:lpstr>Свинцовое покрытие в платформе грузовика на изображениях прямым рассеянием</vt:lpstr>
      <vt:lpstr>Технические характеристики Z Portal II</vt:lpstr>
      <vt:lpstr>Сравнение Z Portal I и Z Portal II</vt:lpstr>
      <vt:lpstr>Повышение качества изображений</vt:lpstr>
      <vt:lpstr>Технические характеристики Z Portal II</vt:lpstr>
      <vt:lpstr>Пропускная способность</vt:lpstr>
      <vt:lpstr>Технические характеристики Z Portal II</vt:lpstr>
      <vt:lpstr>Конфигурации Z Portal II</vt:lpstr>
      <vt:lpstr>Краткое описание работы</vt:lpstr>
      <vt:lpstr>Работа системы в режиме непрерывного досмотра</vt:lpstr>
      <vt:lpstr>Работа станции запуска сканирования   Опция – только для досмотра грузовиков</vt:lpstr>
      <vt:lpstr>Работа автоматического исключения досмотра кабины  Опция – только для досмотра грузовиков</vt:lpstr>
      <vt:lpstr>Основные узлы портала досмотра грузовиков</vt:lpstr>
      <vt:lpstr>Основные узлы портала досмотра легковых автомобилей</vt:lpstr>
      <vt:lpstr>Улучшенные функции облуживания Z Portal II</vt:lpstr>
      <vt:lpstr>Полный набор изображений системой Z Portal – портал для легковых автомобилей</vt:lpstr>
      <vt:lpstr>Полный набор изображений системой Z Portal – портал для грузовых автомобилей</vt:lpstr>
      <vt:lpstr>Установка Z Portal без подготовки рабочей площадки</vt:lpstr>
      <vt:lpstr>Требования к площадке Z Portal I и Z Portal II</vt:lpstr>
      <vt:lpstr>Опции Z Portal II</vt:lpstr>
      <vt:lpstr>Опции Z Portal II</vt:lpstr>
      <vt:lpstr>Рентгеновское сканирование двумя уровнями энергии сверху вниз – дополнительно</vt:lpstr>
      <vt:lpstr>Требования к подвальной площадке TDTX</vt:lpstr>
      <vt:lpstr>Станция запуска сканирования только для досмотра грузовиков</vt:lpstr>
      <vt:lpstr>Примеры изображений с опцией станции запуска сканирования На примере Z Portal I</vt:lpstr>
      <vt:lpstr>Автоматическое исключение досмотра кабины Только для досмотра грузовиков</vt:lpstr>
      <vt:lpstr>Радиационный портальный монитор</vt:lpstr>
      <vt:lpstr>Система считывания номерных знаков (LPR)</vt:lpstr>
      <vt:lpstr>Система распознавания кодов контейнеров (CCR)</vt:lpstr>
      <vt:lpstr>Система досмотра днища (UVIS) </vt:lpstr>
      <vt:lpstr>Встроенная опция сканирования манифестов Только для досмотра грузовиков</vt:lpstr>
      <vt:lpstr>Сетевое решение ASE Connect™ - дополнительно</vt:lpstr>
      <vt:lpstr>Анализ изображений Z Portal II</vt:lpstr>
      <vt:lpstr>Дисплей Z Portal</vt:lpstr>
      <vt:lpstr>Консоль оператора ASEInspection</vt:lpstr>
      <vt:lpstr>Инструменты анализа изображений с оповещением оператора</vt:lpstr>
      <vt:lpstr>Сравнение с эталонным транспортным средством  Только для досмотра легковых автомобилей</vt:lpstr>
      <vt:lpstr>Автоматическое сравнение с эталонным транспортным средством  В штрихах</vt:lpstr>
      <vt:lpstr>Трехмерный просмотрщик</vt:lpstr>
      <vt:lpstr>Безопасность Z Portal II</vt:lpstr>
      <vt:lpstr>Запретная зона Z Portal II – портал досмотра легковых автомобилей</vt:lpstr>
      <vt:lpstr>Запретная зона Z Portal II – портал досмотра грузовых автомобилей</vt:lpstr>
      <vt:lpstr>Маркировка CE</vt:lpstr>
      <vt:lpstr>Безопасность и здравоохранение – Z Portal</vt:lpstr>
      <vt:lpstr>Конструктивные элементы безопасности</vt:lpstr>
      <vt:lpstr>Опции и наличие</vt:lpstr>
      <vt:lpstr>Определение правил</vt:lpstr>
      <vt:lpstr>Демонстрация/время на освоение Z Portal</vt:lpstr>
      <vt:lpstr>Дополнительные слайды</vt:lpstr>
      <vt:lpstr>Способности обнаружения Smiths</vt:lpstr>
      <vt:lpstr>Способности обнаружения Smiths</vt:lpstr>
      <vt:lpstr>Leidos (ранее SAIC)</vt:lpstr>
      <vt:lpstr>Nuctech</vt:lpstr>
      <vt:lpstr>Teleradio</vt:lpstr>
      <vt:lpstr>Сравнение Z Portal I и Z Portal II</vt:lpstr>
      <vt:lpstr>Сравнение Z Portal I и Z Portal II</vt:lpstr>
      <vt:lpstr>Сравнение Z Portal I и Z Portal II</vt:lpstr>
      <vt:lpstr>Улучшение качества изображения сверху вниз обратным рассеянием Z – скорость около 3 км/ч</vt:lpstr>
      <vt:lpstr>Разделение веществ при сканировании сверху вниз</vt:lpstr>
      <vt:lpstr>Сравнение Z Portal I и Z Portal II (досмотр грузовых транспортных средств)</vt:lpstr>
      <vt:lpstr>Сравнение Z Portal I и Z Portal II (досмотр легковых транспортных средств)</vt:lpstr>
      <vt:lpstr>Работа с системой</vt:lpstr>
      <vt:lpstr>ANSI стандарт N43.17-2009</vt:lpstr>
      <vt:lpstr>Действующие стандарты по радиационной безопасности</vt:lpstr>
    </vt:vector>
  </TitlesOfParts>
  <Company>American Science and Engineering,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Roth, Colleen</dc:creator>
  <cp:lastModifiedBy>Виталий</cp:lastModifiedBy>
  <cp:revision>271</cp:revision>
  <cp:lastPrinted>2015-09-16T17:44:08Z</cp:lastPrinted>
  <dcterms:created xsi:type="dcterms:W3CDTF">2015-08-03T18:58:33Z</dcterms:created>
  <dcterms:modified xsi:type="dcterms:W3CDTF">2016-12-11T20:21:25Z</dcterms:modified>
</cp:coreProperties>
</file>