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9799" r:id="rId1"/>
    <p:sldMasterId id="2147489830" r:id="rId2"/>
    <p:sldMasterId id="2147489958" r:id="rId3"/>
  </p:sldMasterIdLst>
  <p:notesMasterIdLst>
    <p:notesMasterId r:id="rId14"/>
  </p:notesMasterIdLst>
  <p:sldIdLst>
    <p:sldId id="256" r:id="rId4"/>
    <p:sldId id="277" r:id="rId5"/>
    <p:sldId id="274" r:id="rId6"/>
    <p:sldId id="275" r:id="rId7"/>
    <p:sldId id="276" r:id="rId8"/>
    <p:sldId id="257" r:id="rId9"/>
    <p:sldId id="258" r:id="rId10"/>
    <p:sldId id="272" r:id="rId11"/>
    <p:sldId id="260" r:id="rId12"/>
    <p:sldId id="273" r:id="rId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Arial Narrow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723" autoAdjust="0"/>
  </p:normalViewPr>
  <p:slideViewPr>
    <p:cSldViewPr>
      <p:cViewPr>
        <p:scale>
          <a:sx n="100" d="100"/>
          <a:sy n="100" d="100"/>
        </p:scale>
        <p:origin x="-2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MS PGothic"/>
                <a:cs typeface="MS PGothic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MS PGothic"/>
                <a:cs typeface="MS PGothic"/>
              </a:defRPr>
            </a:lvl1pPr>
          </a:lstStyle>
          <a:p>
            <a:pPr>
              <a:defRPr/>
            </a:pPr>
            <a:fld id="{E2E209AF-2005-4BBA-9A01-4300774EE8AD}" type="datetimeFigureOut">
              <a:rPr lang="en-US"/>
              <a:pPr>
                <a:defRPr/>
              </a:pPr>
              <a:t>12/9/2016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MS PGothic"/>
                <a:cs typeface="MS PGothic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ea typeface="MS PGothic"/>
                <a:cs typeface="MS PGothic"/>
              </a:defRPr>
            </a:lvl1pPr>
          </a:lstStyle>
          <a:p>
            <a:pPr>
              <a:defRPr/>
            </a:pPr>
            <a:fld id="{72F2761A-15C5-41E8-82A6-36F37FA9AB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6129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fld id="{2D8E69FD-1EE9-4817-B119-338ACA676A46}" type="slidenum">
              <a:rPr lang="en-US" sz="1200"/>
              <a:pPr eaLnBrk="1" hangingPunct="1"/>
              <a:t>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648718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F2761A-15C5-41E8-82A6-36F37FA9ABA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583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5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image" Target="../media/image20.png"/><Relationship Id="rId16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11" Type="http://schemas.openxmlformats.org/officeDocument/2006/relationships/image" Target="../media/image9.png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6.jpe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Truck-person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Stow Away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8"/>
          <p:cNvSpPr>
            <a:spLocks noChangeArrowheads="1"/>
          </p:cNvSpPr>
          <p:nvPr userDrawn="1"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grpSp>
        <p:nvGrpSpPr>
          <p:cNvPr id="9" name="Group 22"/>
          <p:cNvGrpSpPr>
            <a:grpSpLocks/>
          </p:cNvGrpSpPr>
          <p:nvPr userDrawn="1"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b="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2" name="Picture 12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truck3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7"/>
          <p:cNvGrpSpPr>
            <a:grpSpLocks/>
          </p:cNvGrpSpPr>
          <p:nvPr userDrawn="1"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16" name="Picture 8" descr="Tir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b="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 descr="Circle Gun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Untitled-3 copy.gif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38300"/>
            <a:ext cx="100647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3"/>
          <p:cNvSpPr>
            <a:spLocks noChangeArrowheads="1"/>
          </p:cNvSpPr>
          <p:nvPr userDrawn="1"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sp>
        <p:nvSpPr>
          <p:cNvPr id="24" name="Oval 24"/>
          <p:cNvSpPr>
            <a:spLocks noChangeArrowheads="1"/>
          </p:cNvSpPr>
          <p:nvPr userDrawn="1"/>
        </p:nvSpPr>
        <p:spPr bwMode="auto">
          <a:xfrm>
            <a:off x="5008563" y="1781175"/>
            <a:ext cx="709612" cy="70485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pic>
        <p:nvPicPr>
          <p:cNvPr id="25" name="Picture 30" descr="tagline-2.gif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BAD1EFA-621F-4912-97B9-DA3AE8FD2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87337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tagline-2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4738" y="5359400"/>
            <a:ext cx="13208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97F5994-7F5C-4CDD-A21D-2F429C1C54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134720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S&amp;E_Updatedtemplate_BreakSlide_v1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13" t="5836" r="3178" b="214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AS&amp;E_Updatedtemplate_ContentMas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tagline.gi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1100" y="5472113"/>
            <a:ext cx="1220788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6D2688E-F134-4033-9ACC-CE8D70F42E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009918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dirty="0"/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12" name="Picture 17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9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21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dirty="0"/>
          </a:p>
        </p:txBody>
      </p:sp>
      <p:grpSp>
        <p:nvGrpSpPr>
          <p:cNvPr id="17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8" name="Picture 26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20" name="Picture 25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dirty="0"/>
          </a:p>
        </p:txBody>
      </p:sp>
      <p:grpSp>
        <p:nvGrpSpPr>
          <p:cNvPr id="25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6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Oval 32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28" name="Picture 27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4" descr="tagline-2.gif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AEEE5C7-7AAE-4CC9-A352-E5387C69B7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28738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ruck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ulls Ey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8" name="Picture 18" descr="Tir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10" name="Picture 15" descr="tagline-2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DFE7AEA-C5FD-486F-B455-ADB467F7F9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81443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2513" y="1638300"/>
            <a:ext cx="100647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81175"/>
            <a:ext cx="720725" cy="7143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pic>
        <p:nvPicPr>
          <p:cNvPr id="12" name="Picture 17" descr="tagline-2.gif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F2CDCDE-5F28-4271-8C66-F53232B44A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17150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dirty="0"/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12" name="Picture 17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9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21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dirty="0"/>
          </a:p>
        </p:txBody>
      </p:sp>
      <p:grpSp>
        <p:nvGrpSpPr>
          <p:cNvPr id="17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8" name="Picture 26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20" name="Picture 25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6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7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8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dirty="0"/>
          </a:p>
        </p:txBody>
      </p:sp>
      <p:grpSp>
        <p:nvGrpSpPr>
          <p:cNvPr id="25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6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Oval 32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28" name="Picture 33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4" descr="tagline-2.gif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EA66583-072B-4F74-8866-F7CA2328C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423842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truck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Bulls Ey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8" name="Picture 18" descr="Tir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dirty="0"/>
            </a:p>
          </p:txBody>
        </p:sp>
      </p:grpSp>
      <p:pic>
        <p:nvPicPr>
          <p:cNvPr id="10" name="Picture 15" descr="tagline-2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B250BCF-2077-48F2-9ED4-5ABA6DBAAC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4892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20838"/>
            <a:ext cx="10064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71650"/>
            <a:ext cx="709612" cy="72390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pic>
        <p:nvPicPr>
          <p:cNvPr id="12" name="Picture 17" descr="tagline-2.gif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E4A43ED-B915-42FB-BC1E-62B1523DAD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622281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166ED-7B32-4E58-8E45-C7A09CC2AB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685864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6CB632-2335-4D25-81A9-A622AB6CE2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76465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7C6CE7-098F-4AD7-BBC3-D2D197D270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9586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CBD7C1-AEEE-45EA-A2C4-128CAF9B1B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11690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66719A-8C99-49C1-A2CC-34487957DF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96288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36F11753-D36B-46A4-BD2B-FE8A6E32512E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4AE35D6-1B65-4FA7-A30C-1155B8AE48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762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2BD20B56-2334-4FD5-98F2-495434024069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39197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4572000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494719B-B4C5-4ABF-864F-42C35E255B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99525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2959C235-9CEE-4325-A284-BC622F00FE06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8110728" cy="5111750"/>
          </a:xfrm>
        </p:spPr>
        <p:txBody>
          <a:bodyPr numCol="2"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CE8A368B-DEAA-4832-8221-ED86140B43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6414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2E64D6F5-C9FB-4B3E-AE82-5FC309A296F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A6485A4-B451-4EA9-BC85-2CC55FC7F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546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11E7771A-155C-4D4F-9BE1-C2B4941BF0E6}" type="slidenum">
              <a:rPr lang="en-US" smtClean="0"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56A5AA4-499F-4FBE-BB23-87D2CB16E2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algn="ctr">
              <a:defRPr sz="800" b="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4974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75A1A-0075-4421-968F-91147FFBB3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514258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ECDF71-5F0D-407F-8147-DDD1AC55C2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991609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0855C0-E961-4AAF-B143-268B09AFE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01595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310D43-D0AE-4A0D-90BB-5EFF48F78A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286257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613FEB-6F2F-4BFE-81B9-07DF890099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30976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TabBlan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37A3A-7E62-4E71-85EA-70C8FE781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>
              <a:defRPr sz="800" b="1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106837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06874-4957-4B14-91C3-973F844423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57272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b="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2" name="Picture 12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truck3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 descr="Bulls Ey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16" name="Picture 8" descr="Tire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b="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 descr="Circle Gu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 descr="Bulls Ey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Untitled-3 copy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Bulls Ey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" name="TextBox 29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27" name="Picture 33" descr="tagline-2.gif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A2E72FD-779C-4D83-86E9-AC4E680F2D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58345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6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0" name="Picture 16" descr="tagline-2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3E37033-3EAB-405A-8E00-729781A512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039381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AS&amp;E_Updatedtemplate_BreakSlide_v1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AS&amp;E_Updatedtemplate_ContentMas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9" name="Picture 15" descr="tagline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1100" y="5472113"/>
            <a:ext cx="1220788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400E8AF-6FAA-45CA-AE1E-1DAC32E1D5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514472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14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2" name="Picture 18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14" name="Picture 20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1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23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9" name="Picture 26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Oval 26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21" name="Picture 27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23" name="Picture 22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7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8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Oval 35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30" name="Picture 29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33" name="Picture 39" descr="tagline-2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B55EAFF-5948-4C7B-8CDF-8B903DFC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0694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2" name="Picture 18" descr="tagline-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B442F1BD-71DE-4EBC-8211-2FDC402FF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90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4" name="Picture 20" descr="tagline-2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ECEAD94-BA60-4196-AC96-BD34F48701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9037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14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2" name="Picture 18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14" name="Picture 20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1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2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23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9" name="Picture 26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Oval 26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21" name="Picture 27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23" name="Picture 29" descr="Truck-p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8" r="-11633" b="-7263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0" descr="Stow Aw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 32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7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8" name="Picture 19" descr="Untitled-2 copy.gif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Oval 35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30" name="Picture 36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33" name="Picture 39" descr="tagline-2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97B3143-7B42-474B-B5C3-B22642F67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737162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6" name="Picture 12" descr="truck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Bulls Ey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2" name="Picture 18" descr="tagline-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329F1E-08AB-4239-9406-F1B08D15BF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296686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TextBox 22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8175" y="5311775"/>
            <a:ext cx="3092450" cy="114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4" name="Picture 20" descr="tagline-2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EA1BC11-EB05-49B7-820B-0CB21567CB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158059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5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6" name="TextBox 29"/>
          <p:cNvSpPr txBox="1">
            <a:spLocks noChangeArrowheads="1"/>
          </p:cNvSpPr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458200" y="6678613"/>
            <a:ext cx="685800" cy="182562"/>
          </a:xfrm>
          <a:prstGeom prst="rect">
            <a:avLst/>
          </a:prstGeom>
        </p:spPr>
        <p:txBody>
          <a:bodyPr anchor="ctr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8EDA1EE-2491-4C65-8735-BD182F89F66F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525" y="6678613"/>
            <a:ext cx="2133600" cy="182562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24 May 2010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6D22F4-1F44-4410-8B48-742030D8C6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spcBef>
                <a:spcPct val="0"/>
              </a:spcBef>
              <a:defRPr smtClean="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008093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2E30B-59BC-4BF5-A4BE-5B33BA2F53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1577213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510D3-F1FB-4CAB-942E-CDA8452A3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185457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6CAB5-1C05-4EC4-ACC1-2CCF868B09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841214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650EA-63D4-4621-8594-0507B0BFDA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92885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29384F7D-273B-418C-88F9-D8C9FE10F023}" type="slidenum">
              <a:rPr lang="en-US" smtClean="0">
                <a:solidFill>
                  <a:srgbClr val="000000">
                    <a:lumMod val="75000"/>
                    <a:lumOff val="2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lumMod val="75000"/>
                  <a:lumOff val="2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6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rgbClr val="000000">
                    <a:lumMod val="65000"/>
                    <a:lumOff val="35000"/>
                  </a:srgbClr>
                </a:solidFill>
              </a:defRPr>
            </a:lvl1pPr>
          </a:lstStyle>
          <a:p>
            <a:pPr>
              <a:defRPr/>
            </a:pPr>
            <a:fld id="{75DD558A-3370-4D1B-ACC2-B9B785C78D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503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D4EFDC7F-3A32-4210-9BC9-7D2ECC20A100}" type="slidenum">
              <a:rPr lang="en-US" smtClean="0">
                <a:solidFill>
                  <a:srgbClr val="000000">
                    <a:lumMod val="75000"/>
                    <a:lumOff val="2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lumMod val="75000"/>
                  <a:lumOff val="2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000000">
                    <a:lumMod val="65000"/>
                    <a:lumOff val="35000"/>
                  </a:srgbClr>
                </a:solidFill>
              </a:defRPr>
            </a:lvl1pPr>
          </a:lstStyle>
          <a:p>
            <a:pPr>
              <a:defRPr/>
            </a:pPr>
            <a:fld id="{3A83FE93-A357-4539-A2FE-92FC81B7CD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31891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CFCE11-82B8-4AFF-BC27-FB10E53A06DC}" type="slidenum">
              <a:rPr lang="en-US" smtClean="0">
                <a:solidFill>
                  <a:srgbClr val="000000">
                    <a:tint val="75000"/>
                  </a:srgb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rgbClr val="000000">
                  <a:tint val="75000"/>
                </a:srgbClr>
              </a:solidFill>
              <a:ea typeface="ＭＳ Ｐゴシック" pitchFamily="-109" charset="-128"/>
            </a:endParaRPr>
          </a:p>
        </p:txBody>
      </p: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11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00000">
                    <a:lumMod val="65000"/>
                    <a:lumOff val="35000"/>
                  </a:srgbClr>
                </a:solidFill>
              </a:defRPr>
            </a:lvl1pPr>
          </a:lstStyle>
          <a:p>
            <a:pPr>
              <a:defRPr/>
            </a:pPr>
            <a:fld id="{8EEAEC47-0A25-4AA2-91B4-84A10C36C4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spcBef>
                <a:spcPct val="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58607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6F55EA-D4C7-43F9-B7CF-F0513143C0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spcBef>
                <a:spcPct val="0"/>
              </a:spcBef>
              <a:defRPr smtClean="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2562038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C62C5-E75A-4D89-B463-FE7331FB4C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0006602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F1E33-6DF8-4833-9A50-C3A94920A5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416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74837-F88D-4914-9450-9E28DC2C84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6230823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FCCC0-58B1-45B1-B7A6-AE6B2C9D74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443651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4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EB4F41-C1D0-4FA3-BDD2-BED56A5032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spcBef>
                <a:spcPct val="0"/>
              </a:spcBef>
              <a:defRPr smtClean="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3075532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8" name="Picture 13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TabBla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8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8B5B16-14CE-4EAC-B55C-A05311982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spcBef>
                <a:spcPct val="0"/>
              </a:spcBef>
              <a:defRPr smtClean="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047398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ubtitle Layou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9"/>
          <p:cNvSpPr txBox="1">
            <a:spLocks noChangeArrowheads="1"/>
          </p:cNvSpPr>
          <p:nvPr userDrawn="1"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458200" y="6678613"/>
            <a:ext cx="685800" cy="182562"/>
          </a:xfrm>
          <a:prstGeom prst="rect">
            <a:avLst/>
          </a:prstGeom>
        </p:spPr>
        <p:txBody>
          <a:bodyPr anchor="ctr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3322B85E-5CE8-4F77-A215-274F8A27AB54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9525" y="6678613"/>
            <a:ext cx="2133600" cy="182562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24 May 2010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1537893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0561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D0166ED-7B32-4E58-8E45-C7A09CC2ABD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59418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3536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748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0760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4802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8086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2832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9435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147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2415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85176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4AE35D6-1B65-4FA7-A30C-1155B8AE48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4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BA6485A4-B451-4EA9-BC85-2CC55FC7F5D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2047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56A5AA4-499F-4FBE-BB23-87D2CB16E2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8580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78688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Truck-person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Stow Away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8"/>
          <p:cNvSpPr>
            <a:spLocks noChangeArrowheads="1"/>
          </p:cNvSpPr>
          <p:nvPr userDrawn="1"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grpSp>
        <p:nvGrpSpPr>
          <p:cNvPr id="9" name="Group 22"/>
          <p:cNvGrpSpPr>
            <a:grpSpLocks/>
          </p:cNvGrpSpPr>
          <p:nvPr userDrawn="1"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b="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2" name="Picture 12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truck3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7"/>
          <p:cNvGrpSpPr>
            <a:grpSpLocks/>
          </p:cNvGrpSpPr>
          <p:nvPr userDrawn="1"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16" name="Picture 8" descr="Tir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endParaRPr lang="en-US" sz="1800" b="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 descr="Circle Gun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Untitled-3 copy.gif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Bulls Ey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38300"/>
            <a:ext cx="100647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3"/>
          <p:cNvSpPr>
            <a:spLocks noChangeArrowheads="1"/>
          </p:cNvSpPr>
          <p:nvPr userDrawn="1"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sp>
        <p:nvSpPr>
          <p:cNvPr id="24" name="Oval 24"/>
          <p:cNvSpPr>
            <a:spLocks noChangeArrowheads="1"/>
          </p:cNvSpPr>
          <p:nvPr userDrawn="1"/>
        </p:nvSpPr>
        <p:spPr bwMode="auto">
          <a:xfrm>
            <a:off x="5008563" y="1781175"/>
            <a:ext cx="709612" cy="70485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endParaRPr lang="en-US" sz="1800" b="0" dirty="0">
              <a:solidFill>
                <a:srgbClr val="000000"/>
              </a:solidFill>
            </a:endParaRPr>
          </a:p>
        </p:txBody>
      </p:sp>
      <p:pic>
        <p:nvPicPr>
          <p:cNvPr id="25" name="Picture 30" descr="tagline-2.gif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2513" y="5340350"/>
            <a:ext cx="13208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BAD1EFA-621F-4912-97B9-DA3AE8FD2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16517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5275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MS PGothic"/>
                <a:cs typeface="MS PGothic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909" r:id="rId1"/>
    <p:sldLayoutId id="2147489910" r:id="rId2"/>
    <p:sldLayoutId id="2147489911" r:id="rId3"/>
    <p:sldLayoutId id="2147489912" r:id="rId4"/>
    <p:sldLayoutId id="2147489913" r:id="rId5"/>
    <p:sldLayoutId id="2147489914" r:id="rId6"/>
    <p:sldLayoutId id="2147489915" r:id="rId7"/>
    <p:sldLayoutId id="2147489916" r:id="rId8"/>
    <p:sldLayoutId id="2147489917" r:id="rId9"/>
    <p:sldLayoutId id="2147489906" r:id="rId10"/>
    <p:sldLayoutId id="2147489918" r:id="rId11"/>
    <p:sldLayoutId id="2147489919" r:id="rId12"/>
    <p:sldLayoutId id="2147489920" r:id="rId13"/>
    <p:sldLayoutId id="2147489921" r:id="rId14"/>
    <p:sldLayoutId id="2147489922" r:id="rId15"/>
    <p:sldLayoutId id="2147489923" r:id="rId16"/>
    <p:sldLayoutId id="2147489924" r:id="rId17"/>
    <p:sldLayoutId id="2147489925" r:id="rId18"/>
    <p:sldLayoutId id="2147489926" r:id="rId19"/>
    <p:sldLayoutId id="2147489907" r:id="rId20"/>
    <p:sldLayoutId id="2147489927" r:id="rId21"/>
    <p:sldLayoutId id="2147489928" r:id="rId22"/>
    <p:sldLayoutId id="2147489929" r:id="rId23"/>
    <p:sldLayoutId id="2147489930" r:id="rId24"/>
    <p:sldLayoutId id="2147489931" r:id="rId25"/>
    <p:sldLayoutId id="2147489908" r:id="rId26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fontAlgn="base">
        <a:spcBef>
          <a:spcPts val="1200"/>
        </a:spcBef>
        <a:spcAft>
          <a:spcPct val="0"/>
        </a:spcAft>
        <a:buFont typeface="Arial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fontAlgn="base">
        <a:spcBef>
          <a:spcPts val="800"/>
        </a:spcBef>
        <a:spcAft>
          <a:spcPct val="0"/>
        </a:spcAft>
        <a:buClr>
          <a:srgbClr val="C00000"/>
        </a:buClr>
        <a:buFont typeface="Arial" charset="0"/>
        <a:buChar char="•"/>
        <a:defRPr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fontAlgn="base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fontAlgn="base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charset="0"/>
        <a:buChar char="–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fontAlgn="base">
        <a:spcBef>
          <a:spcPts val="800"/>
        </a:spcBef>
        <a:spcAft>
          <a:spcPct val="0"/>
        </a:spcAft>
        <a:buClr>
          <a:srgbClr val="4A5C78"/>
        </a:buClr>
        <a:buFont typeface="Arial" charset="0"/>
        <a:buChar char="»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AS&amp;E_Updatedtemplate_vContent-01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31B0B331-CE04-49F1-8796-EAD1E50BFE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spcBef>
                <a:spcPct val="50000"/>
              </a:spcBef>
              <a:defRPr sz="80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2055" name="TextBox 11"/>
          <p:cNvSpPr txBox="1">
            <a:spLocks noChangeArrowheads="1"/>
          </p:cNvSpPr>
          <p:nvPr/>
        </p:nvSpPr>
        <p:spPr bwMode="auto">
          <a:xfrm>
            <a:off x="3878263" y="6657975"/>
            <a:ext cx="13747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800" dirty="0">
                <a:solidFill>
                  <a:srgbClr val="595959"/>
                </a:solidFill>
                <a:latin typeface="Arial" charset="0"/>
              </a:rPr>
              <a:t>© 2010 Company Confidential</a:t>
            </a:r>
          </a:p>
        </p:txBody>
      </p:sp>
      <p:pic>
        <p:nvPicPr>
          <p:cNvPr id="2056" name="Picture 7" descr="AS&amp;E_Updatedtemplate_vContent-01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9932" r:id="rId1"/>
    <p:sldLayoutId id="2147489933" r:id="rId2"/>
    <p:sldLayoutId id="2147489934" r:id="rId3"/>
    <p:sldLayoutId id="2147489935" r:id="rId4"/>
    <p:sldLayoutId id="2147489936" r:id="rId5"/>
    <p:sldLayoutId id="2147489937" r:id="rId6"/>
    <p:sldLayoutId id="2147489938" r:id="rId7"/>
    <p:sldLayoutId id="2147489939" r:id="rId8"/>
    <p:sldLayoutId id="2147489940" r:id="rId9"/>
    <p:sldLayoutId id="2147489941" r:id="rId10"/>
    <p:sldLayoutId id="2147489942" r:id="rId11"/>
    <p:sldLayoutId id="2147489943" r:id="rId12"/>
    <p:sldLayoutId id="2147489944" r:id="rId13"/>
    <p:sldLayoutId id="2147489945" r:id="rId14"/>
    <p:sldLayoutId id="2147489946" r:id="rId15"/>
    <p:sldLayoutId id="2147489947" r:id="rId16"/>
    <p:sldLayoutId id="2147489948" r:id="rId17"/>
    <p:sldLayoutId id="2147489949" r:id="rId18"/>
    <p:sldLayoutId id="2147489950" r:id="rId19"/>
    <p:sldLayoutId id="2147489951" r:id="rId20"/>
    <p:sldLayoutId id="2147489952" r:id="rId21"/>
    <p:sldLayoutId id="2147489953" r:id="rId22"/>
    <p:sldLayoutId id="2147489954" r:id="rId23"/>
    <p:sldLayoutId id="2147489955" r:id="rId24"/>
    <p:sldLayoutId id="2147489957" r:id="rId2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fontAlgn="base">
        <a:spcBef>
          <a:spcPts val="1200"/>
        </a:spcBef>
        <a:spcAft>
          <a:spcPct val="0"/>
        </a:spcAft>
        <a:buFont typeface="Arial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fontAlgn="base">
        <a:spcBef>
          <a:spcPts val="800"/>
        </a:spcBef>
        <a:spcAft>
          <a:spcPct val="0"/>
        </a:spcAft>
        <a:buClr>
          <a:srgbClr val="C00000"/>
        </a:buClr>
        <a:buFont typeface="Arial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fontAlgn="base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fontAlgn="base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fontAlgn="base">
        <a:spcBef>
          <a:spcPts val="800"/>
        </a:spcBef>
        <a:spcAft>
          <a:spcPct val="0"/>
        </a:spcAft>
        <a:buClr>
          <a:srgbClr val="4A5C78"/>
        </a:buClr>
        <a:buFont typeface="Arial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7196707-99AD-4549-BD47-627F4091C1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21 June 2012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427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59" r:id="rId1"/>
    <p:sldLayoutId id="2147489960" r:id="rId2"/>
    <p:sldLayoutId id="2147489961" r:id="rId3"/>
    <p:sldLayoutId id="2147489962" r:id="rId4"/>
    <p:sldLayoutId id="2147489963" r:id="rId5"/>
    <p:sldLayoutId id="2147489964" r:id="rId6"/>
    <p:sldLayoutId id="2147489965" r:id="rId7"/>
    <p:sldLayoutId id="2147489966" r:id="rId8"/>
    <p:sldLayoutId id="2147489967" r:id="rId9"/>
    <p:sldLayoutId id="2147489968" r:id="rId10"/>
    <p:sldLayoutId id="2147489969" r:id="rId11"/>
    <p:sldLayoutId id="2147489970" r:id="rId12"/>
    <p:sldLayoutId id="2147489971" r:id="rId13"/>
    <p:sldLayoutId id="2147489972" r:id="rId14"/>
    <p:sldLayoutId id="2147489973" r:id="rId15"/>
    <p:sldLayoutId id="2147489974" r:id="rId16"/>
    <p:sldLayoutId id="2147489975" r:id="rId1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4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февраль</a:t>
            </a:r>
            <a:r>
              <a:rPr lang="en-US" dirty="0" smtClean="0"/>
              <a:t> 2016</a:t>
            </a:r>
            <a:r>
              <a:rPr lang="ru-RU" dirty="0" smtClean="0"/>
              <a:t> г.</a:t>
            </a:r>
            <a:endParaRPr lang="en-US" dirty="0" smtClean="0"/>
          </a:p>
        </p:txBody>
      </p:sp>
      <p:sp>
        <p:nvSpPr>
          <p:cNvPr id="53250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Системы досмотра грузов </a:t>
            </a:r>
            <a:r>
              <a:rPr lang="en-US" dirty="0" smtClean="0"/>
              <a:t>AS&amp;E</a:t>
            </a:r>
            <a:br>
              <a:rPr lang="en-US" dirty="0" smtClean="0"/>
            </a:br>
            <a:r>
              <a:rPr lang="ru-RU" dirty="0" smtClean="0"/>
              <a:t>Обнаружение взрывчатых веществ</a:t>
            </a:r>
            <a:endParaRPr lang="en-US" b="0" dirty="0" smtClean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Обнаружение взрывчатых веществ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Учитывая сущность правительственных операций как в Соединенных Штатах Америки, так </a:t>
            </a:r>
            <a:r>
              <a:rPr lang="ru-RU" dirty="0" smtClean="0"/>
              <a:t>и во </a:t>
            </a:r>
            <a:r>
              <a:rPr lang="ru-RU" dirty="0" smtClean="0"/>
              <a:t>врем мире, большинство изображений взрывчатых веществ вместе с данными остаются строго конфиденциальными</a:t>
            </a:r>
            <a:r>
              <a:rPr lang="en-US" dirty="0" smtClean="0"/>
              <a:t>. </a:t>
            </a:r>
            <a:r>
              <a:rPr lang="ru-RU" dirty="0" smtClean="0"/>
              <a:t>Пользователи, как правило, нередко разглашают информацию о  незаконном перевозе людей, наркотиках и контрабандных предметах</a:t>
            </a:r>
            <a:r>
              <a:rPr lang="en-US" dirty="0" smtClean="0"/>
              <a:t>.</a:t>
            </a:r>
          </a:p>
          <a:p>
            <a:r>
              <a:rPr lang="ru-RU" dirty="0" smtClean="0"/>
              <a:t>На  следующих слайдах представлены изображения системы досмотра </a:t>
            </a:r>
            <a:r>
              <a:rPr lang="ru-RU" dirty="0" smtClean="0"/>
              <a:t>обратным рассеянием </a:t>
            </a:r>
            <a:r>
              <a:rPr lang="en-US" dirty="0" smtClean="0"/>
              <a:t>AS&amp;E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в том числе </a:t>
            </a:r>
            <a:r>
              <a:rPr lang="en-US" dirty="0" smtClean="0"/>
              <a:t>Z Portal </a:t>
            </a:r>
            <a:r>
              <a:rPr lang="ru-RU" dirty="0" smtClean="0"/>
              <a:t>и </a:t>
            </a:r>
            <a:r>
              <a:rPr lang="en-US" dirty="0" smtClean="0"/>
              <a:t>ZBV). </a:t>
            </a:r>
            <a:r>
              <a:rPr lang="ru-RU" dirty="0" smtClean="0"/>
              <a:t>На этих изображениях продемонстрирована возможность систем </a:t>
            </a:r>
            <a:r>
              <a:rPr lang="en-US" dirty="0" smtClean="0"/>
              <a:t>AS&amp;E </a:t>
            </a:r>
            <a:r>
              <a:rPr lang="ru-RU" dirty="0" smtClean="0"/>
              <a:t>распознавать угрозы в наиболее распространенных местах сокрытия</a:t>
            </a:r>
            <a:r>
              <a:rPr lang="en-US" dirty="0" smtClean="0"/>
              <a:t>. </a:t>
            </a:r>
          </a:p>
          <a:p>
            <a:r>
              <a:rPr lang="ru-RU" dirty="0" smtClean="0"/>
              <a:t>Также рассмотрены изображения реальных взрывчатых веществ, полученные с помощью технологии обратного рассеяния </a:t>
            </a:r>
            <a:r>
              <a:rPr lang="en-US" dirty="0" smtClean="0"/>
              <a:t>Z – </a:t>
            </a:r>
            <a:r>
              <a:rPr lang="ru-RU" dirty="0" smtClean="0"/>
              <a:t>впервые </a:t>
            </a:r>
            <a:r>
              <a:rPr lang="ru-RU" dirty="0" smtClean="0"/>
              <a:t>использованной </a:t>
            </a:r>
            <a:r>
              <a:rPr lang="ru-RU" dirty="0" smtClean="0"/>
              <a:t>и </a:t>
            </a:r>
            <a:r>
              <a:rPr lang="ru-RU" dirty="0" smtClean="0"/>
              <a:t>усовершенствованной </a:t>
            </a:r>
            <a:r>
              <a:rPr lang="en-US" dirty="0" smtClean="0"/>
              <a:t>AS&amp;E.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130214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Типичные места сокрытия в </a:t>
            </a:r>
            <a:r>
              <a:rPr lang="ru-RU" dirty="0" smtClean="0"/>
              <a:t>процентном соотношении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81000" y="987045"/>
            <a:ext cx="83058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1400" dirty="0" smtClean="0">
                <a:latin typeface="Calibri" panose="020F0502020204030204" pitchFamily="34" charset="0"/>
              </a:rPr>
              <a:t>Большинство правительственных изображений </a:t>
            </a:r>
            <a:r>
              <a:rPr lang="ru-RU" sz="1400" dirty="0" smtClean="0">
                <a:latin typeface="Calibri" panose="020F0502020204030204" pitchFamily="34" charset="0"/>
              </a:rPr>
              <a:t>являются конфиденциальной информацией</a:t>
            </a:r>
            <a:r>
              <a:rPr lang="en-US" sz="1400" dirty="0" smtClean="0">
                <a:latin typeface="Calibri" panose="020F0502020204030204" pitchFamily="34" charset="0"/>
              </a:rPr>
              <a:t>. </a:t>
            </a:r>
            <a:r>
              <a:rPr lang="ru-RU" sz="1400" dirty="0" smtClean="0">
                <a:latin typeface="Calibri" panose="020F0502020204030204" pitchFamily="34" charset="0"/>
              </a:rPr>
              <a:t>Система </a:t>
            </a:r>
            <a:r>
              <a:rPr lang="en-US" sz="1400" dirty="0" smtClean="0">
                <a:latin typeface="Calibri" panose="020F0502020204030204" pitchFamily="34" charset="0"/>
              </a:rPr>
              <a:t>Z</a:t>
            </a:r>
            <a:r>
              <a:rPr lang="ru-RU" sz="1400" dirty="0" smtClean="0">
                <a:latin typeface="Calibri" panose="020F0502020204030204" pitchFamily="34" charset="0"/>
              </a:rPr>
              <a:t> </a:t>
            </a:r>
            <a:r>
              <a:rPr lang="en-US" sz="1400" dirty="0" smtClean="0">
                <a:latin typeface="Calibri" panose="020F0502020204030204" pitchFamily="34" charset="0"/>
              </a:rPr>
              <a:t>Portal </a:t>
            </a:r>
            <a:r>
              <a:rPr lang="ru-RU" sz="1400" dirty="0" smtClean="0">
                <a:latin typeface="Calibri" panose="020F0502020204030204" pitchFamily="34" charset="0"/>
              </a:rPr>
              <a:t>предоставляет правительственным учреждениям и службам безопасности самое эффективное решение по борьбе с терроризмом и преступными организациями путем обнаружения контрабандных предметов в самых разных местах сокрытия</a:t>
            </a:r>
            <a:r>
              <a:rPr lang="en-US" sz="1400" dirty="0" smtClean="0">
                <a:latin typeface="Calibri" panose="020F0502020204030204" pitchFamily="34" charset="0"/>
              </a:rPr>
              <a:t>. 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5" name="Double Bracket 4"/>
          <p:cNvSpPr/>
          <p:nvPr/>
        </p:nvSpPr>
        <p:spPr>
          <a:xfrm rot="16200000">
            <a:off x="4125913" y="2606675"/>
            <a:ext cx="690562" cy="6745288"/>
          </a:xfrm>
          <a:prstGeom prst="bracketPair">
            <a:avLst>
              <a:gd name="adj" fmla="val 11905"/>
            </a:avLst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6" name="Picture 8" descr="C:\Documents and Settings\cahill\Desktop\CORP-PPT-JUNE09\arrow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5486400"/>
            <a:ext cx="371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316038" y="5691188"/>
            <a:ext cx="6562725" cy="52322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b="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Рассмотренные выше места сокрытия в процентах указаны исходя из данных таможенных </a:t>
            </a:r>
            <a:r>
              <a:rPr lang="ru-RU" sz="1400" b="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служб</a:t>
            </a:r>
            <a:r>
              <a:rPr lang="en-US" sz="1400" b="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ru-RU" sz="1400" b="0" dirty="0" err="1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дляпассажирских</a:t>
            </a:r>
            <a:r>
              <a:rPr lang="ru-RU" sz="1400" b="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ru-RU" sz="1400" b="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транспортных средств за один год</a:t>
            </a:r>
            <a:r>
              <a:rPr lang="en-US" sz="1400" b="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. </a:t>
            </a:r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21587" y="1941152"/>
            <a:ext cx="7965213" cy="3505196"/>
            <a:chOff x="228600" y="1219200"/>
            <a:chExt cx="9047863" cy="432008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447800"/>
              <a:ext cx="7788275" cy="3246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324599" y="1676400"/>
              <a:ext cx="2778749" cy="872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6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Приборная панель</a:t>
              </a:r>
              <a:r>
                <a:rPr lang="en-US" sz="16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6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11</a:t>
              </a:r>
              <a:r>
                <a:rPr lang="ru-RU" sz="16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6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4</a:t>
              </a:r>
              <a:r>
                <a:rPr lang="ru-RU" sz="16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6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6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  <a:p>
              <a:pPr>
                <a:spcBef>
                  <a:spcPct val="50000"/>
                </a:spcBef>
                <a:defRPr/>
              </a:pPr>
              <a:endParaRPr lang="en-US" sz="16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304800" y="4038600"/>
              <a:ext cx="1828800" cy="967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Шины</a:t>
              </a:r>
              <a:r>
                <a:rPr lang="en-US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7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6</a:t>
              </a:r>
              <a:r>
                <a:rPr lang="en-US" sz="1800" b="0" dirty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</a:p>
            <a:p>
              <a:pPr>
                <a:spcBef>
                  <a:spcPct val="50000"/>
                </a:spcBef>
                <a:defRPr/>
              </a:pP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5943600" y="4572000"/>
              <a:ext cx="2743200" cy="967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Бампера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12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7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  <a:p>
              <a:pPr>
                <a:spcBef>
                  <a:spcPct val="50000"/>
                </a:spcBef>
                <a:defRPr/>
              </a:pP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3733800" y="4572000"/>
              <a:ext cx="1828800" cy="455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Двери</a:t>
              </a:r>
              <a:r>
                <a:rPr lang="en-US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21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2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4343400" y="1219200"/>
              <a:ext cx="1828800" cy="967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Крыша</a:t>
              </a:r>
              <a:r>
                <a:rPr lang="en-US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4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2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  <a:p>
              <a:pPr>
                <a:spcBef>
                  <a:spcPct val="50000"/>
                </a:spcBef>
                <a:defRPr/>
              </a:pP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838198" y="4953000"/>
              <a:ext cx="2898598" cy="455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Топливный бак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11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4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228600" y="1905001"/>
              <a:ext cx="2667000" cy="967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Багажник</a:t>
              </a:r>
              <a:r>
                <a:rPr lang="en-US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14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4</a:t>
              </a:r>
              <a:r>
                <a:rPr lang="en-US" sz="1800" b="0" dirty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</a:p>
            <a:p>
              <a:pPr>
                <a:spcBef>
                  <a:spcPct val="50000"/>
                </a:spcBef>
                <a:defRPr/>
              </a:pP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7112531" y="2133600"/>
              <a:ext cx="2163932" cy="777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4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Моторный отсек</a:t>
              </a:r>
              <a:r>
                <a:rPr lang="en-US" sz="14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4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1</a:t>
              </a:r>
              <a:r>
                <a:rPr lang="ru-RU" sz="14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4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3</a:t>
              </a:r>
              <a:r>
                <a:rPr lang="ru-RU" sz="14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4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4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  <a:p>
              <a:pPr>
                <a:spcBef>
                  <a:spcPct val="50000"/>
                </a:spcBef>
                <a:defRPr/>
              </a:pPr>
              <a:endParaRPr lang="en-US" sz="14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838200" y="4572000"/>
              <a:ext cx="1828800" cy="455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">
                <a:spcBef>
                  <a:spcPct val="50000"/>
                </a:spcBef>
                <a:defRPr/>
              </a:pPr>
              <a:r>
                <a:rPr lang="ru-RU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Сиденья</a:t>
              </a:r>
              <a:r>
                <a:rPr lang="en-US" sz="18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8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,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5</a:t>
              </a:r>
              <a:r>
                <a:rPr lang="ru-RU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 </a:t>
              </a:r>
              <a:r>
                <a:rPr lang="en-US" sz="1800" b="0" dirty="0" smtClean="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</a:rPr>
                <a:t>% </a:t>
              </a:r>
              <a:endParaRPr lang="en-US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2209800" y="3048000"/>
              <a:ext cx="1143000" cy="1524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en-US" sz="18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3886200" y="3657600"/>
              <a:ext cx="15240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en-US" sz="18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V="1">
              <a:off x="2362200" y="3733800"/>
              <a:ext cx="762000" cy="1143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en-US" sz="18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1066800" y="2286000"/>
              <a:ext cx="60960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en-US" sz="18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3200400" y="3886200"/>
              <a:ext cx="685800" cy="990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en-US" sz="18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2470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Последние наиболее популярные места сокрытия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35088"/>
            <a:ext cx="21526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33"/>
          <p:cNvSpPr txBox="1">
            <a:spLocks noChangeArrowheads="1"/>
          </p:cNvSpPr>
          <p:nvPr/>
        </p:nvSpPr>
        <p:spPr bwMode="auto">
          <a:xfrm>
            <a:off x="304800" y="1387475"/>
            <a:ext cx="137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">
              <a:spcBef>
                <a:spcPct val="50000"/>
              </a:spcBef>
              <a:defRPr/>
            </a:pP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ea typeface="MS PGothic"/>
                <a:cs typeface="MS PGothic"/>
              </a:rPr>
              <a:t>Двери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ea typeface="MS PGothic"/>
                <a:cs typeface="MS PGothic"/>
              </a:rPr>
              <a:t> 21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ea typeface="MS PGothic"/>
                <a:cs typeface="MS PGothic"/>
              </a:rPr>
              <a:t>,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ea typeface="MS PGothic"/>
                <a:cs typeface="MS PGothic"/>
              </a:rPr>
              <a:t>2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ea typeface="MS PGothic"/>
                <a:cs typeface="MS PGothic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ea typeface="MS PGothic"/>
                <a:cs typeface="MS PGothic"/>
              </a:rPr>
              <a:t>%</a:t>
            </a:r>
            <a:r>
              <a:rPr lang="en-US" sz="1800" dirty="0" smtClean="0">
                <a:solidFill>
                  <a:schemeClr val="tx1"/>
                </a:solidFill>
                <a:latin typeface="Calibri" pitchFamily="34" charset="0"/>
                <a:ea typeface="MS PGothic"/>
                <a:cs typeface="MS PGothic"/>
              </a:rPr>
              <a:t> 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ea typeface="MS PGothic"/>
              <a:cs typeface="MS PGothic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513138" y="1219200"/>
            <a:ext cx="532606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400" u="sng" dirty="0" smtClean="0">
                <a:ea typeface="MS PGothic"/>
                <a:cs typeface="MS PGothic"/>
              </a:rPr>
              <a:t>Январь </a:t>
            </a:r>
            <a:r>
              <a:rPr lang="en-US" sz="1400" u="sng" dirty="0" smtClean="0">
                <a:ea typeface="MS PGothic"/>
                <a:cs typeface="MS PGothic"/>
              </a:rPr>
              <a:t>2015</a:t>
            </a:r>
            <a:r>
              <a:rPr lang="en-US" sz="1400" u="sng" dirty="0">
                <a:ea typeface="MS PGothic"/>
                <a:cs typeface="MS PGothic"/>
              </a:rPr>
              <a:t>: </a:t>
            </a:r>
            <a:r>
              <a:rPr lang="ru-RU" sz="1400" dirty="0" smtClean="0">
                <a:ea typeface="MS PGothic"/>
                <a:cs typeface="MS PGothic"/>
              </a:rPr>
              <a:t>система </a:t>
            </a:r>
            <a:r>
              <a:rPr lang="en-US" sz="1400" dirty="0" smtClean="0">
                <a:ea typeface="MS PGothic"/>
                <a:cs typeface="MS PGothic"/>
              </a:rPr>
              <a:t>Z Portal CBP </a:t>
            </a:r>
            <a:r>
              <a:rPr lang="ru-RU" sz="1400" dirty="0" smtClean="0">
                <a:ea typeface="MS PGothic"/>
                <a:cs typeface="MS PGothic"/>
              </a:rPr>
              <a:t>распознала контрабандные предметы в области пассажирского места на стороне водителя</a:t>
            </a:r>
            <a:r>
              <a:rPr lang="en-US" sz="1400" dirty="0" smtClean="0">
                <a:ea typeface="MS PGothic"/>
                <a:cs typeface="MS PGothic"/>
              </a:rPr>
              <a:t>. </a:t>
            </a:r>
            <a:r>
              <a:rPr lang="ru-RU" sz="1400" dirty="0" smtClean="0">
                <a:ea typeface="MS PGothic"/>
                <a:cs typeface="MS PGothic"/>
              </a:rPr>
              <a:t>Розыскная собака обнаружила наркотики в указанном системой месте</a:t>
            </a:r>
            <a:r>
              <a:rPr lang="en-US" sz="1400" dirty="0" smtClean="0">
                <a:ea typeface="MS PGothic"/>
                <a:cs typeface="MS PGothic"/>
              </a:rPr>
              <a:t>. </a:t>
            </a:r>
            <a:r>
              <a:rPr lang="ru-RU" sz="1400" dirty="0" smtClean="0">
                <a:ea typeface="MS PGothic"/>
                <a:cs typeface="MS PGothic"/>
              </a:rPr>
              <a:t>Офицеры </a:t>
            </a:r>
            <a:r>
              <a:rPr lang="en-US" sz="1400" dirty="0" smtClean="0">
                <a:ea typeface="MS PGothic"/>
                <a:cs typeface="MS PGothic"/>
              </a:rPr>
              <a:t>CBP </a:t>
            </a:r>
            <a:r>
              <a:rPr lang="ru-RU" sz="1400" dirty="0" smtClean="0">
                <a:ea typeface="MS PGothic"/>
                <a:cs typeface="MS PGothic"/>
              </a:rPr>
              <a:t>сняли дверную панель и обнаружили шесть свертков с героином</a:t>
            </a:r>
            <a:r>
              <a:rPr lang="en-US" sz="1400" dirty="0" smtClean="0">
                <a:ea typeface="MS PGothic"/>
                <a:cs typeface="MS PGothic"/>
              </a:rPr>
              <a:t>.</a:t>
            </a:r>
            <a:endParaRPr lang="en-US" sz="1400" dirty="0">
              <a:ea typeface="MS PGothic"/>
              <a:cs typeface="MS PGothic"/>
            </a:endParaRPr>
          </a:p>
          <a:p>
            <a:pPr>
              <a:defRPr/>
            </a:pPr>
            <a:endParaRPr lang="en-US" sz="1400" dirty="0">
              <a:solidFill>
                <a:schemeClr val="tx1"/>
              </a:solidFill>
              <a:ea typeface="MS PGothic"/>
              <a:cs typeface="MS PGothic"/>
            </a:endParaRPr>
          </a:p>
        </p:txBody>
      </p:sp>
      <p:pic>
        <p:nvPicPr>
          <p:cNvPr id="7" name="Picture 8" descr="Untitled-2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0400" y="3046413"/>
            <a:ext cx="21510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7696200" y="3124200"/>
            <a:ext cx="14478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ru-RU" sz="1800" dirty="0" smtClean="0">
                <a:solidFill>
                  <a:schemeClr val="tx1"/>
                </a:solidFill>
                <a:latin typeface="Arial" charset="0"/>
              </a:rPr>
              <a:t>Багажник 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14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</a:rPr>
              <a:t>,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4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% </a:t>
            </a:r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pPr eaLnBrk="1" fontAlgn="b" hangingPunct="1">
              <a:spcBef>
                <a:spcPct val="50000"/>
              </a:spcBef>
            </a:pPr>
            <a:endParaRPr lang="en-US" sz="1800" dirty="0">
              <a:solidFill>
                <a:srgbClr val="D32027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81000" y="2908300"/>
            <a:ext cx="5257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1400" u="sng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 dirty="0" smtClean="0">
                <a:solidFill>
                  <a:schemeClr val="tx2"/>
                </a:solidFill>
                <a:ea typeface="MS PGothic"/>
                <a:cs typeface="MS PGothic"/>
              </a:rPr>
              <a:t>Май</a:t>
            </a:r>
            <a:r>
              <a:rPr lang="en-US" dirty="0" smtClean="0">
                <a:solidFill>
                  <a:schemeClr val="tx2"/>
                </a:solidFill>
                <a:ea typeface="MS PGothic"/>
                <a:cs typeface="MS PGothic"/>
              </a:rPr>
              <a:t> </a:t>
            </a:r>
            <a:r>
              <a:rPr lang="en-US" dirty="0">
                <a:solidFill>
                  <a:schemeClr val="tx2"/>
                </a:solidFill>
                <a:ea typeface="MS PGothic"/>
                <a:cs typeface="MS PGothic"/>
              </a:rPr>
              <a:t>2014: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с помощью системы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Z Portal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офицеры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CBP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направили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Nissan </a:t>
            </a:r>
            <a:r>
              <a:rPr lang="en-US" u="none" dirty="0">
                <a:solidFill>
                  <a:schemeClr val="tx2"/>
                </a:solidFill>
                <a:ea typeface="MS PGothic"/>
                <a:cs typeface="MS PGothic"/>
              </a:rPr>
              <a:t>Altima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на дополнительный досмотр,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где были обнаружены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контрабандные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предметы в багажнике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. 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В результате досмотра было обнаружено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74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свертка с героином в багажнике транспортного средства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. 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По подсчетам ориентировочная стоимость контрабанды составила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$64800</a:t>
            </a:r>
            <a:r>
              <a:rPr lang="en-US" u="none" dirty="0">
                <a:solidFill>
                  <a:schemeClr val="tx2"/>
                </a:solidFill>
                <a:ea typeface="MS PGothic"/>
                <a:cs typeface="MS PGothic"/>
              </a:rPr>
              <a:t>. </a:t>
            </a:r>
            <a:endParaRPr lang="en-US" u="none" dirty="0">
              <a:ea typeface="MS PGothic"/>
              <a:cs typeface="MS PGothic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603750"/>
            <a:ext cx="2058988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033"/>
          <p:cNvSpPr txBox="1">
            <a:spLocks noChangeArrowheads="1"/>
          </p:cNvSpPr>
          <p:nvPr/>
        </p:nvSpPr>
        <p:spPr bwMode="auto">
          <a:xfrm>
            <a:off x="381000" y="4848225"/>
            <a:ext cx="1295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ru-RU" sz="1800" dirty="0" smtClean="0">
                <a:solidFill>
                  <a:schemeClr val="tx1"/>
                </a:solidFill>
                <a:latin typeface="Arial" charset="0"/>
              </a:rPr>
              <a:t>Топливный бак 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11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</a:rPr>
              <a:t>,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4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% </a:t>
            </a:r>
            <a:endParaRPr lang="en-US" sz="1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11588" y="4694238"/>
            <a:ext cx="48768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1400" u="sng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 dirty="0" smtClean="0">
                <a:solidFill>
                  <a:schemeClr val="tx2"/>
                </a:solidFill>
                <a:ea typeface="MS PGothic"/>
                <a:cs typeface="MS PGothic"/>
              </a:rPr>
              <a:t>сентябрь</a:t>
            </a:r>
            <a:r>
              <a:rPr lang="en-US" dirty="0" smtClean="0">
                <a:solidFill>
                  <a:schemeClr val="tx2"/>
                </a:solidFill>
                <a:ea typeface="MS PGothic"/>
                <a:cs typeface="MS PGothic"/>
              </a:rPr>
              <a:t> </a:t>
            </a:r>
            <a:r>
              <a:rPr lang="en-US" dirty="0">
                <a:solidFill>
                  <a:schemeClr val="tx2"/>
                </a:solidFill>
                <a:ea typeface="MS PGothic"/>
                <a:cs typeface="MS PGothic"/>
              </a:rPr>
              <a:t>2015: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с помощью системы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Z Portal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офицеры 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обнаружили контрабандные предметы в топливном баке  и под задним сиденьем автомобиля 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Honda.</a:t>
            </a:r>
            <a:r>
              <a:rPr lang="en-US" u="none" dirty="0">
                <a:solidFill>
                  <a:schemeClr val="tx2"/>
                </a:solidFill>
                <a:ea typeface="MS PGothic"/>
                <a:cs typeface="MS PGothic"/>
              </a:rPr>
              <a:t> </a:t>
            </a:r>
            <a:r>
              <a:rPr lang="ru-RU" u="none" dirty="0" smtClean="0">
                <a:solidFill>
                  <a:schemeClr val="tx2"/>
                </a:solidFill>
                <a:ea typeface="MS PGothic"/>
                <a:cs typeface="MS PGothic"/>
              </a:rPr>
              <a:t>Офицеры демонтировали детское кресло с заднего сиденья и обнаружили в топливном баке потайной отсек, в котором находился нелегальный пассажир</a:t>
            </a:r>
            <a:r>
              <a:rPr lang="en-US" u="none" dirty="0" smtClean="0">
                <a:solidFill>
                  <a:schemeClr val="tx2"/>
                </a:solidFill>
                <a:ea typeface="MS PGothic"/>
                <a:cs typeface="MS PGothic"/>
              </a:rPr>
              <a:t>. </a:t>
            </a:r>
            <a:endParaRPr lang="en-US" u="none" dirty="0">
              <a:solidFill>
                <a:schemeClr val="tx2"/>
              </a:solidFill>
              <a:ea typeface="MS PGothic"/>
              <a:cs typeface="MS PGothic"/>
            </a:endParaRPr>
          </a:p>
          <a:p>
            <a:pPr>
              <a:defRPr/>
            </a:pPr>
            <a:endParaRPr lang="en-US" dirty="0">
              <a:ea typeface="MS PGothic"/>
              <a:cs typeface="MS PGothic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9600" y="2590800"/>
            <a:ext cx="7886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" y="4343400"/>
            <a:ext cx="7886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961218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Последние наиболее популярные места сокрытия</a:t>
            </a:r>
            <a:endParaRPr lang="en-US" dirty="0" smtClean="0"/>
          </a:p>
        </p:txBody>
      </p:sp>
      <p:sp>
        <p:nvSpPr>
          <p:cNvPr id="59398" name="Text Box 11"/>
          <p:cNvSpPr txBox="1">
            <a:spLocks noChangeArrowheads="1"/>
          </p:cNvSpPr>
          <p:nvPr/>
        </p:nvSpPr>
        <p:spPr bwMode="auto">
          <a:xfrm>
            <a:off x="311150" y="1271588"/>
            <a:ext cx="1593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ru-RU" sz="1600" dirty="0" smtClean="0">
                <a:solidFill>
                  <a:srgbClr val="000000"/>
                </a:solidFill>
                <a:latin typeface="Arial" charset="0"/>
              </a:rPr>
              <a:t>Приборная панель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11</a:t>
            </a:r>
            <a:r>
              <a:rPr lang="ru-RU" sz="1600" dirty="0" smtClean="0">
                <a:solidFill>
                  <a:srgbClr val="000000"/>
                </a:solidFill>
                <a:latin typeface="Arial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sz="16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%</a:t>
            </a: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US" sz="1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9399" name="Picture 8" descr="Untitled-4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43013"/>
            <a:ext cx="2151063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TextBox 26"/>
          <p:cNvSpPr txBox="1">
            <a:spLocks noChangeArrowheads="1"/>
          </p:cNvSpPr>
          <p:nvPr/>
        </p:nvSpPr>
        <p:spPr bwMode="auto">
          <a:xfrm>
            <a:off x="3670300" y="1149350"/>
            <a:ext cx="518318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400" u="sng" dirty="0" smtClean="0"/>
              <a:t>Июль</a:t>
            </a:r>
            <a:r>
              <a:rPr lang="en-US" sz="1400" u="sng" dirty="0" smtClean="0"/>
              <a:t> 2013:</a:t>
            </a:r>
            <a:r>
              <a:rPr lang="en-US" sz="1400" dirty="0"/>
              <a:t> </a:t>
            </a:r>
            <a:r>
              <a:rPr lang="ru-RU" sz="1400" dirty="0" smtClean="0"/>
              <a:t>с помощью системы</a:t>
            </a:r>
            <a:r>
              <a:rPr lang="en-US" sz="1400" dirty="0" smtClean="0"/>
              <a:t> </a:t>
            </a:r>
            <a:r>
              <a:rPr lang="en-US" sz="1400" dirty="0" smtClean="0">
                <a:ea typeface="MS PGothic"/>
                <a:cs typeface="MS PGothic"/>
              </a:rPr>
              <a:t>Z Portal </a:t>
            </a:r>
            <a:r>
              <a:rPr lang="ru-RU" sz="1400" dirty="0" smtClean="0"/>
              <a:t>в </a:t>
            </a:r>
            <a:r>
              <a:rPr lang="ru-RU" sz="1400" dirty="0" smtClean="0"/>
              <a:t>транспортном средстве были обнаружены контрабандные предметы</a:t>
            </a:r>
            <a:r>
              <a:rPr lang="en-US" sz="1400" dirty="0" smtClean="0"/>
              <a:t>. </a:t>
            </a:r>
            <a:r>
              <a:rPr lang="ru-RU" sz="1400" dirty="0" smtClean="0"/>
              <a:t>Офицеры </a:t>
            </a:r>
            <a:r>
              <a:rPr lang="en-US" sz="1400" dirty="0" smtClean="0"/>
              <a:t>CBP </a:t>
            </a:r>
            <a:r>
              <a:rPr lang="ru-RU" sz="1400" dirty="0" smtClean="0"/>
              <a:t>извлекли из приборной панели и задних дверей </a:t>
            </a:r>
            <a:r>
              <a:rPr lang="en-US" sz="1400" dirty="0" smtClean="0"/>
              <a:t>100 </a:t>
            </a:r>
            <a:r>
              <a:rPr lang="ru-RU" sz="1400" dirty="0" smtClean="0"/>
              <a:t>свертков с марихуаной</a:t>
            </a:r>
            <a:r>
              <a:rPr lang="en-US" sz="1400" dirty="0" smtClean="0"/>
              <a:t>. </a:t>
            </a:r>
            <a:r>
              <a:rPr lang="ru-RU" sz="1400" dirty="0" smtClean="0"/>
              <a:t>Масса наркотиков составила </a:t>
            </a:r>
            <a:r>
              <a:rPr lang="en-US" sz="1400" dirty="0" smtClean="0"/>
              <a:t>96 </a:t>
            </a:r>
            <a:r>
              <a:rPr lang="ru-RU" sz="1400" dirty="0" smtClean="0"/>
              <a:t>фунтов.</a:t>
            </a:r>
            <a:endParaRPr lang="en-US" sz="1400" dirty="0"/>
          </a:p>
          <a:p>
            <a:pPr eaLnBrk="1" hangingPunct="1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59401" name="Picture 8" descr="Untitled-6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2350" y="2454275"/>
            <a:ext cx="17208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2" name="Text Box 1033"/>
          <p:cNvSpPr txBox="1">
            <a:spLocks noChangeArrowheads="1"/>
          </p:cNvSpPr>
          <p:nvPr/>
        </p:nvSpPr>
        <p:spPr bwMode="auto">
          <a:xfrm>
            <a:off x="7696200" y="2457450"/>
            <a:ext cx="1206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Сиденья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8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,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%</a:t>
            </a:r>
            <a:r>
              <a:rPr lang="en-US" sz="18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US" sz="1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403" name="TextBox 31"/>
          <p:cNvSpPr txBox="1">
            <a:spLocks noChangeArrowheads="1"/>
          </p:cNvSpPr>
          <p:nvPr/>
        </p:nvSpPr>
        <p:spPr bwMode="auto">
          <a:xfrm>
            <a:off x="304800" y="2441001"/>
            <a:ext cx="57975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400" u="sng" dirty="0" smtClean="0"/>
              <a:t>Сентябрь </a:t>
            </a:r>
            <a:r>
              <a:rPr lang="en-US" sz="1400" u="sng" dirty="0" smtClean="0"/>
              <a:t>2014:</a:t>
            </a:r>
            <a:r>
              <a:rPr lang="en-US" sz="1400" dirty="0"/>
              <a:t> </a:t>
            </a:r>
            <a:r>
              <a:rPr lang="ru-RU" sz="1400" dirty="0" smtClean="0"/>
              <a:t>с помощью системы</a:t>
            </a:r>
            <a:r>
              <a:rPr lang="en-US" sz="1400" dirty="0" smtClean="0"/>
              <a:t> </a:t>
            </a:r>
            <a:r>
              <a:rPr lang="en-US" sz="1400" dirty="0" smtClean="0">
                <a:ea typeface="MS PGothic"/>
                <a:cs typeface="MS PGothic"/>
              </a:rPr>
              <a:t>Z Portal </a:t>
            </a:r>
            <a:r>
              <a:rPr lang="ru-RU" sz="1400" dirty="0" smtClean="0"/>
              <a:t>офицеры </a:t>
            </a:r>
            <a:r>
              <a:rPr lang="ru-RU" sz="1400" dirty="0" smtClean="0"/>
              <a:t>обнаружили в области заднего сиденья контрабандные предметы. Офицеры </a:t>
            </a:r>
            <a:r>
              <a:rPr lang="en-US" sz="1400" dirty="0" smtClean="0"/>
              <a:t>CBP </a:t>
            </a:r>
            <a:r>
              <a:rPr lang="ru-RU" sz="1400" dirty="0" smtClean="0"/>
              <a:t>продолжили досмотр и обнаружили в сиденье потайной отсек со 165 свертками с марихуаной общей массой </a:t>
            </a:r>
            <a:r>
              <a:rPr lang="en-US" sz="1400" dirty="0" smtClean="0"/>
              <a:t>195 </a:t>
            </a:r>
            <a:r>
              <a:rPr lang="ru-RU" sz="1400" dirty="0" smtClean="0"/>
              <a:t>фунтов.</a:t>
            </a:r>
            <a:endParaRPr lang="en-US" sz="1400" dirty="0"/>
          </a:p>
          <a:p>
            <a:pPr eaLnBrk="1" hangingPunct="1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9404" name="Text Box 1033"/>
          <p:cNvSpPr txBox="1">
            <a:spLocks noChangeArrowheads="1"/>
          </p:cNvSpPr>
          <p:nvPr/>
        </p:nvSpPr>
        <p:spPr bwMode="auto">
          <a:xfrm>
            <a:off x="304800" y="3851275"/>
            <a:ext cx="106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Шины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7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,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6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%</a:t>
            </a:r>
            <a:r>
              <a:rPr lang="en-US" sz="18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US" sz="1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9405" name="Picture 8" descr="Untitled-7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2038" y="3846513"/>
            <a:ext cx="2147887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6" name="TextBox 35"/>
          <p:cNvSpPr txBox="1">
            <a:spLocks noChangeArrowheads="1"/>
          </p:cNvSpPr>
          <p:nvPr/>
        </p:nvSpPr>
        <p:spPr bwMode="auto">
          <a:xfrm>
            <a:off x="3072581" y="3609976"/>
            <a:ext cx="5638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200" u="sng" dirty="0" smtClean="0"/>
              <a:t>Март </a:t>
            </a:r>
            <a:r>
              <a:rPr lang="en-US" sz="1200" u="sng" dirty="0" smtClean="0"/>
              <a:t>2014</a:t>
            </a:r>
            <a:r>
              <a:rPr lang="en-US" sz="1200" u="sng" dirty="0"/>
              <a:t>:</a:t>
            </a:r>
            <a:r>
              <a:rPr lang="en-US" sz="1200" dirty="0"/>
              <a:t> </a:t>
            </a:r>
            <a:r>
              <a:rPr lang="ru-RU" sz="1200" dirty="0" smtClean="0"/>
              <a:t>в двух случаях системой </a:t>
            </a:r>
            <a:r>
              <a:rPr lang="en-US" sz="1200" dirty="0" smtClean="0">
                <a:ea typeface="MS PGothic"/>
                <a:cs typeface="MS PGothic"/>
              </a:rPr>
              <a:t>Z Portal </a:t>
            </a:r>
            <a:r>
              <a:rPr lang="ru-RU" sz="1200" dirty="0" smtClean="0"/>
              <a:t>было </a:t>
            </a:r>
            <a:r>
              <a:rPr lang="ru-RU" sz="1200" dirty="0" smtClean="0"/>
              <a:t>обнаружено </a:t>
            </a:r>
            <a:r>
              <a:rPr lang="en-US" sz="1200" dirty="0" smtClean="0"/>
              <a:t>201</a:t>
            </a:r>
            <a:r>
              <a:rPr lang="ru-RU" sz="1200" dirty="0" smtClean="0"/>
              <a:t> фунт</a:t>
            </a:r>
            <a:r>
              <a:rPr lang="en-US" sz="1200" dirty="0" smtClean="0"/>
              <a:t> </a:t>
            </a:r>
            <a:r>
              <a:rPr lang="ru-RU" sz="1200" dirty="0" smtClean="0"/>
              <a:t>марихуаны </a:t>
            </a:r>
            <a:r>
              <a:rPr lang="ru-RU" sz="1200" dirty="0" smtClean="0"/>
              <a:t>на сумму </a:t>
            </a:r>
            <a:r>
              <a:rPr lang="en-US" sz="1200" dirty="0" smtClean="0"/>
              <a:t>$</a:t>
            </a:r>
            <a:r>
              <a:rPr lang="ru-RU" sz="1200" dirty="0" smtClean="0"/>
              <a:t> </a:t>
            </a:r>
            <a:r>
              <a:rPr lang="en-US" sz="1200" dirty="0" smtClean="0"/>
              <a:t>160800</a:t>
            </a:r>
            <a:r>
              <a:rPr lang="en-US" sz="1200" dirty="0"/>
              <a:t>. </a:t>
            </a:r>
            <a:r>
              <a:rPr lang="ru-RU" sz="1200" dirty="0" smtClean="0"/>
              <a:t>Офицеры заметили контрабандные предметы и обнаружили металлические отсеки, прикрепленные к ободам дисков всех четырех колес подозрительного транспортного средства</a:t>
            </a:r>
            <a:r>
              <a:rPr lang="en-US" sz="1200" dirty="0" smtClean="0"/>
              <a:t>. </a:t>
            </a:r>
            <a:r>
              <a:rPr lang="ru-RU" sz="1200" dirty="0" smtClean="0"/>
              <a:t>Для отдельного транспортного средства офицеры </a:t>
            </a:r>
            <a:r>
              <a:rPr lang="ru-RU" sz="1200" dirty="0" smtClean="0"/>
              <a:t>воспользовались</a:t>
            </a:r>
            <a:r>
              <a:rPr lang="ru-RU" sz="1200" dirty="0" smtClean="0"/>
              <a:t> </a:t>
            </a:r>
            <a:r>
              <a:rPr lang="en-US" sz="1200" dirty="0" smtClean="0">
                <a:ea typeface="MS PGothic"/>
                <a:cs typeface="MS PGothic"/>
              </a:rPr>
              <a:t>Z Portal </a:t>
            </a:r>
            <a:r>
              <a:rPr lang="ru-RU" sz="1200" dirty="0" smtClean="0"/>
              <a:t>для </a:t>
            </a:r>
            <a:r>
              <a:rPr lang="ru-RU" sz="1200" dirty="0" smtClean="0"/>
              <a:t>определения люка в днище баллона с пропаном </a:t>
            </a:r>
            <a:r>
              <a:rPr lang="ru-RU" sz="1200" dirty="0" smtClean="0"/>
              <a:t>и 75 </a:t>
            </a:r>
            <a:r>
              <a:rPr lang="ru-RU" sz="1200" dirty="0" smtClean="0"/>
              <a:t>свертков с марихуаной</a:t>
            </a:r>
            <a:r>
              <a:rPr lang="en-US" sz="1200" dirty="0" smtClean="0"/>
              <a:t>.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9407" name="Text Box 1033"/>
          <p:cNvSpPr txBox="1">
            <a:spLocks noChangeArrowheads="1"/>
          </p:cNvSpPr>
          <p:nvPr/>
        </p:nvSpPr>
        <p:spPr bwMode="auto">
          <a:xfrm>
            <a:off x="7823200" y="5216525"/>
            <a:ext cx="806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Пол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7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,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%</a:t>
            </a:r>
            <a:endParaRPr lang="en-US" sz="1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9408" name="Picture 9" descr="Untitled-10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091113"/>
            <a:ext cx="2151063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9" name="TextBox 39"/>
          <p:cNvSpPr txBox="1">
            <a:spLocks noChangeArrowheads="1"/>
          </p:cNvSpPr>
          <p:nvPr/>
        </p:nvSpPr>
        <p:spPr bwMode="auto">
          <a:xfrm>
            <a:off x="311150" y="5129213"/>
            <a:ext cx="54038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400" u="sng" dirty="0" smtClean="0"/>
              <a:t>Октябрь </a:t>
            </a:r>
            <a:r>
              <a:rPr lang="en-US" sz="1400" u="sng" dirty="0" smtClean="0"/>
              <a:t>2014</a:t>
            </a:r>
            <a:r>
              <a:rPr lang="en-US" sz="1400" u="sng" dirty="0"/>
              <a:t>: </a:t>
            </a:r>
            <a:r>
              <a:rPr lang="ru-RU" sz="1400" dirty="0" smtClean="0"/>
              <a:t>офицеры </a:t>
            </a:r>
            <a:r>
              <a:rPr lang="en-US" sz="1400" dirty="0" smtClean="0"/>
              <a:t>CBP </a:t>
            </a:r>
            <a:r>
              <a:rPr lang="ru-RU" sz="1400" dirty="0" smtClean="0"/>
              <a:t>просканировали подозрительное транспортное средство </a:t>
            </a:r>
            <a:r>
              <a:rPr lang="en-US" sz="1400" dirty="0" smtClean="0">
                <a:ea typeface="MS PGothic"/>
                <a:cs typeface="MS PGothic"/>
              </a:rPr>
              <a:t>Z Portal </a:t>
            </a:r>
            <a:r>
              <a:rPr lang="ru-RU" sz="1400" dirty="0" smtClean="0"/>
              <a:t>и </a:t>
            </a:r>
            <a:r>
              <a:rPr lang="ru-RU" sz="1400" dirty="0" smtClean="0"/>
              <a:t>обнаружили контрабандные предметы в полу</a:t>
            </a:r>
            <a:r>
              <a:rPr lang="en-US" sz="1400" dirty="0" smtClean="0"/>
              <a:t>. </a:t>
            </a:r>
            <a:r>
              <a:rPr lang="ru-RU" sz="1400" dirty="0" smtClean="0"/>
              <a:t>Далее офицеры обнаружили в полу потайной отсек с 82 свертками марихуаны. Общая масса марихуаны составила приблизительно </a:t>
            </a:r>
            <a:r>
              <a:rPr lang="en-US" sz="1400" dirty="0" smtClean="0"/>
              <a:t>123</a:t>
            </a:r>
            <a:r>
              <a:rPr lang="ru-RU" sz="1400" dirty="0" smtClean="0"/>
              <a:t>,</a:t>
            </a:r>
            <a:r>
              <a:rPr lang="en-US" sz="1400" dirty="0" smtClean="0"/>
              <a:t>88 </a:t>
            </a:r>
            <a:r>
              <a:rPr lang="ru-RU" sz="1400" dirty="0" smtClean="0"/>
              <a:t>фунта.</a:t>
            </a:r>
            <a:endParaRPr lang="en-US" sz="1400" dirty="0"/>
          </a:p>
          <a:p>
            <a:pPr eaLnBrk="1" hangingPunct="1"/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457200" y="2209800"/>
            <a:ext cx="8172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14350" y="3479800"/>
            <a:ext cx="8172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14350" y="4876800"/>
            <a:ext cx="8172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00375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Обнаружение </a:t>
            </a:r>
            <a:r>
              <a:rPr lang="ru-RU" dirty="0" smtClean="0"/>
              <a:t>обратным рассеянием </a:t>
            </a:r>
            <a:r>
              <a:rPr lang="en-US" dirty="0" smtClean="0"/>
              <a:t>Z </a:t>
            </a:r>
            <a:r>
              <a:rPr lang="en-US" dirty="0" smtClean="0"/>
              <a:t>– </a:t>
            </a:r>
            <a:r>
              <a:rPr lang="ru-RU" dirty="0" smtClean="0"/>
              <a:t>в платформе</a:t>
            </a:r>
            <a:endParaRPr lang="en-US" dirty="0" smtClean="0"/>
          </a:p>
        </p:txBody>
      </p:sp>
      <p:pic>
        <p:nvPicPr>
          <p:cNvPr id="5427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012" y="1219200"/>
            <a:ext cx="7950200" cy="4968875"/>
          </a:xfrm>
        </p:spPr>
      </p:pic>
      <p:sp>
        <p:nvSpPr>
          <p:cNvPr id="54279" name="TextBox 8"/>
          <p:cNvSpPr txBox="1">
            <a:spLocks noChangeArrowheads="1"/>
          </p:cNvSpPr>
          <p:nvPr/>
        </p:nvSpPr>
        <p:spPr bwMode="auto">
          <a:xfrm>
            <a:off x="5257800" y="3352800"/>
            <a:ext cx="1295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БОЕПРИПАСЫ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81400" y="3733800"/>
            <a:ext cx="1371600" cy="762000"/>
          </a:xfrm>
          <a:prstGeom prst="roundRect">
            <a:avLst/>
          </a:prstGeom>
          <a:noFill/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2362200" y="914400"/>
            <a:ext cx="4343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Система </a:t>
            </a:r>
            <a:r>
              <a:rPr lang="en-US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ZBV 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обнаруживает в платформе боеприпасы</a:t>
            </a:r>
            <a:endParaRPr lang="en-US" sz="14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Обнаружение </a:t>
            </a:r>
            <a:r>
              <a:rPr lang="ru-RU" dirty="0" smtClean="0"/>
              <a:t>обратным рассеянием </a:t>
            </a:r>
            <a:r>
              <a:rPr lang="en-US" dirty="0" smtClean="0"/>
              <a:t>Z </a:t>
            </a:r>
            <a:r>
              <a:rPr lang="en-US" dirty="0" smtClean="0"/>
              <a:t>– </a:t>
            </a:r>
            <a:r>
              <a:rPr lang="ru-RU" dirty="0" smtClean="0"/>
              <a:t>в платформе</a:t>
            </a:r>
            <a:endParaRPr lang="en-US" dirty="0" smtClean="0"/>
          </a:p>
        </p:txBody>
      </p:sp>
      <p:pic>
        <p:nvPicPr>
          <p:cNvPr id="55301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39"/>
          <a:stretch>
            <a:fillRect/>
          </a:stretch>
        </p:blipFill>
        <p:spPr>
          <a:xfrm>
            <a:off x="304800" y="2362200"/>
            <a:ext cx="8559800" cy="2430463"/>
          </a:xfrm>
        </p:spPr>
      </p:pic>
      <p:sp>
        <p:nvSpPr>
          <p:cNvPr id="8" name="Rounded Rectangle 7"/>
          <p:cNvSpPr/>
          <p:nvPr/>
        </p:nvSpPr>
        <p:spPr>
          <a:xfrm>
            <a:off x="1143000" y="3548063"/>
            <a:ext cx="457200" cy="457200"/>
          </a:xfrm>
          <a:prstGeom prst="roundRect">
            <a:avLst/>
          </a:prstGeom>
          <a:noFill/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5304" name="TextBox 8"/>
          <p:cNvSpPr txBox="1">
            <a:spLocks noChangeArrowheads="1"/>
          </p:cNvSpPr>
          <p:nvPr/>
        </p:nvSpPr>
        <p:spPr bwMode="auto">
          <a:xfrm>
            <a:off x="1752600" y="3548063"/>
            <a:ext cx="120894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ДЕТОНАТОРЫ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Straight Arrow Connector 10"/>
          <p:cNvCxnSpPr>
            <a:endCxn id="8" idx="3"/>
          </p:cNvCxnSpPr>
          <p:nvPr/>
        </p:nvCxnSpPr>
        <p:spPr>
          <a:xfrm flipH="1">
            <a:off x="1600200" y="3686175"/>
            <a:ext cx="152400" cy="90488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1676400" y="2057400"/>
            <a:ext cx="5410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Система </a:t>
            </a:r>
            <a:r>
              <a:rPr lang="en-US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ZBV 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обнаруживает скрытые детонаторы в платформе</a:t>
            </a:r>
            <a:endParaRPr lang="en-US" sz="14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Обнаружение взрывчатых веществ обратным рассеянием </a:t>
            </a:r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Август </a:t>
            </a:r>
            <a:r>
              <a:rPr lang="en-US" dirty="0" smtClean="0"/>
              <a:t>2015</a:t>
            </a:r>
            <a:r>
              <a:rPr lang="ru-RU" dirty="0" smtClean="0"/>
              <a:t> г.</a:t>
            </a:r>
            <a:r>
              <a:rPr lang="en-US" dirty="0" smtClean="0"/>
              <a:t> – </a:t>
            </a:r>
            <a:r>
              <a:rPr lang="ru-RU" dirty="0" smtClean="0"/>
              <a:t>попытка незаконного перевоза нескольких тонн химикатов, используемых в изготовлении самодельных взрывных устройств и взрывчатых веществ </a:t>
            </a:r>
            <a:r>
              <a:rPr lang="ru-RU" dirty="0" smtClean="0"/>
              <a:t>на </a:t>
            </a:r>
            <a:r>
              <a:rPr lang="ru-RU" dirty="0" smtClean="0"/>
              <a:t>Ближнем Востоке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2133600"/>
            <a:ext cx="51562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466044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Обнаружение </a:t>
            </a:r>
            <a:r>
              <a:rPr lang="en-US" dirty="0" smtClean="0"/>
              <a:t>C4 – </a:t>
            </a:r>
            <a:r>
              <a:rPr lang="ru-RU" dirty="0" smtClean="0"/>
              <a:t>в </a:t>
            </a:r>
            <a:r>
              <a:rPr lang="ru-RU" dirty="0" smtClean="0"/>
              <a:t>платформе</a:t>
            </a:r>
            <a:endParaRPr lang="en-US" dirty="0" smtClean="0"/>
          </a:p>
        </p:txBody>
      </p:sp>
      <p:pic>
        <p:nvPicPr>
          <p:cNvPr id="56325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14400" y="990600"/>
            <a:ext cx="7121525" cy="3916363"/>
          </a:xfrm>
        </p:spPr>
      </p:pic>
      <p:sp>
        <p:nvSpPr>
          <p:cNvPr id="56327" name="TextBox 7"/>
          <p:cNvSpPr txBox="1">
            <a:spLocks noChangeArrowheads="1"/>
          </p:cNvSpPr>
          <p:nvPr/>
        </p:nvSpPr>
        <p:spPr bwMode="auto">
          <a:xfrm>
            <a:off x="381000" y="4876800"/>
            <a:ext cx="8077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 Narrow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 данном транспортном средстве в 2011 году за две недели до рождества (местонахождение засекречено) попытались провести контрабандные предметы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Как было установлено, водителем оказался местный житель, работавший в лагере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Он пытался незаконно малыми частями провезти 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C-4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на территорию лагеря под видом обычного газового баллона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В лагере у него был тайник, который он собирался использовать для большой бомбы и привести в действие в одном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из зданий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приема пищи на рождество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en-US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Система </a:t>
            </a:r>
            <a:r>
              <a:rPr lang="en-US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ZBV 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позволила обнаружить скрытые взрывчатые вещества</a:t>
            </a:r>
            <a:r>
              <a:rPr lang="en-US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. 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Изображения взрывчатых веществ, полученных </a:t>
            </a:r>
            <a:r>
              <a:rPr lang="en-US" dirty="0" smtClean="0"/>
              <a:t>Z</a:t>
            </a:r>
            <a:r>
              <a:rPr lang="ru-RU" dirty="0" smtClean="0"/>
              <a:t> </a:t>
            </a:r>
            <a:r>
              <a:rPr lang="en-US" dirty="0" smtClean="0"/>
              <a:t>Portal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Декабрь </a:t>
            </a:r>
            <a:r>
              <a:rPr lang="en-US" dirty="0" smtClean="0"/>
              <a:t>2013</a:t>
            </a:r>
            <a:r>
              <a:rPr lang="ru-RU" dirty="0" smtClean="0"/>
              <a:t> г.</a:t>
            </a:r>
            <a:r>
              <a:rPr lang="en-US" dirty="0" smtClean="0"/>
              <a:t>: </a:t>
            </a:r>
            <a:r>
              <a:rPr lang="ru-RU" dirty="0" smtClean="0"/>
              <a:t>химикаты под видом доставки оборудования и техники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92" t="35555" r="10694" b="30131"/>
          <a:stretch/>
        </p:blipFill>
        <p:spPr>
          <a:xfrm>
            <a:off x="1835815" y="1610840"/>
            <a:ext cx="5181600" cy="32004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180736" y="2079520"/>
            <a:ext cx="609600" cy="533400"/>
          </a:xfrm>
          <a:prstGeom prst="ellipse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495007" y="3657600"/>
            <a:ext cx="609600" cy="533400"/>
          </a:xfrm>
          <a:prstGeom prst="ellipse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42900" y="2841278"/>
            <a:ext cx="1390710" cy="73866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Изображения обратным рассеянием </a:t>
            </a:r>
            <a:r>
              <a:rPr lang="en-US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408751" y="5436626"/>
            <a:ext cx="1390710" cy="73866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Изображения прямым рассеянием</a:t>
            </a:r>
            <a:endParaRPr lang="en-US" sz="14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865312" y="5029200"/>
            <a:ext cx="5181600" cy="1338072"/>
            <a:chOff x="1905000" y="5181600"/>
            <a:chExt cx="5181600" cy="1338072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692" t="72321" r="10694" b="13333"/>
            <a:stretch/>
          </p:blipFill>
          <p:spPr>
            <a:xfrm>
              <a:off x="1905000" y="5181600"/>
              <a:ext cx="5181600" cy="1338072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3249560" y="5555224"/>
              <a:ext cx="609600" cy="533400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</a:ln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62408525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ASE_2012_TEMPLAT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SE_2010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FINAL-ASE-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5" id="{D7BAB718-B05D-45BA-9AEA-C9CEBEC682BD}" vid="{307ABF56-FE6B-4255-BD70-754A03CE99A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ASE_2012_TEMPLATE_FINAL</Template>
  <TotalTime>538</TotalTime>
  <Words>728</Words>
  <Application>Microsoft Office PowerPoint</Application>
  <PresentationFormat>Экран (4:3)</PresentationFormat>
  <Paragraphs>50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ASE_2012_TEMPLATE_FINAL</vt:lpstr>
      <vt:lpstr>ASE_2010_Theme_Final</vt:lpstr>
      <vt:lpstr>FINAL-ASE-2014</vt:lpstr>
      <vt:lpstr>Системы досмотра грузов AS&amp;E Обнаружение взрывчатых веществ</vt:lpstr>
      <vt:lpstr>Обнаружение взрывчатых веществ AS&amp;E</vt:lpstr>
      <vt:lpstr>Типичные места сокрытия в процентном соотношении</vt:lpstr>
      <vt:lpstr>Последние наиболее популярные места сокрытия</vt:lpstr>
      <vt:lpstr>Последние наиболее популярные места сокрытия</vt:lpstr>
      <vt:lpstr>Обнаружение обратным рассеянием Z – в платформе</vt:lpstr>
      <vt:lpstr>Обнаружение обратным рассеянием Z – в платформе</vt:lpstr>
      <vt:lpstr>Обнаружение взрывчатых веществ обратным рассеянием Z</vt:lpstr>
      <vt:lpstr>Обнаружение C4 – в платформе</vt:lpstr>
      <vt:lpstr>Изображения взрывчатых веществ, полученных Z Portal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AS&amp;E</dc:title>
  <dc:creator>Roth, Colleen</dc:creator>
  <cp:lastModifiedBy>Виталий</cp:lastModifiedBy>
  <cp:revision>45</cp:revision>
  <dcterms:created xsi:type="dcterms:W3CDTF">2012-09-06T22:18:35Z</dcterms:created>
  <dcterms:modified xsi:type="dcterms:W3CDTF">2016-12-09T13:58:55Z</dcterms:modified>
</cp:coreProperties>
</file>