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135" r:id="rId1"/>
    <p:sldMasterId id="2147484152" r:id="rId2"/>
  </p:sldMasterIdLst>
  <p:notesMasterIdLst>
    <p:notesMasterId r:id="rId12"/>
  </p:notesMasterIdLst>
  <p:handoutMasterIdLst>
    <p:handoutMasterId r:id="rId13"/>
  </p:handoutMasterIdLst>
  <p:sldIdLst>
    <p:sldId id="690" r:id="rId3"/>
    <p:sldId id="912" r:id="rId4"/>
    <p:sldId id="927" r:id="rId5"/>
    <p:sldId id="932" r:id="rId6"/>
    <p:sldId id="930" r:id="rId7"/>
    <p:sldId id="928" r:id="rId8"/>
    <p:sldId id="933" r:id="rId9"/>
    <p:sldId id="931" r:id="rId10"/>
    <p:sldId id="929" r:id="rId11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41D89E2C-5236-415F-9819-66ACAD83D725}">
          <p14:sldIdLst>
            <p14:sldId id="690"/>
            <p14:sldId id="912"/>
            <p14:sldId id="927"/>
            <p14:sldId id="932"/>
            <p14:sldId id="930"/>
            <p14:sldId id="928"/>
            <p14:sldId id="933"/>
            <p14:sldId id="931"/>
            <p14:sldId id="92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53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hill, Kristel" initials="K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000000"/>
    <a:srgbClr val="FF0000"/>
    <a:srgbClr val="00CC99"/>
    <a:srgbClr val="0000CC"/>
    <a:srgbClr val="FF6600"/>
    <a:srgbClr val="FFCC66"/>
    <a:srgbClr val="DDDDDD"/>
    <a:srgbClr val="EAEAEA"/>
  </p:clrMru>
  <p:extLst>
    <p:ext uri="{E76CE94A-603C-4142-B9EB-6D1370010A27}">
      <p14:discardImageEditData xmlns="" xmlns:p14="http://schemas.microsoft.com/office/powerpoint/2010/main" val="1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83" autoAdjust="0"/>
    <p:restoredTop sz="73759" autoAdjust="0"/>
  </p:normalViewPr>
  <p:slideViewPr>
    <p:cSldViewPr snapToGrid="0">
      <p:cViewPr>
        <p:scale>
          <a:sx n="75" d="100"/>
          <a:sy n="75" d="100"/>
        </p:scale>
        <p:origin x="-1290" y="228"/>
      </p:cViewPr>
      <p:guideLst>
        <p:guide orient="horz" pos="2536"/>
        <p:guide pos="2872"/>
      </p:guideLst>
    </p:cSldViewPr>
  </p:slideViewPr>
  <p:outlineViewPr>
    <p:cViewPr>
      <p:scale>
        <a:sx n="33" d="100"/>
        <a:sy n="33" d="100"/>
      </p:scale>
      <p:origin x="0" y="1054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2676" y="-9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274B869-3268-4C02-A094-88D4D4BCE4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5291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ctr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ctr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0475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716" tIns="48357" rIns="96716" bIns="48357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0DE9AB0E-456D-435E-ADBE-781E95EA5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33411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E9F9DD1-CD09-4F29-8141-5D851BEE30F6}" type="slidenum">
              <a:rPr lang="en-US" b="0" smtClean="0">
                <a:latin typeface="Times New Roman" pitchFamily="18" charset="0"/>
              </a:rPr>
              <a:pPr/>
              <a:t>1</a:t>
            </a:fld>
            <a:endParaRPr lang="en-US" b="0" dirty="0" smtClean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394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125538"/>
            <a:fld id="{8FDFB99B-8315-48E4-B639-67DD30B787BF}" type="slidenum">
              <a:rPr lang="en-US" smtClean="0">
                <a:solidFill>
                  <a:srgbClr val="000000"/>
                </a:solidFill>
              </a:rPr>
              <a:pPr defTabSz="1125538"/>
              <a:t>4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06575" y="708025"/>
            <a:ext cx="3749675" cy="281146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963613" y="4014788"/>
            <a:ext cx="5387975" cy="4727575"/>
          </a:xfrm>
          <a:noFill/>
          <a:ln/>
        </p:spPr>
        <p:txBody>
          <a:bodyPr lIns="95466" tIns="47734" rIns="95466" bIns="47734"/>
          <a:lstStyle/>
          <a:p>
            <a:r>
              <a:rPr lang="ru-RU" dirty="0" smtClean="0"/>
              <a:t>Далее поясним,</a:t>
            </a:r>
            <a:r>
              <a:rPr lang="ru-RU" baseline="0" dirty="0" smtClean="0"/>
              <a:t> что происходит с рентгеновскими лучами при взаимодействии в веществом. Базисом для формирования всех рентгеновских изображений служат три основных принципа: поглощение, прохождение и отражение. Для конкретных веществ определенное отношение каждого из указанных атрибутов не выявлено</a:t>
            </a:r>
            <a:r>
              <a:rPr lang="en-US" dirty="0" smtClean="0"/>
              <a:t>. </a:t>
            </a:r>
            <a:r>
              <a:rPr lang="ru-RU" dirty="0" smtClean="0"/>
              <a:t>Преломление,</a:t>
            </a:r>
            <a:r>
              <a:rPr lang="ru-RU" baseline="0" dirty="0" smtClean="0"/>
              <a:t> называемое рассеянием, обычно распространяется во всех направлениях, а не только назад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ru-RU" dirty="0" smtClean="0"/>
              <a:t>Это очень важный принцип, который </a:t>
            </a:r>
            <a:r>
              <a:rPr lang="ru-RU" dirty="0" smtClean="0"/>
              <a:t>должен понять работающий с оборудованием персонал.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80825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971929" y="8831263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24" tIns="54012" rIns="108024" bIns="54012" anchor="b"/>
          <a:lstStyle/>
          <a:p>
            <a:pPr algn="r" defTabSz="1080371" eaLnBrk="0" hangingPunct="0"/>
            <a:fld id="{4AD3AD94-D9EF-4507-90CC-4AD83FCF6AFA}" type="slidenum">
              <a:rPr lang="en-US" sz="1300" b="0">
                <a:solidFill>
                  <a:schemeClr val="tx1"/>
                </a:solidFill>
                <a:latin typeface="Times New Roman" pitchFamily="18" charset="0"/>
              </a:rPr>
              <a:pPr algn="r" defTabSz="1080371" eaLnBrk="0" hangingPunct="0"/>
              <a:t>5</a:t>
            </a:fld>
            <a:endParaRPr lang="en-US" sz="13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61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81390" eaLnBrk="1" hangingPunct="1">
              <a:defRPr/>
            </a:pPr>
            <a:r>
              <a:rPr lang="ru-RU" dirty="0" smtClean="0"/>
              <a:t>Обратное рассеяние </a:t>
            </a:r>
            <a:r>
              <a:rPr lang="en-US" dirty="0" smtClean="0"/>
              <a:t>Z </a:t>
            </a:r>
            <a:r>
              <a:rPr lang="ru-RU" dirty="0" smtClean="0"/>
              <a:t>позволяет получить дополнительную информацию о досматриваемом предмете</a:t>
            </a:r>
            <a:endParaRPr lang="en-US" dirty="0"/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5654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9F197-937E-4110-BA8A-7D19A8159636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Оператор, работая с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MINI Z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полный рабочий день, 5 дней в неделю на протяжении года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(2000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год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получит дозу по грубым подсчетам эквивалентную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40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%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от допустимой годовой дозы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70143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Оператор, работая с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MINI Z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полный рабочий день, 5 дней в неделю на протяжении года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(2000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год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получит дозу по грубым подсчетам эквивалентную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40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%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от допустимой годовой дозы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Это значение может служить эквивалентом дополнительной дозы, получаемой в результате полета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 самолете в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оба конца в пределах США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перелета через страну с периодичностью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один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раз в месяц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в течение года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. 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Наиболее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распространенный вариант использования оператором (рабочий цикл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25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%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) эквивалентен перелету через США в оба конца каждые три месяца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9AB0E-456D-435E-ADBE-781E95EA515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931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gi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gif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gif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98587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August 2013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28574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89399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896315"/>
      </p:ext>
    </p:extLst>
  </p:cSld>
  <p:clrMapOvr>
    <a:masterClrMapping/>
  </p:clrMapOvr>
  <p:transition>
    <p:fade/>
  </p:transition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18079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219899721"/>
      </p:ext>
    </p:extLst>
  </p:cSld>
  <p:clrMapOvr>
    <a:masterClrMapping/>
  </p:clrMapOvr>
  <p:transition>
    <p:fade/>
  </p:transition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5111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82545602"/>
      </p:ext>
    </p:extLst>
  </p:cSld>
  <p:clrMapOvr>
    <a:masterClrMapping/>
  </p:clrMapOvr>
  <p:transition>
    <p:fade/>
  </p:transition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1576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736425647"/>
      </p:ext>
    </p:extLst>
  </p:cSld>
  <p:clrMapOvr>
    <a:masterClrMapping/>
  </p:clrMapOvr>
  <p:transition>
    <p:fade/>
  </p:transition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41603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40658171"/>
      </p:ext>
    </p:extLst>
  </p:cSld>
  <p:clrMapOvr>
    <a:masterClrMapping/>
  </p:clrMapOvr>
  <p:transition>
    <p:fade/>
  </p:transition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A6D7AB-194C-4596-951C-D27F1CA8DF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August 2013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808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FA558495-3A31-4729-986D-D7930E98350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August 2013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2411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6FA64A5-5233-478B-9E9E-1A55445251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August 2013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48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5B8A099-5E30-42FE-8C15-CCF29BF4253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August 2013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4122775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1630-5BDC-4CD1-9938-F73F9946AC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13 August 2010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2011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6482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73" name="TextBox 29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394C97B-E0C0-48D8-A88D-423BF726BF25}" type="datetime3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14 December 2016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23099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9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78322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1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8272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98036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30330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5097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  <a:ea typeface="ＭＳ Ｐゴシック" pitchFamily="-109" charset="-128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9783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solidFill>
                  <a:srgbClr val="000000"/>
                </a:solidFill>
                <a:ea typeface="ＭＳ Ｐゴシック" pitchFamily="-109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4328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93505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B0A01-8626-44FF-8CDC-742E8F02C4D2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493375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211838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84855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87492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469092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rgbClr val="000000">
                    <a:lumMod val="75000"/>
                    <a:lumOff val="2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lumMod val="75000"/>
                  <a:lumOff val="2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9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8843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rgbClr val="000000">
                    <a:lumMod val="75000"/>
                    <a:lumOff val="2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lumMod val="75000"/>
                  <a:lumOff val="2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25160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solidFill>
                  <a:srgbClr val="000000">
                    <a:tint val="7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tint val="7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13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4932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9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707308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816179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556352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7421447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7902037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6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83069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068C-9F5D-4005-9B9E-B3C1767133D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4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1987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6EB037F-7D1D-4165-B6B2-6B778ED34E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E399358-6A73-42F3-B67F-2AF21EF059FC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2013, American Science and Engineering, Inc.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966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  <p:sldLayoutId id="2147484148" r:id="rId13"/>
    <p:sldLayoutId id="2147484149" r:id="rId14"/>
    <p:sldLayoutId id="2147484150" r:id="rId15"/>
    <p:sldLayoutId id="2147484151" r:id="rId16"/>
    <p:sldLayoutId id="2147484177" r:id="rId17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9D6068C-9F5D-4005-9B9E-B3C1767133D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spcBef>
                <a:spcPct val="0"/>
              </a:spcBef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30 April 2010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800" dirty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rgbClr val="000000">
                    <a:lumMod val="65000"/>
                    <a:lumOff val="35000"/>
                  </a:srgb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  <a:ea typeface="ＭＳ Ｐゴシック" pitchFamily="-109" charset="-128"/>
            </a:endParaRPr>
          </a:p>
        </p:txBody>
      </p:sp>
      <p:pic>
        <p:nvPicPr>
          <p:cNvPr id="1032" name="Picture 7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7072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  <p:sldLayoutId id="2147484166" r:id="rId14"/>
    <p:sldLayoutId id="2147484167" r:id="rId15"/>
    <p:sldLayoutId id="2147484168" r:id="rId16"/>
    <p:sldLayoutId id="2147484169" r:id="rId17"/>
    <p:sldLayoutId id="2147484170" r:id="rId18"/>
    <p:sldLayoutId id="2147484171" r:id="rId19"/>
    <p:sldLayoutId id="2147484172" r:id="rId20"/>
    <p:sldLayoutId id="2147484173" r:id="rId21"/>
    <p:sldLayoutId id="2147484174" r:id="rId22"/>
    <p:sldLayoutId id="2147484175" r:id="rId23"/>
    <p:sldLayoutId id="2147484176" r:id="rId24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январь</a:t>
            </a:r>
            <a:r>
              <a:rPr lang="en-US" dirty="0" smtClean="0"/>
              <a:t> </a:t>
            </a:r>
            <a:r>
              <a:rPr lang="en-US" dirty="0" smtClean="0"/>
              <a:t>2015</a:t>
            </a:r>
            <a:r>
              <a:rPr lang="ru-RU" dirty="0" smtClean="0"/>
              <a:t> г.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5C32AD8D-8C28-43EE-AB28-B668D500827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0" name="Rectangle 6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b="0" dirty="0" smtClean="0"/>
              <a:t>Ручная система досмотра обратным рассеянием </a:t>
            </a:r>
            <a:r>
              <a:rPr lang="en-US" dirty="0" smtClean="0"/>
              <a:t>MINI </a:t>
            </a:r>
            <a:r>
              <a:rPr lang="en-US" dirty="0" smtClean="0"/>
              <a:t>Z </a:t>
            </a:r>
            <a:br>
              <a:rPr lang="en-US" dirty="0" smtClean="0"/>
            </a:br>
            <a:r>
              <a:rPr lang="ru-RU" b="0" dirty="0" smtClean="0"/>
              <a:t>Обзор продукции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TextBox 38"/>
          <p:cNvSpPr txBox="1"/>
          <p:nvPr/>
        </p:nvSpPr>
        <p:spPr bwMode="auto">
          <a:xfrm>
            <a:off x="3359231" y="6658008"/>
            <a:ext cx="241284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020440" y="1522979"/>
            <a:ext cx="1827685" cy="14265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-228600"/>
            <a:r>
              <a:rPr lang="ru-RU" sz="2000" dirty="0" smtClean="0"/>
              <a:t>Первая в мире ручная система досмотра с технологией обратного рассеяния </a:t>
            </a:r>
            <a:r>
              <a:rPr lang="en-US" sz="2000" dirty="0" smtClean="0"/>
              <a:t>Z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позволяющая быстро и просто в режиме реального времени получить изображения досматриваемых предметов и обнаружить наркотики,</a:t>
            </a:r>
            <a:r>
              <a:rPr lang="en-US" sz="2000" dirty="0" smtClean="0"/>
              <a:t> </a:t>
            </a:r>
            <a:r>
              <a:rPr lang="ru-RU" sz="2000" dirty="0" smtClean="0"/>
              <a:t>контрабандные предметы </a:t>
            </a:r>
            <a:r>
              <a:rPr lang="ru-RU" sz="2000" dirty="0" smtClean="0"/>
              <a:t>и взрывчатые вещества в труднодоступных местах</a:t>
            </a:r>
            <a:endParaRPr lang="en-US" sz="2000" dirty="0" smtClean="0"/>
          </a:p>
          <a:p>
            <a:pPr lvl="2"/>
            <a:endParaRPr lang="en-US" sz="1200" dirty="0"/>
          </a:p>
        </p:txBody>
      </p:sp>
      <p:sp>
        <p:nvSpPr>
          <p:cNvPr id="124930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ЗНАКОМСТВО С </a:t>
            </a:r>
            <a:r>
              <a:rPr lang="en-US" dirty="0" smtClean="0"/>
              <a:t>MINI Z</a:t>
            </a:r>
            <a:r>
              <a:rPr lang="en-US" baseline="30000" dirty="0" smtClean="0"/>
              <a:t>™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sz="2200" b="0" dirty="0" smtClean="0"/>
              <a:t>ручная система досмотра обратным рассеянием </a:t>
            </a:r>
            <a:r>
              <a:rPr lang="en-US" sz="2200" b="0" dirty="0" smtClean="0"/>
              <a:t> Z</a:t>
            </a:r>
            <a:r>
              <a:rPr lang="en-US" sz="2200" b="0" baseline="30000" dirty="0" smtClean="0"/>
              <a:t>®</a:t>
            </a:r>
            <a:endParaRPr lang="en-US" b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657" y="2890821"/>
            <a:ext cx="4868218" cy="34562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6722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Свойства обратного рассеяния </a:t>
            </a:r>
            <a:r>
              <a:rPr lang="en-US" b="0" dirty="0" smtClean="0"/>
              <a:t>Z </a:t>
            </a:r>
            <a:r>
              <a:rPr lang="ru-RU" b="0" dirty="0" smtClean="0"/>
              <a:t>в системе </a:t>
            </a:r>
            <a:r>
              <a:rPr lang="en-US" dirty="0" smtClean="0"/>
              <a:t>MINI Z 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483225" cy="496824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Превосходное обнаружение органических угроз</a:t>
            </a:r>
            <a:endParaRPr lang="en-US" sz="1600" dirty="0" smtClean="0"/>
          </a:p>
          <a:p>
            <a:pPr lvl="1"/>
            <a:r>
              <a:rPr lang="ru-RU" sz="1600" b="0" dirty="0" smtClean="0"/>
              <a:t>Разработанная </a:t>
            </a:r>
            <a:r>
              <a:rPr lang="en-US" sz="1600" b="0" dirty="0" smtClean="0"/>
              <a:t>AS&amp;E</a:t>
            </a:r>
            <a:r>
              <a:rPr lang="ru-RU" sz="1600" b="0" dirty="0" smtClean="0"/>
              <a:t> технология обратного рассеяния </a:t>
            </a:r>
            <a:r>
              <a:rPr lang="en-US" sz="1600" b="0" dirty="0" smtClean="0"/>
              <a:t>Z </a:t>
            </a:r>
            <a:r>
              <a:rPr lang="ru-RU" sz="1600" b="0" dirty="0" smtClean="0"/>
              <a:t>позволяет </a:t>
            </a:r>
            <a:r>
              <a:rPr lang="en-US" sz="1600" b="0" dirty="0" smtClean="0"/>
              <a:t>MINI </a:t>
            </a:r>
            <a:r>
              <a:rPr lang="en-US" sz="1600" b="0" dirty="0"/>
              <a:t>Z </a:t>
            </a:r>
            <a:r>
              <a:rPr lang="ru-RU" sz="1600" b="0" dirty="0" smtClean="0"/>
              <a:t>получать изображения досматриваемого предмета в режиме реального времени, выделяя органические вещества, которые могут </a:t>
            </a:r>
            <a:r>
              <a:rPr lang="ru-RU" sz="1600" dirty="0" smtClean="0"/>
              <a:t>б</a:t>
            </a:r>
            <a:r>
              <a:rPr lang="ru-RU" sz="1600" b="0" dirty="0" smtClean="0"/>
              <a:t>ыть пропущены в результате сканирования </a:t>
            </a:r>
            <a:r>
              <a:rPr lang="ru-RU" sz="1600" dirty="0" smtClean="0"/>
              <a:t>рентгеновскими системами</a:t>
            </a:r>
            <a:r>
              <a:rPr lang="en-US" sz="1600" b="0" dirty="0" smtClean="0"/>
              <a:t>, </a:t>
            </a:r>
            <a:r>
              <a:rPr lang="ru-RU" sz="1600" b="0" dirty="0" smtClean="0"/>
              <a:t>и которым относятся взрывчатые вещества, валюта и наркотики</a:t>
            </a:r>
            <a:r>
              <a:rPr lang="en-US" sz="1600" b="0" dirty="0" smtClean="0"/>
              <a:t>.</a:t>
            </a:r>
            <a:endParaRPr lang="en-US" sz="1600" b="0" dirty="0"/>
          </a:p>
          <a:p>
            <a:pPr lvl="1"/>
            <a:r>
              <a:rPr lang="ru-RU" sz="1600" b="0" dirty="0" smtClean="0"/>
              <a:t>На изображениях обратным </a:t>
            </a:r>
          </a:p>
          <a:p>
            <a:pPr lvl="1">
              <a:buNone/>
            </a:pPr>
            <a:r>
              <a:rPr lang="ru-RU" sz="1600" b="0" dirty="0" smtClean="0"/>
              <a:t>рассеянием </a:t>
            </a:r>
            <a:r>
              <a:rPr lang="en-US" sz="1600" b="0" dirty="0" smtClean="0"/>
              <a:t>Z </a:t>
            </a:r>
            <a:r>
              <a:rPr lang="ru-RU" sz="1600" b="0" dirty="0" smtClean="0"/>
              <a:t>выделяются </a:t>
            </a:r>
          </a:p>
          <a:p>
            <a:pPr lvl="1">
              <a:buNone/>
            </a:pPr>
            <a:r>
              <a:rPr lang="ru-RU" sz="1600" b="0" dirty="0" smtClean="0"/>
              <a:t>вещества с низким </a:t>
            </a:r>
          </a:p>
          <a:p>
            <a:pPr lvl="1">
              <a:buNone/>
            </a:pPr>
            <a:r>
              <a:rPr lang="ru-RU" sz="1600" b="0" dirty="0" smtClean="0"/>
              <a:t>значением</a:t>
            </a:r>
            <a:r>
              <a:rPr lang="ru-RU" sz="1600" dirty="0" smtClean="0"/>
              <a:t> </a:t>
            </a:r>
            <a:r>
              <a:rPr lang="en-US" sz="1600" b="0" dirty="0" smtClean="0"/>
              <a:t>Z, </a:t>
            </a:r>
            <a:endParaRPr lang="ru-RU" sz="1600" b="0" dirty="0" smtClean="0"/>
          </a:p>
          <a:p>
            <a:pPr lvl="1">
              <a:buNone/>
            </a:pPr>
            <a:r>
              <a:rPr lang="ru-RU" sz="1600" b="0" dirty="0" smtClean="0"/>
              <a:t>преимущественно состоящие </a:t>
            </a:r>
          </a:p>
          <a:p>
            <a:pPr lvl="1">
              <a:buNone/>
            </a:pPr>
            <a:r>
              <a:rPr lang="ru-RU" sz="1600" b="0" dirty="0" smtClean="0"/>
              <a:t>из элементов с низким </a:t>
            </a:r>
          </a:p>
          <a:p>
            <a:pPr lvl="1">
              <a:buNone/>
            </a:pPr>
            <a:r>
              <a:rPr lang="ru-RU" sz="1600" b="0" dirty="0" smtClean="0"/>
              <a:t>атомным числом </a:t>
            </a:r>
            <a:r>
              <a:rPr lang="en-US" sz="1600" b="0" dirty="0" smtClean="0"/>
              <a:t>(</a:t>
            </a:r>
            <a:r>
              <a:rPr lang="ru-RU" sz="1600" b="0" dirty="0" smtClean="0"/>
              <a:t>водород, </a:t>
            </a:r>
          </a:p>
          <a:p>
            <a:pPr lvl="1">
              <a:buNone/>
            </a:pPr>
            <a:r>
              <a:rPr lang="ru-RU" sz="1600" dirty="0" smtClean="0"/>
              <a:t>углерод, азот и кислород</a:t>
            </a:r>
            <a:r>
              <a:rPr lang="en-US" sz="1600" b="0" dirty="0" smtClean="0"/>
              <a:t>).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125" y="1583782"/>
            <a:ext cx="2743200" cy="3806952"/>
          </a:xfrm>
          <a:prstGeom prst="round2SameRect">
            <a:avLst>
              <a:gd name="adj1" fmla="val 8125"/>
              <a:gd name="adj2" fmla="val 5662"/>
            </a:avLst>
          </a:prstGeom>
          <a:noFill/>
          <a:ln w="12700" algn="ctr">
            <a:solidFill>
              <a:srgbClr val="868686"/>
            </a:solidFill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010" y="3571335"/>
            <a:ext cx="2638108" cy="2760243"/>
          </a:xfrm>
          <a:prstGeom prst="round2SameRect">
            <a:avLst>
              <a:gd name="adj1" fmla="val 8125"/>
              <a:gd name="adj2" fmla="val 5662"/>
            </a:avLst>
          </a:prstGeom>
          <a:noFill/>
          <a:ln w="12700" algn="ctr">
            <a:solidFill>
              <a:srgbClr val="868686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64079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Каким образом рентгеновские лучи взаимодействуют с веществом</a:t>
            </a:r>
            <a:endParaRPr lang="en-US" dirty="0" smtClean="0"/>
          </a:p>
        </p:txBody>
      </p:sp>
      <p:sp>
        <p:nvSpPr>
          <p:cNvPr id="7175" name="Rectangle 5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4692739" cy="5105400"/>
          </a:xfrm>
        </p:spPr>
        <p:txBody>
          <a:bodyPr/>
          <a:lstStyle/>
          <a:p>
            <a:r>
              <a:rPr lang="ru-RU" dirty="0" smtClean="0"/>
              <a:t>Энергия рентгеновских лучей при взаимодействии с веществом проявляется 1 из 3 способов</a:t>
            </a:r>
            <a:endParaRPr lang="en-US" dirty="0" smtClean="0"/>
          </a:p>
          <a:p>
            <a:pPr lvl="1"/>
            <a:r>
              <a:rPr lang="ru-RU" dirty="0" smtClean="0"/>
              <a:t>Проходит через него</a:t>
            </a:r>
            <a:endParaRPr lang="en-US" dirty="0" smtClean="0"/>
          </a:p>
          <a:p>
            <a:pPr lvl="1"/>
            <a:r>
              <a:rPr lang="ru-RU" dirty="0" smtClean="0"/>
              <a:t>Поглощается</a:t>
            </a:r>
            <a:endParaRPr lang="en-US" dirty="0" smtClean="0"/>
          </a:p>
          <a:p>
            <a:pPr lvl="1"/>
            <a:r>
              <a:rPr lang="ru-RU" dirty="0" smtClean="0"/>
              <a:t>Рассеивается</a:t>
            </a:r>
            <a:r>
              <a:rPr lang="en-US" dirty="0" smtClean="0"/>
              <a:t> (</a:t>
            </a:r>
            <a:r>
              <a:rPr lang="ru-RU" dirty="0" smtClean="0"/>
              <a:t>Комптоновское рассеяние</a:t>
            </a:r>
            <a:r>
              <a:rPr lang="en-US" dirty="0" smtClean="0"/>
              <a:t>)</a:t>
            </a:r>
            <a:endParaRPr lang="en-US" b="1" dirty="0" smtClean="0"/>
          </a:p>
          <a:p>
            <a:r>
              <a:rPr lang="ru-RU" dirty="0" smtClean="0"/>
              <a:t>Указанные принципы составляют базис для формирования изображений</a:t>
            </a:r>
            <a:endParaRPr lang="en-US" dirty="0" smtClean="0"/>
          </a:p>
          <a:p>
            <a:pPr lvl="1"/>
            <a:r>
              <a:rPr lang="ru-RU" dirty="0" smtClean="0"/>
              <a:t>Формирование в результате прохождения рентгеновских лучей</a:t>
            </a:r>
            <a:endParaRPr lang="en-US" dirty="0" smtClean="0"/>
          </a:p>
          <a:p>
            <a:pPr lvl="2"/>
            <a:r>
              <a:rPr lang="ru-RU" dirty="0" smtClean="0"/>
              <a:t>Прохождение/поглощение</a:t>
            </a:r>
            <a:endParaRPr lang="en-US" dirty="0" smtClean="0"/>
          </a:p>
          <a:p>
            <a:pPr lvl="1"/>
            <a:r>
              <a:rPr lang="ru-RU" dirty="0" smtClean="0"/>
              <a:t>Формирование от обратного рассеяния </a:t>
            </a:r>
            <a:r>
              <a:rPr lang="en-US" dirty="0" smtClean="0"/>
              <a:t>Z</a:t>
            </a:r>
          </a:p>
          <a:p>
            <a:pPr lvl="2"/>
            <a:r>
              <a:rPr lang="ru-RU" dirty="0" smtClean="0"/>
              <a:t>Комптоновское рассеяние</a:t>
            </a:r>
            <a:endParaRPr lang="en-US" dirty="0" smtClean="0"/>
          </a:p>
          <a:p>
            <a:pPr lvl="1" eaLnBrk="1" hangingPunct="1"/>
            <a:r>
              <a:rPr lang="ru-RU" dirty="0" smtClean="0"/>
              <a:t>Формирование от прямого рассеяния</a:t>
            </a:r>
            <a:endParaRPr lang="en-US" dirty="0" smtClean="0"/>
          </a:p>
          <a:p>
            <a:pPr lvl="2"/>
            <a:r>
              <a:rPr lang="ru-RU" dirty="0" smtClean="0"/>
              <a:t>Комптоновское рассеяние</a:t>
            </a:r>
            <a:r>
              <a:rPr lang="en-US" dirty="0" smtClean="0"/>
              <a:t>/ </a:t>
            </a:r>
            <a:r>
              <a:rPr lang="ru-RU" dirty="0" smtClean="0"/>
              <a:t>поглощение</a:t>
            </a:r>
            <a:endParaRPr lang="en-US" dirty="0" smtClean="0"/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AB0A01-8626-44FF-8CDC-742E8F02C4D2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3" name="Date Placeholder 4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 июня 2010 г.</a:t>
            </a:r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172" name="Freeform 2"/>
          <p:cNvSpPr>
            <a:spLocks/>
          </p:cNvSpPr>
          <p:nvPr/>
        </p:nvSpPr>
        <p:spPr bwMode="auto">
          <a:xfrm>
            <a:off x="6541885" y="4498033"/>
            <a:ext cx="974725" cy="1162050"/>
          </a:xfrm>
          <a:custGeom>
            <a:avLst/>
            <a:gdLst>
              <a:gd name="T0" fmla="*/ 58891062 w 684"/>
              <a:gd name="T1" fmla="*/ 476798033 h 1492"/>
              <a:gd name="T2" fmla="*/ 219318836 w 684"/>
              <a:gd name="T3" fmla="*/ 359115488 h 1492"/>
              <a:gd name="T4" fmla="*/ 162458428 w 684"/>
              <a:gd name="T5" fmla="*/ 232332915 h 1492"/>
              <a:gd name="T6" fmla="*/ 241656276 w 684"/>
              <a:gd name="T7" fmla="*/ 89778483 h 1492"/>
              <a:gd name="T8" fmla="*/ 570634485 w 684"/>
              <a:gd name="T9" fmla="*/ 3032857 h 1492"/>
              <a:gd name="T10" fmla="*/ 1104716796 w 684"/>
              <a:gd name="T11" fmla="*/ 74006696 h 1492"/>
              <a:gd name="T12" fmla="*/ 1228590904 w 684"/>
              <a:gd name="T13" fmla="*/ 232332915 h 1492"/>
              <a:gd name="T14" fmla="*/ 1370742524 w 684"/>
              <a:gd name="T15" fmla="*/ 282681908 h 1492"/>
              <a:gd name="T16" fmla="*/ 1263113827 w 684"/>
              <a:gd name="T17" fmla="*/ 461632974 h 1492"/>
              <a:gd name="T18" fmla="*/ 1319974190 w 684"/>
              <a:gd name="T19" fmla="*/ 612073226 h 1492"/>
              <a:gd name="T20" fmla="*/ 842752421 w 684"/>
              <a:gd name="T21" fmla="*/ 872310227 h 1492"/>
              <a:gd name="T22" fmla="*/ 140120988 w 684"/>
              <a:gd name="T23" fmla="*/ 809222109 h 1492"/>
              <a:gd name="T24" fmla="*/ 14214740 w 684"/>
              <a:gd name="T25" fmla="*/ 612073226 h 1492"/>
              <a:gd name="T26" fmla="*/ 58891062 w 684"/>
              <a:gd name="T27" fmla="*/ 476798033 h 14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84"/>
              <a:gd name="T43" fmla="*/ 0 h 1492"/>
              <a:gd name="T44" fmla="*/ 684 w 684"/>
              <a:gd name="T45" fmla="*/ 1492 h 14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84" h="1492">
                <a:moveTo>
                  <a:pt x="29" y="786"/>
                </a:moveTo>
                <a:cubicBezTo>
                  <a:pt x="46" y="716"/>
                  <a:pt x="99" y="659"/>
                  <a:pt x="108" y="592"/>
                </a:cubicBezTo>
                <a:cubicBezTo>
                  <a:pt x="117" y="524"/>
                  <a:pt x="78" y="457"/>
                  <a:pt x="80" y="383"/>
                </a:cubicBezTo>
                <a:cubicBezTo>
                  <a:pt x="82" y="310"/>
                  <a:pt x="85" y="211"/>
                  <a:pt x="119" y="148"/>
                </a:cubicBezTo>
                <a:cubicBezTo>
                  <a:pt x="153" y="85"/>
                  <a:pt x="210" y="9"/>
                  <a:pt x="281" y="5"/>
                </a:cubicBezTo>
                <a:cubicBezTo>
                  <a:pt x="352" y="0"/>
                  <a:pt x="490" y="59"/>
                  <a:pt x="544" y="122"/>
                </a:cubicBezTo>
                <a:cubicBezTo>
                  <a:pt x="598" y="185"/>
                  <a:pt x="583" y="326"/>
                  <a:pt x="605" y="383"/>
                </a:cubicBezTo>
                <a:cubicBezTo>
                  <a:pt x="627" y="440"/>
                  <a:pt x="672" y="403"/>
                  <a:pt x="675" y="466"/>
                </a:cubicBezTo>
                <a:cubicBezTo>
                  <a:pt x="678" y="529"/>
                  <a:pt x="626" y="671"/>
                  <a:pt x="622" y="761"/>
                </a:cubicBezTo>
                <a:cubicBezTo>
                  <a:pt x="618" y="851"/>
                  <a:pt x="684" y="896"/>
                  <a:pt x="650" y="1009"/>
                </a:cubicBezTo>
                <a:cubicBezTo>
                  <a:pt x="616" y="1122"/>
                  <a:pt x="512" y="1385"/>
                  <a:pt x="415" y="1438"/>
                </a:cubicBezTo>
                <a:cubicBezTo>
                  <a:pt x="318" y="1492"/>
                  <a:pt x="137" y="1405"/>
                  <a:pt x="69" y="1334"/>
                </a:cubicBezTo>
                <a:cubicBezTo>
                  <a:pt x="1" y="1263"/>
                  <a:pt x="14" y="1104"/>
                  <a:pt x="7" y="1009"/>
                </a:cubicBezTo>
                <a:cubicBezTo>
                  <a:pt x="0" y="913"/>
                  <a:pt x="12" y="856"/>
                  <a:pt x="29" y="786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chemeClr val="bg2"/>
              </a:gs>
            </a:gsLst>
            <a:lin ang="0" scaled="1"/>
          </a:gradFill>
          <a:ln w="38100" cap="sq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173" name="Freeform 3"/>
          <p:cNvSpPr>
            <a:spLocks/>
          </p:cNvSpPr>
          <p:nvPr/>
        </p:nvSpPr>
        <p:spPr bwMode="auto">
          <a:xfrm>
            <a:off x="6540632" y="1316683"/>
            <a:ext cx="936625" cy="1123950"/>
          </a:xfrm>
          <a:custGeom>
            <a:avLst/>
            <a:gdLst>
              <a:gd name="T0" fmla="*/ 54377656 w 684"/>
              <a:gd name="T1" fmla="*/ 446045476 h 1492"/>
              <a:gd name="T2" fmla="*/ 202508198 w 684"/>
              <a:gd name="T3" fmla="*/ 335952556 h 1492"/>
              <a:gd name="T4" fmla="*/ 150006508 w 684"/>
              <a:gd name="T5" fmla="*/ 217347998 h 1492"/>
              <a:gd name="T6" fmla="*/ 223134480 w 684"/>
              <a:gd name="T7" fmla="*/ 83988139 h 1492"/>
              <a:gd name="T8" fmla="*/ 526896734 w 684"/>
              <a:gd name="T9" fmla="*/ 2837748 h 1492"/>
              <a:gd name="T10" fmla="*/ 1020042115 w 684"/>
              <a:gd name="T11" fmla="*/ 69233664 h 1492"/>
              <a:gd name="T12" fmla="*/ 1134422610 w 684"/>
              <a:gd name="T13" fmla="*/ 217347998 h 1492"/>
              <a:gd name="T14" fmla="*/ 1265677411 w 684"/>
              <a:gd name="T15" fmla="*/ 264449171 h 1492"/>
              <a:gd name="T16" fmla="*/ 1166297974 w 684"/>
              <a:gd name="T17" fmla="*/ 431858248 h 1492"/>
              <a:gd name="T18" fmla="*/ 1218800990 w 684"/>
              <a:gd name="T19" fmla="*/ 572594520 h 1492"/>
              <a:gd name="T20" fmla="*/ 778157426 w 684"/>
              <a:gd name="T21" fmla="*/ 816047322 h 1492"/>
              <a:gd name="T22" fmla="*/ 129380225 w 684"/>
              <a:gd name="T23" fmla="*/ 757028478 h 1492"/>
              <a:gd name="T24" fmla="*/ 13125075 w 684"/>
              <a:gd name="T25" fmla="*/ 572594520 h 1492"/>
              <a:gd name="T26" fmla="*/ 54377656 w 684"/>
              <a:gd name="T27" fmla="*/ 446045476 h 14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84"/>
              <a:gd name="T43" fmla="*/ 0 h 1492"/>
              <a:gd name="T44" fmla="*/ 684 w 684"/>
              <a:gd name="T45" fmla="*/ 1492 h 14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84" h="1492">
                <a:moveTo>
                  <a:pt x="29" y="786"/>
                </a:moveTo>
                <a:cubicBezTo>
                  <a:pt x="46" y="716"/>
                  <a:pt x="99" y="659"/>
                  <a:pt x="108" y="592"/>
                </a:cubicBezTo>
                <a:cubicBezTo>
                  <a:pt x="117" y="524"/>
                  <a:pt x="78" y="457"/>
                  <a:pt x="80" y="383"/>
                </a:cubicBezTo>
                <a:cubicBezTo>
                  <a:pt x="82" y="310"/>
                  <a:pt x="85" y="211"/>
                  <a:pt x="119" y="148"/>
                </a:cubicBezTo>
                <a:cubicBezTo>
                  <a:pt x="153" y="85"/>
                  <a:pt x="210" y="9"/>
                  <a:pt x="281" y="5"/>
                </a:cubicBezTo>
                <a:cubicBezTo>
                  <a:pt x="352" y="0"/>
                  <a:pt x="490" y="59"/>
                  <a:pt x="544" y="122"/>
                </a:cubicBezTo>
                <a:cubicBezTo>
                  <a:pt x="598" y="185"/>
                  <a:pt x="583" y="326"/>
                  <a:pt x="605" y="383"/>
                </a:cubicBezTo>
                <a:cubicBezTo>
                  <a:pt x="627" y="440"/>
                  <a:pt x="672" y="403"/>
                  <a:pt x="675" y="466"/>
                </a:cubicBezTo>
                <a:cubicBezTo>
                  <a:pt x="678" y="529"/>
                  <a:pt x="626" y="671"/>
                  <a:pt x="622" y="761"/>
                </a:cubicBezTo>
                <a:cubicBezTo>
                  <a:pt x="618" y="851"/>
                  <a:pt x="684" y="896"/>
                  <a:pt x="650" y="1009"/>
                </a:cubicBezTo>
                <a:cubicBezTo>
                  <a:pt x="616" y="1122"/>
                  <a:pt x="512" y="1385"/>
                  <a:pt x="415" y="1438"/>
                </a:cubicBezTo>
                <a:cubicBezTo>
                  <a:pt x="318" y="1492"/>
                  <a:pt x="137" y="1405"/>
                  <a:pt x="69" y="1334"/>
                </a:cubicBezTo>
                <a:cubicBezTo>
                  <a:pt x="1" y="1263"/>
                  <a:pt x="14" y="1104"/>
                  <a:pt x="7" y="1009"/>
                </a:cubicBezTo>
                <a:cubicBezTo>
                  <a:pt x="0" y="913"/>
                  <a:pt x="12" y="856"/>
                  <a:pt x="29" y="786"/>
                </a:cubicBezTo>
                <a:close/>
              </a:path>
            </a:pathLst>
          </a:custGeom>
          <a:solidFill>
            <a:schemeClr val="bg2"/>
          </a:solidFill>
          <a:ln w="38100" cap="sq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176" name="Group 6"/>
          <p:cNvGrpSpPr>
            <a:grpSpLocks/>
          </p:cNvGrpSpPr>
          <p:nvPr/>
        </p:nvGrpSpPr>
        <p:grpSpPr bwMode="auto">
          <a:xfrm>
            <a:off x="5394123" y="2977208"/>
            <a:ext cx="1219200" cy="533400"/>
            <a:chOff x="1296" y="3400"/>
            <a:chExt cx="768" cy="200"/>
          </a:xfrm>
        </p:grpSpPr>
        <p:sp>
          <p:nvSpPr>
            <p:cNvPr id="7209" name="Freeform 7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28575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10" name="Line 8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77" name="Group 9"/>
          <p:cNvGrpSpPr>
            <a:grpSpLocks/>
          </p:cNvGrpSpPr>
          <p:nvPr/>
        </p:nvGrpSpPr>
        <p:grpSpPr bwMode="auto">
          <a:xfrm>
            <a:off x="5430970" y="1384946"/>
            <a:ext cx="1219200" cy="563562"/>
            <a:chOff x="1296" y="3400"/>
            <a:chExt cx="768" cy="200"/>
          </a:xfrm>
        </p:grpSpPr>
        <p:sp>
          <p:nvSpPr>
            <p:cNvPr id="7207" name="Freeform 10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28575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08" name="Line 11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78" name="Group 12"/>
          <p:cNvGrpSpPr>
            <a:grpSpLocks/>
          </p:cNvGrpSpPr>
          <p:nvPr/>
        </p:nvGrpSpPr>
        <p:grpSpPr bwMode="auto">
          <a:xfrm>
            <a:off x="7462970" y="1537346"/>
            <a:ext cx="1219200" cy="322262"/>
            <a:chOff x="1296" y="3400"/>
            <a:chExt cx="768" cy="200"/>
          </a:xfrm>
        </p:grpSpPr>
        <p:sp>
          <p:nvSpPr>
            <p:cNvPr id="7205" name="Freeform 13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06" name="Line 14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79" name="Group 15"/>
          <p:cNvGrpSpPr>
            <a:grpSpLocks/>
          </p:cNvGrpSpPr>
          <p:nvPr/>
        </p:nvGrpSpPr>
        <p:grpSpPr bwMode="auto">
          <a:xfrm>
            <a:off x="5368723" y="4552008"/>
            <a:ext cx="1219200" cy="558800"/>
            <a:chOff x="1296" y="3400"/>
            <a:chExt cx="768" cy="200"/>
          </a:xfrm>
        </p:grpSpPr>
        <p:sp>
          <p:nvSpPr>
            <p:cNvPr id="7203" name="Freeform 16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28575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04" name="Line 17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80" name="Group 18"/>
          <p:cNvGrpSpPr>
            <a:grpSpLocks/>
          </p:cNvGrpSpPr>
          <p:nvPr/>
        </p:nvGrpSpPr>
        <p:grpSpPr bwMode="auto">
          <a:xfrm rot="19073566" flipH="1">
            <a:off x="5643360" y="5514033"/>
            <a:ext cx="1389063" cy="317500"/>
            <a:chOff x="1296" y="3400"/>
            <a:chExt cx="768" cy="200"/>
          </a:xfrm>
        </p:grpSpPr>
        <p:sp>
          <p:nvSpPr>
            <p:cNvPr id="7201" name="Freeform 19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02" name="Line 20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81" name="Group 21"/>
          <p:cNvGrpSpPr>
            <a:grpSpLocks/>
          </p:cNvGrpSpPr>
          <p:nvPr/>
        </p:nvGrpSpPr>
        <p:grpSpPr bwMode="auto">
          <a:xfrm rot="2157742" flipH="1">
            <a:off x="5556048" y="4332933"/>
            <a:ext cx="1390650" cy="317500"/>
            <a:chOff x="1296" y="3400"/>
            <a:chExt cx="768" cy="200"/>
          </a:xfrm>
        </p:grpSpPr>
        <p:sp>
          <p:nvSpPr>
            <p:cNvPr id="7199" name="Freeform 22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00" name="Line 23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7182" name="Text Box 24"/>
          <p:cNvSpPr txBox="1">
            <a:spLocks noChangeArrowheads="1"/>
          </p:cNvSpPr>
          <p:nvPr/>
        </p:nvSpPr>
        <p:spPr bwMode="auto">
          <a:xfrm>
            <a:off x="7138206" y="5509271"/>
            <a:ext cx="94038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200" dirty="0" smtClean="0"/>
              <a:t>Вещество</a:t>
            </a:r>
            <a:endParaRPr lang="en-US" sz="1200" dirty="0"/>
          </a:p>
        </p:txBody>
      </p:sp>
      <p:sp>
        <p:nvSpPr>
          <p:cNvPr id="7183" name="Text Box 25"/>
          <p:cNvSpPr txBox="1">
            <a:spLocks noChangeArrowheads="1"/>
          </p:cNvSpPr>
          <p:nvPr/>
        </p:nvSpPr>
        <p:spPr bwMode="auto">
          <a:xfrm>
            <a:off x="7412844" y="3686821"/>
            <a:ext cx="94038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200" dirty="0" smtClean="0"/>
              <a:t>Вещество</a:t>
            </a:r>
            <a:endParaRPr lang="en-US" sz="1200" dirty="0"/>
          </a:p>
        </p:txBody>
      </p:sp>
      <p:sp>
        <p:nvSpPr>
          <p:cNvPr id="7184" name="Text Box 26"/>
          <p:cNvSpPr txBox="1">
            <a:spLocks noChangeArrowheads="1"/>
          </p:cNvSpPr>
          <p:nvPr/>
        </p:nvSpPr>
        <p:spPr bwMode="auto">
          <a:xfrm>
            <a:off x="4512027" y="3437583"/>
            <a:ext cx="945798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1200" dirty="0" smtClean="0"/>
              <a:t>Рентгеновские лучи</a:t>
            </a:r>
            <a:endParaRPr lang="en-US" sz="1200" dirty="0"/>
          </a:p>
        </p:txBody>
      </p:sp>
      <p:sp>
        <p:nvSpPr>
          <p:cNvPr id="7185" name="Text Box 27"/>
          <p:cNvSpPr txBox="1">
            <a:spLocks noChangeArrowheads="1"/>
          </p:cNvSpPr>
          <p:nvPr/>
        </p:nvSpPr>
        <p:spPr bwMode="auto">
          <a:xfrm>
            <a:off x="4331052" y="4759971"/>
            <a:ext cx="955323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1200" dirty="0" smtClean="0"/>
              <a:t>Рентгеновские лучи</a:t>
            </a:r>
            <a:endParaRPr lang="en-US" sz="1200" dirty="0"/>
          </a:p>
        </p:txBody>
      </p:sp>
      <p:sp>
        <p:nvSpPr>
          <p:cNvPr id="7186" name="Text Box 28"/>
          <p:cNvSpPr txBox="1">
            <a:spLocks noChangeArrowheads="1"/>
          </p:cNvSpPr>
          <p:nvPr/>
        </p:nvSpPr>
        <p:spPr bwMode="auto">
          <a:xfrm>
            <a:off x="4521886" y="1823096"/>
            <a:ext cx="926414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1200" dirty="0" smtClean="0"/>
              <a:t>Рентгеновские лучи</a:t>
            </a:r>
            <a:endParaRPr lang="en-US" sz="1200" dirty="0"/>
          </a:p>
        </p:txBody>
      </p:sp>
      <p:sp>
        <p:nvSpPr>
          <p:cNvPr id="7187" name="Text Box 29"/>
          <p:cNvSpPr txBox="1">
            <a:spLocks noChangeArrowheads="1"/>
          </p:cNvSpPr>
          <p:nvPr/>
        </p:nvSpPr>
        <p:spPr bwMode="auto">
          <a:xfrm>
            <a:off x="6556201" y="2662883"/>
            <a:ext cx="1127745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200" dirty="0" smtClean="0"/>
              <a:t>Поглощение</a:t>
            </a:r>
            <a:endParaRPr lang="en-US" sz="1200" dirty="0"/>
          </a:p>
        </p:txBody>
      </p:sp>
      <p:sp>
        <p:nvSpPr>
          <p:cNvPr id="7188" name="Text Box 30"/>
          <p:cNvSpPr txBox="1">
            <a:spLocks noChangeArrowheads="1"/>
          </p:cNvSpPr>
          <p:nvPr/>
        </p:nvSpPr>
        <p:spPr bwMode="auto">
          <a:xfrm>
            <a:off x="6566497" y="4250383"/>
            <a:ext cx="98732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200" dirty="0" smtClean="0"/>
              <a:t>Рассеяние</a:t>
            </a:r>
            <a:endParaRPr lang="en-US" sz="1200" dirty="0"/>
          </a:p>
        </p:txBody>
      </p:sp>
      <p:sp>
        <p:nvSpPr>
          <p:cNvPr id="7189" name="Text Box 31"/>
          <p:cNvSpPr txBox="1">
            <a:spLocks noChangeArrowheads="1"/>
          </p:cNvSpPr>
          <p:nvPr/>
        </p:nvSpPr>
        <p:spPr bwMode="auto">
          <a:xfrm>
            <a:off x="6529861" y="1018233"/>
            <a:ext cx="1218475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200" dirty="0" smtClean="0"/>
              <a:t>Прохождение</a:t>
            </a:r>
            <a:endParaRPr lang="en-US" sz="1200" dirty="0"/>
          </a:p>
        </p:txBody>
      </p:sp>
      <p:sp>
        <p:nvSpPr>
          <p:cNvPr id="7190" name="Freeform 32"/>
          <p:cNvSpPr>
            <a:spLocks/>
          </p:cNvSpPr>
          <p:nvPr/>
        </p:nvSpPr>
        <p:spPr bwMode="auto">
          <a:xfrm>
            <a:off x="6626357" y="1553221"/>
            <a:ext cx="803275" cy="357187"/>
          </a:xfrm>
          <a:custGeom>
            <a:avLst/>
            <a:gdLst>
              <a:gd name="T0" fmla="*/ 0 w 506"/>
              <a:gd name="T1" fmla="*/ 340219831 h 225"/>
              <a:gd name="T2" fmla="*/ 161290011 w 506"/>
              <a:gd name="T3" fmla="*/ 37801499 h 225"/>
              <a:gd name="T4" fmla="*/ 269657547 w 506"/>
              <a:gd name="T5" fmla="*/ 567033613 h 225"/>
              <a:gd name="T6" fmla="*/ 486391031 w 506"/>
              <a:gd name="T7" fmla="*/ 37801499 h 225"/>
              <a:gd name="T8" fmla="*/ 594756930 w 506"/>
              <a:gd name="T9" fmla="*/ 567033613 h 225"/>
              <a:gd name="T10" fmla="*/ 811490315 w 506"/>
              <a:gd name="T11" fmla="*/ 37801499 h 225"/>
              <a:gd name="T12" fmla="*/ 919858000 w 506"/>
              <a:gd name="T13" fmla="*/ 567033613 h 225"/>
              <a:gd name="T14" fmla="*/ 1136591385 w 506"/>
              <a:gd name="T15" fmla="*/ 37801499 h 225"/>
              <a:gd name="T16" fmla="*/ 1275199152 w 506"/>
              <a:gd name="T17" fmla="*/ 481348444 h 2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06"/>
              <a:gd name="T28" fmla="*/ 0 h 225"/>
              <a:gd name="T29" fmla="*/ 506 w 506"/>
              <a:gd name="T30" fmla="*/ 225 h 2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06" h="225">
                <a:moveTo>
                  <a:pt x="0" y="135"/>
                </a:moveTo>
                <a:cubicBezTo>
                  <a:pt x="12" y="116"/>
                  <a:pt x="46" y="0"/>
                  <a:pt x="64" y="15"/>
                </a:cubicBezTo>
                <a:cubicBezTo>
                  <a:pt x="82" y="30"/>
                  <a:pt x="85" y="225"/>
                  <a:pt x="107" y="225"/>
                </a:cubicBezTo>
                <a:cubicBezTo>
                  <a:pt x="128" y="225"/>
                  <a:pt x="171" y="15"/>
                  <a:pt x="193" y="15"/>
                </a:cubicBezTo>
                <a:cubicBezTo>
                  <a:pt x="214" y="15"/>
                  <a:pt x="214" y="225"/>
                  <a:pt x="236" y="225"/>
                </a:cubicBezTo>
                <a:cubicBezTo>
                  <a:pt x="257" y="225"/>
                  <a:pt x="301" y="15"/>
                  <a:pt x="322" y="15"/>
                </a:cubicBezTo>
                <a:cubicBezTo>
                  <a:pt x="344" y="15"/>
                  <a:pt x="344" y="225"/>
                  <a:pt x="365" y="225"/>
                </a:cubicBezTo>
                <a:cubicBezTo>
                  <a:pt x="387" y="225"/>
                  <a:pt x="428" y="21"/>
                  <a:pt x="451" y="15"/>
                </a:cubicBezTo>
                <a:cubicBezTo>
                  <a:pt x="474" y="9"/>
                  <a:pt x="495" y="154"/>
                  <a:pt x="506" y="191"/>
                </a:cubicBezTo>
              </a:path>
            </a:pathLst>
          </a:custGeom>
          <a:noFill/>
          <a:ln w="12700" cap="flat" cmpd="sng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>
              <a:spcBef>
                <a:spcPct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191" name="Freeform 33"/>
          <p:cNvSpPr>
            <a:spLocks/>
          </p:cNvSpPr>
          <p:nvPr/>
        </p:nvSpPr>
        <p:spPr bwMode="auto">
          <a:xfrm>
            <a:off x="6618085" y="2961333"/>
            <a:ext cx="936625" cy="1123950"/>
          </a:xfrm>
          <a:custGeom>
            <a:avLst/>
            <a:gdLst>
              <a:gd name="T0" fmla="*/ 54377656 w 684"/>
              <a:gd name="T1" fmla="*/ 446045476 h 1492"/>
              <a:gd name="T2" fmla="*/ 202508198 w 684"/>
              <a:gd name="T3" fmla="*/ 335952556 h 1492"/>
              <a:gd name="T4" fmla="*/ 150006508 w 684"/>
              <a:gd name="T5" fmla="*/ 217347998 h 1492"/>
              <a:gd name="T6" fmla="*/ 223134480 w 684"/>
              <a:gd name="T7" fmla="*/ 83988139 h 1492"/>
              <a:gd name="T8" fmla="*/ 526896734 w 684"/>
              <a:gd name="T9" fmla="*/ 2837748 h 1492"/>
              <a:gd name="T10" fmla="*/ 1020042115 w 684"/>
              <a:gd name="T11" fmla="*/ 69233664 h 1492"/>
              <a:gd name="T12" fmla="*/ 1134422610 w 684"/>
              <a:gd name="T13" fmla="*/ 217347998 h 1492"/>
              <a:gd name="T14" fmla="*/ 1265677411 w 684"/>
              <a:gd name="T15" fmla="*/ 264449171 h 1492"/>
              <a:gd name="T16" fmla="*/ 1166297974 w 684"/>
              <a:gd name="T17" fmla="*/ 431858248 h 1492"/>
              <a:gd name="T18" fmla="*/ 1218800990 w 684"/>
              <a:gd name="T19" fmla="*/ 572594520 h 1492"/>
              <a:gd name="T20" fmla="*/ 778157426 w 684"/>
              <a:gd name="T21" fmla="*/ 816047322 h 1492"/>
              <a:gd name="T22" fmla="*/ 129380225 w 684"/>
              <a:gd name="T23" fmla="*/ 757028478 h 1492"/>
              <a:gd name="T24" fmla="*/ 13125075 w 684"/>
              <a:gd name="T25" fmla="*/ 572594520 h 1492"/>
              <a:gd name="T26" fmla="*/ 54377656 w 684"/>
              <a:gd name="T27" fmla="*/ 446045476 h 14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84"/>
              <a:gd name="T43" fmla="*/ 0 h 1492"/>
              <a:gd name="T44" fmla="*/ 684 w 684"/>
              <a:gd name="T45" fmla="*/ 1492 h 14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84" h="1492">
                <a:moveTo>
                  <a:pt x="29" y="786"/>
                </a:moveTo>
                <a:cubicBezTo>
                  <a:pt x="46" y="716"/>
                  <a:pt x="99" y="659"/>
                  <a:pt x="108" y="592"/>
                </a:cubicBezTo>
                <a:cubicBezTo>
                  <a:pt x="117" y="524"/>
                  <a:pt x="78" y="457"/>
                  <a:pt x="80" y="383"/>
                </a:cubicBezTo>
                <a:cubicBezTo>
                  <a:pt x="82" y="310"/>
                  <a:pt x="85" y="211"/>
                  <a:pt x="119" y="148"/>
                </a:cubicBezTo>
                <a:cubicBezTo>
                  <a:pt x="153" y="85"/>
                  <a:pt x="210" y="9"/>
                  <a:pt x="281" y="5"/>
                </a:cubicBezTo>
                <a:cubicBezTo>
                  <a:pt x="352" y="0"/>
                  <a:pt x="490" y="59"/>
                  <a:pt x="544" y="122"/>
                </a:cubicBezTo>
                <a:cubicBezTo>
                  <a:pt x="598" y="185"/>
                  <a:pt x="583" y="326"/>
                  <a:pt x="605" y="383"/>
                </a:cubicBezTo>
                <a:cubicBezTo>
                  <a:pt x="627" y="440"/>
                  <a:pt x="672" y="403"/>
                  <a:pt x="675" y="466"/>
                </a:cubicBezTo>
                <a:cubicBezTo>
                  <a:pt x="678" y="529"/>
                  <a:pt x="626" y="671"/>
                  <a:pt x="622" y="761"/>
                </a:cubicBezTo>
                <a:cubicBezTo>
                  <a:pt x="618" y="851"/>
                  <a:pt x="684" y="896"/>
                  <a:pt x="650" y="1009"/>
                </a:cubicBezTo>
                <a:cubicBezTo>
                  <a:pt x="616" y="1122"/>
                  <a:pt x="512" y="1385"/>
                  <a:pt x="415" y="1438"/>
                </a:cubicBezTo>
                <a:cubicBezTo>
                  <a:pt x="318" y="1492"/>
                  <a:pt x="137" y="1405"/>
                  <a:pt x="69" y="1334"/>
                </a:cubicBezTo>
                <a:cubicBezTo>
                  <a:pt x="1" y="1263"/>
                  <a:pt x="14" y="1104"/>
                  <a:pt x="7" y="1009"/>
                </a:cubicBezTo>
                <a:cubicBezTo>
                  <a:pt x="0" y="913"/>
                  <a:pt x="12" y="856"/>
                  <a:pt x="29" y="786"/>
                </a:cubicBezTo>
                <a:close/>
              </a:path>
            </a:pathLst>
          </a:custGeom>
          <a:solidFill>
            <a:srgbClr val="00CC00"/>
          </a:solidFill>
          <a:ln w="38100" cap="sq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192" name="Text Box 34"/>
          <p:cNvSpPr txBox="1">
            <a:spLocks noChangeArrowheads="1"/>
          </p:cNvSpPr>
          <p:nvPr/>
        </p:nvSpPr>
        <p:spPr bwMode="auto">
          <a:xfrm>
            <a:off x="7284591" y="2213621"/>
            <a:ext cx="94038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200" dirty="0" smtClean="0"/>
              <a:t>Вещество</a:t>
            </a:r>
            <a:endParaRPr lang="en-US" sz="1200" dirty="0"/>
          </a:p>
        </p:txBody>
      </p:sp>
      <p:grpSp>
        <p:nvGrpSpPr>
          <p:cNvPr id="7193" name="Group 35"/>
          <p:cNvGrpSpPr>
            <a:grpSpLocks/>
          </p:cNvGrpSpPr>
          <p:nvPr/>
        </p:nvGrpSpPr>
        <p:grpSpPr bwMode="auto">
          <a:xfrm rot="12672905" flipH="1">
            <a:off x="7273723" y="5185421"/>
            <a:ext cx="969962" cy="317500"/>
            <a:chOff x="1296" y="3400"/>
            <a:chExt cx="768" cy="200"/>
          </a:xfrm>
        </p:grpSpPr>
        <p:sp>
          <p:nvSpPr>
            <p:cNvPr id="7197" name="Freeform 36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198" name="Line 37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94" name="Group 38"/>
          <p:cNvGrpSpPr>
            <a:grpSpLocks/>
          </p:cNvGrpSpPr>
          <p:nvPr/>
        </p:nvGrpSpPr>
        <p:grpSpPr bwMode="auto">
          <a:xfrm rot="8651254" flipH="1">
            <a:off x="7313410" y="4283721"/>
            <a:ext cx="931863" cy="317500"/>
            <a:chOff x="1296" y="3400"/>
            <a:chExt cx="768" cy="200"/>
          </a:xfrm>
        </p:grpSpPr>
        <p:sp>
          <p:nvSpPr>
            <p:cNvPr id="7195" name="Freeform 39"/>
            <p:cNvSpPr>
              <a:spLocks/>
            </p:cNvSpPr>
            <p:nvPr/>
          </p:nvSpPr>
          <p:spPr bwMode="auto">
            <a:xfrm>
              <a:off x="1296" y="3400"/>
              <a:ext cx="576" cy="200"/>
            </a:xfrm>
            <a:custGeom>
              <a:avLst/>
              <a:gdLst>
                <a:gd name="T0" fmla="*/ 0 w 576"/>
                <a:gd name="T1" fmla="*/ 200 h 200"/>
                <a:gd name="T2" fmla="*/ 96 w 576"/>
                <a:gd name="T3" fmla="*/ 8 h 200"/>
                <a:gd name="T4" fmla="*/ 144 w 576"/>
                <a:gd name="T5" fmla="*/ 200 h 200"/>
                <a:gd name="T6" fmla="*/ 240 w 576"/>
                <a:gd name="T7" fmla="*/ 8 h 200"/>
                <a:gd name="T8" fmla="*/ 288 w 576"/>
                <a:gd name="T9" fmla="*/ 200 h 200"/>
                <a:gd name="T10" fmla="*/ 384 w 576"/>
                <a:gd name="T11" fmla="*/ 8 h 200"/>
                <a:gd name="T12" fmla="*/ 432 w 576"/>
                <a:gd name="T13" fmla="*/ 200 h 200"/>
                <a:gd name="T14" fmla="*/ 528 w 576"/>
                <a:gd name="T15" fmla="*/ 8 h 200"/>
                <a:gd name="T16" fmla="*/ 576 w 576"/>
                <a:gd name="T17" fmla="*/ 152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200"/>
                <a:gd name="T29" fmla="*/ 576 w 576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200">
                  <a:moveTo>
                    <a:pt x="0" y="200"/>
                  </a:moveTo>
                  <a:cubicBezTo>
                    <a:pt x="36" y="104"/>
                    <a:pt x="72" y="8"/>
                    <a:pt x="96" y="8"/>
                  </a:cubicBezTo>
                  <a:cubicBezTo>
                    <a:pt x="120" y="8"/>
                    <a:pt x="120" y="200"/>
                    <a:pt x="144" y="200"/>
                  </a:cubicBezTo>
                  <a:cubicBezTo>
                    <a:pt x="168" y="200"/>
                    <a:pt x="216" y="8"/>
                    <a:pt x="240" y="8"/>
                  </a:cubicBezTo>
                  <a:cubicBezTo>
                    <a:pt x="264" y="8"/>
                    <a:pt x="264" y="200"/>
                    <a:pt x="288" y="200"/>
                  </a:cubicBezTo>
                  <a:cubicBezTo>
                    <a:pt x="312" y="200"/>
                    <a:pt x="360" y="8"/>
                    <a:pt x="384" y="8"/>
                  </a:cubicBezTo>
                  <a:cubicBezTo>
                    <a:pt x="408" y="8"/>
                    <a:pt x="408" y="200"/>
                    <a:pt x="432" y="200"/>
                  </a:cubicBezTo>
                  <a:cubicBezTo>
                    <a:pt x="456" y="200"/>
                    <a:pt x="504" y="16"/>
                    <a:pt x="528" y="8"/>
                  </a:cubicBezTo>
                  <a:cubicBezTo>
                    <a:pt x="552" y="0"/>
                    <a:pt x="564" y="76"/>
                    <a:pt x="576" y="152"/>
                  </a:cubicBezTo>
                </a:path>
              </a:pathLst>
            </a:custGeom>
            <a:noFill/>
            <a:ln w="12700" cap="flat" cmpd="sng">
              <a:solidFill>
                <a:srgbClr val="00CC00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196" name="Line 40"/>
            <p:cNvSpPr>
              <a:spLocks noChangeShapeType="1"/>
            </p:cNvSpPr>
            <p:nvPr/>
          </p:nvSpPr>
          <p:spPr bwMode="auto">
            <a:xfrm>
              <a:off x="1872" y="3552"/>
              <a:ext cx="192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96833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728438" y="298938"/>
            <a:ext cx="1125416" cy="80889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531812" y="1178056"/>
            <a:ext cx="1608060" cy="2193995"/>
            <a:chOff x="2100518" y="3156767"/>
            <a:chExt cx="1432408" cy="1368152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774" y="3156767"/>
              <a:ext cx="1368152" cy="1368152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 bwMode="auto">
            <a:xfrm>
              <a:off x="2100518" y="4322586"/>
              <a:ext cx="607146" cy="163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accent3"/>
                  </a:solidFill>
                  <a:latin typeface="Arial Narrow" pitchFamily="34" charset="0"/>
                </a:rPr>
                <a:t>Предмет</a:t>
              </a:r>
              <a:endParaRPr lang="en-US" sz="1100" dirty="0" smtClean="0">
                <a:solidFill>
                  <a:schemeClr val="accent3"/>
                </a:solidFill>
                <a:latin typeface="Arial Narrow" pitchFamily="34" charset="0"/>
              </a:endParaRPr>
            </a:p>
          </p:txBody>
        </p:sp>
      </p:grpSp>
      <p:sp>
        <p:nvSpPr>
          <p:cNvPr id="38" name="Isosceles Triangle 4"/>
          <p:cNvSpPr/>
          <p:nvPr/>
        </p:nvSpPr>
        <p:spPr>
          <a:xfrm rot="16200000">
            <a:off x="4735518" y="1518278"/>
            <a:ext cx="2094378" cy="1131221"/>
          </a:xfrm>
          <a:custGeom>
            <a:avLst/>
            <a:gdLst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106458 w 3106458"/>
              <a:gd name="connsiteY2" fmla="*/ 1062122 h 1062122"/>
              <a:gd name="connsiteX3" fmla="*/ 0 w 3106458"/>
              <a:gd name="connsiteY3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288879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09618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27756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  <a:gd name="connsiteX0" fmla="*/ 0 w 3106458"/>
              <a:gd name="connsiteY0" fmla="*/ 1062122 h 1062122"/>
              <a:gd name="connsiteX1" fmla="*/ 1361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06458" h="1062122">
                <a:moveTo>
                  <a:pt x="0" y="1062122"/>
                </a:moveTo>
                <a:lnTo>
                  <a:pt x="13615" y="883012"/>
                </a:lnTo>
                <a:lnTo>
                  <a:pt x="1553229" y="0"/>
                </a:lnTo>
                <a:lnTo>
                  <a:pt x="3096180" y="892439"/>
                </a:lnTo>
                <a:lnTo>
                  <a:pt x="3106458" y="1062122"/>
                </a:lnTo>
                <a:lnTo>
                  <a:pt x="0" y="1062122"/>
                </a:lnTo>
                <a:close/>
              </a:path>
            </a:pathLst>
          </a:custGeom>
          <a:gradFill flip="none" rotWithShape="1">
            <a:gsLst>
              <a:gs pos="67000">
                <a:schemeClr val="accent1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  <a:tileRect/>
          </a:gra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Рентгеновские лучи и обратное рассеяние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Базовая технология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136653-2992-4D1A-83F8-A75F364F73BA}" type="slidenum">
              <a:rPr lang="en-US">
                <a:latin typeface="+mj-lt"/>
              </a:rPr>
              <a:pPr>
                <a:defRPr/>
              </a:pPr>
              <a:t>5</a:t>
            </a:fld>
            <a:endParaRPr lang="en-US" dirty="0">
              <a:latin typeface="+mj-lt"/>
            </a:endParaRPr>
          </a:p>
        </p:txBody>
      </p:sp>
      <p:sp>
        <p:nvSpPr>
          <p:cNvPr id="72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547415" y="905437"/>
            <a:ext cx="2142817" cy="2612569"/>
            <a:chOff x="5231605" y="2330450"/>
            <a:chExt cx="3176588" cy="3439690"/>
          </a:xfrm>
        </p:grpSpPr>
        <p:pic>
          <p:nvPicPr>
            <p:cNvPr id="28682" name="Picture 10" descr="Gemini-3threat-dualenergy"/>
            <p:cNvPicPr>
              <a:picLocks noChangeAspect="1" noChangeArrowheads="1"/>
            </p:cNvPicPr>
            <p:nvPr/>
          </p:nvPicPr>
          <p:blipFill>
            <a:blip r:embed="rId4" cstate="print"/>
            <a:srcRect l="1755" t="420" r="2171" b="-996"/>
            <a:stretch>
              <a:fillRect/>
            </a:stretch>
          </p:blipFill>
          <p:spPr bwMode="auto">
            <a:xfrm>
              <a:off x="5257800" y="2330450"/>
              <a:ext cx="3124200" cy="2882900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</p:spPr>
        </p:pic>
        <p:sp>
          <p:nvSpPr>
            <p:cNvPr id="28683" name="Rectangle 9"/>
            <p:cNvSpPr>
              <a:spLocks noChangeArrowheads="1"/>
            </p:cNvSpPr>
            <p:nvPr/>
          </p:nvSpPr>
          <p:spPr bwMode="auto">
            <a:xfrm>
              <a:off x="5231605" y="5202837"/>
              <a:ext cx="3176588" cy="567303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100" dirty="0" smtClean="0">
                  <a:solidFill>
                    <a:schemeClr val="accent3"/>
                  </a:solidFill>
                  <a:latin typeface="+mn-lt"/>
                </a:rPr>
                <a:t>ИЗОБРАЖЕНИЕ РАНТГЕНОВСКИМИ ЛУЧАМИ</a:t>
              </a:r>
              <a:endParaRPr lang="en-US" sz="1100" dirty="0">
                <a:solidFill>
                  <a:schemeClr val="accent3"/>
                </a:solidFill>
                <a:latin typeface="+mn-lt"/>
              </a:endParaRPr>
            </a:p>
          </p:txBody>
        </p:sp>
      </p:grpSp>
      <p:sp>
        <p:nvSpPr>
          <p:cNvPr id="28681" name="TextBox 10"/>
          <p:cNvSpPr txBox="1">
            <a:spLocks noChangeArrowheads="1"/>
          </p:cNvSpPr>
          <p:nvPr/>
        </p:nvSpPr>
        <p:spPr bwMode="auto">
          <a:xfrm>
            <a:off x="2626424" y="5907333"/>
            <a:ext cx="59626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</a:rPr>
              <a:t>Core Technologies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962400" y="966139"/>
            <a:ext cx="1433732" cy="2705863"/>
            <a:chOff x="2883166" y="2286319"/>
            <a:chExt cx="2532765" cy="2997759"/>
          </a:xfrm>
        </p:grpSpPr>
        <p:sp>
          <p:nvSpPr>
            <p:cNvPr id="22" name="Rectangle 21"/>
            <p:cNvSpPr/>
            <p:nvPr/>
          </p:nvSpPr>
          <p:spPr>
            <a:xfrm rot="10800000">
              <a:off x="3721719" y="2286319"/>
              <a:ext cx="1694212" cy="2716452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OffAxis1Left"/>
              <a:lightRig rig="soft" dir="t">
                <a:rot lat="0" lon="0" rev="3600000"/>
              </a:lightRig>
            </a:scene3d>
            <a:sp3d extrusionH="69850" prstMaterial="translucentPowder">
              <a:bevelT prst="slope"/>
              <a:extrusionClr>
                <a:srgbClr val="4F81BD">
                  <a:lumMod val="75000"/>
                </a:srgbClr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 bwMode="auto">
            <a:xfrm>
              <a:off x="2883166" y="5002771"/>
              <a:ext cx="1387552" cy="28130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solidFill>
                    <a:schemeClr val="bg1"/>
                  </a:solidFill>
                  <a:latin typeface="+mn-lt"/>
                </a:rPr>
                <a:t>Детектор</a:t>
              </a:r>
              <a:endParaRPr lang="en-US" sz="105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 flipV="1">
            <a:off x="1900061" y="1490302"/>
            <a:ext cx="2915111" cy="944289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883050" y="1848413"/>
            <a:ext cx="2932119" cy="591607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900061" y="2199427"/>
            <a:ext cx="2915111" cy="240592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883050" y="2434592"/>
            <a:ext cx="2932119" cy="7566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940390" y="2472423"/>
            <a:ext cx="2874781" cy="292935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900058" y="2510253"/>
            <a:ext cx="2866794" cy="53733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510009" y="2278258"/>
            <a:ext cx="1261766" cy="1218107"/>
            <a:chOff x="748854" y="3581356"/>
            <a:chExt cx="1112804" cy="1218107"/>
          </a:xfrm>
        </p:grpSpPr>
        <p:sp>
          <p:nvSpPr>
            <p:cNvPr id="16" name="Rectangle 15"/>
            <p:cNvSpPr/>
            <p:nvPr/>
          </p:nvSpPr>
          <p:spPr>
            <a:xfrm>
              <a:off x="903514" y="3581356"/>
              <a:ext cx="560440" cy="342900"/>
            </a:xfrm>
            <a:custGeom>
              <a:avLst/>
              <a:gdLst/>
              <a:ahLst/>
              <a:cxnLst/>
              <a:rect l="l" t="t" r="r" b="b"/>
              <a:pathLst>
                <a:path w="723725" h="342900">
                  <a:moveTo>
                    <a:pt x="0" y="0"/>
                  </a:moveTo>
                  <a:lnTo>
                    <a:pt x="511628" y="0"/>
                  </a:lnTo>
                  <a:lnTo>
                    <a:pt x="511628" y="85802"/>
                  </a:lnTo>
                  <a:lnTo>
                    <a:pt x="723725" y="85802"/>
                  </a:lnTo>
                  <a:lnTo>
                    <a:pt x="723725" y="268682"/>
                  </a:lnTo>
                  <a:lnTo>
                    <a:pt x="511628" y="268682"/>
                  </a:lnTo>
                  <a:lnTo>
                    <a:pt x="511628" y="342900"/>
                  </a:lnTo>
                  <a:lnTo>
                    <a:pt x="0" y="342900"/>
                  </a:lnTo>
                  <a:close/>
                </a:path>
              </a:pathLst>
            </a:custGeom>
            <a:gradFill>
              <a:gsLst>
                <a:gs pos="0">
                  <a:srgbClr val="5F5F5F"/>
                </a:gs>
                <a:gs pos="52000">
                  <a:srgbClr val="FFFFFF"/>
                </a:gs>
                <a:gs pos="99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28575">
              <a:noFill/>
            </a:ln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accent3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748854" y="4030022"/>
              <a:ext cx="1112804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chemeClr val="accent3"/>
                  </a:solidFill>
                  <a:latin typeface="Arial Narrow" pitchFamily="34" charset="0"/>
                </a:rPr>
                <a:t>Источник </a:t>
              </a:r>
            </a:p>
            <a:p>
              <a:r>
                <a:rPr lang="ru-RU" sz="1100" dirty="0" smtClean="0">
                  <a:solidFill>
                    <a:schemeClr val="accent3"/>
                  </a:solidFill>
                  <a:latin typeface="Arial Narrow" pitchFamily="34" charset="0"/>
                </a:rPr>
                <a:t>рентгеновского </a:t>
              </a:r>
            </a:p>
            <a:p>
              <a:r>
                <a:rPr lang="ru-RU" sz="1100" dirty="0" smtClean="0">
                  <a:solidFill>
                    <a:schemeClr val="accent3"/>
                  </a:solidFill>
                  <a:latin typeface="Arial Narrow" pitchFamily="34" charset="0"/>
                </a:rPr>
                <a:t>излучения</a:t>
              </a:r>
              <a:endParaRPr lang="en-US" sz="1100" dirty="0" smtClean="0">
                <a:solidFill>
                  <a:schemeClr val="accent3"/>
                </a:solidFill>
                <a:latin typeface="Arial Narrow" pitchFamily="34" charset="0"/>
              </a:endParaRPr>
            </a:p>
          </p:txBody>
        </p:sp>
      </p:grpSp>
      <p:sp>
        <p:nvSpPr>
          <p:cNvPr id="28" name="Isosceles Triangle 4"/>
          <p:cNvSpPr/>
          <p:nvPr/>
        </p:nvSpPr>
        <p:spPr>
          <a:xfrm rot="16200000">
            <a:off x="4688423" y="4412233"/>
            <a:ext cx="2197793" cy="1131217"/>
          </a:xfrm>
          <a:custGeom>
            <a:avLst/>
            <a:gdLst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106458 w 3106458"/>
              <a:gd name="connsiteY2" fmla="*/ 1062122 h 1062122"/>
              <a:gd name="connsiteX3" fmla="*/ 0 w 3106458"/>
              <a:gd name="connsiteY3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288879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1553229 w 3106458"/>
              <a:gd name="connsiteY1" fmla="*/ 0 h 1062122"/>
              <a:gd name="connsiteX2" fmla="*/ 3096180 w 3106458"/>
              <a:gd name="connsiteY2" fmla="*/ 892439 h 1062122"/>
              <a:gd name="connsiteX3" fmla="*/ 3106458 w 3106458"/>
              <a:gd name="connsiteY3" fmla="*/ 1062122 h 1062122"/>
              <a:gd name="connsiteX4" fmla="*/ 0 w 3106458"/>
              <a:gd name="connsiteY4" fmla="*/ 1062122 h 1062122"/>
              <a:gd name="connsiteX0" fmla="*/ 0 w 3106458"/>
              <a:gd name="connsiteY0" fmla="*/ 1062122 h 1062122"/>
              <a:gd name="connsiteX1" fmla="*/ 27756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  <a:gd name="connsiteX0" fmla="*/ 0 w 3106458"/>
              <a:gd name="connsiteY0" fmla="*/ 1062122 h 1062122"/>
              <a:gd name="connsiteX1" fmla="*/ 13615 w 3106458"/>
              <a:gd name="connsiteY1" fmla="*/ 883012 h 1062122"/>
              <a:gd name="connsiteX2" fmla="*/ 1553229 w 3106458"/>
              <a:gd name="connsiteY2" fmla="*/ 0 h 1062122"/>
              <a:gd name="connsiteX3" fmla="*/ 3096180 w 3106458"/>
              <a:gd name="connsiteY3" fmla="*/ 892439 h 1062122"/>
              <a:gd name="connsiteX4" fmla="*/ 3106458 w 3106458"/>
              <a:gd name="connsiteY4" fmla="*/ 1062122 h 1062122"/>
              <a:gd name="connsiteX5" fmla="*/ 0 w 3106458"/>
              <a:gd name="connsiteY5" fmla="*/ 1062122 h 106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06458" h="1062122">
                <a:moveTo>
                  <a:pt x="0" y="1062122"/>
                </a:moveTo>
                <a:lnTo>
                  <a:pt x="13615" y="883012"/>
                </a:lnTo>
                <a:lnTo>
                  <a:pt x="1553229" y="0"/>
                </a:lnTo>
                <a:lnTo>
                  <a:pt x="3096180" y="892439"/>
                </a:lnTo>
                <a:lnTo>
                  <a:pt x="3106458" y="1062122"/>
                </a:lnTo>
                <a:lnTo>
                  <a:pt x="0" y="1062122"/>
                </a:lnTo>
                <a:close/>
              </a:path>
            </a:pathLst>
          </a:custGeom>
          <a:gradFill flip="none" rotWithShape="1">
            <a:gsLst>
              <a:gs pos="67000">
                <a:schemeClr val="accent1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  <a:tileRect/>
          </a:gra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3652407" y="3870235"/>
            <a:ext cx="1535924" cy="2528324"/>
            <a:chOff x="2164774" y="3156767"/>
            <a:chExt cx="1368152" cy="157663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774" y="3156767"/>
              <a:ext cx="1368152" cy="136815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 bwMode="auto">
            <a:xfrm>
              <a:off x="2781914" y="4541477"/>
              <a:ext cx="164552" cy="191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endParaRPr lang="en-US" sz="1400" dirty="0" smtClean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131452" y="3596199"/>
            <a:ext cx="1374287" cy="2621541"/>
            <a:chOff x="3459672" y="2286319"/>
            <a:chExt cx="1956259" cy="3132483"/>
          </a:xfrm>
        </p:grpSpPr>
        <p:sp>
          <p:nvSpPr>
            <p:cNvPr id="43" name="Rectangle 42"/>
            <p:cNvSpPr/>
            <p:nvPr/>
          </p:nvSpPr>
          <p:spPr>
            <a:xfrm rot="10800000">
              <a:off x="3721719" y="2286319"/>
              <a:ext cx="1694212" cy="2716452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OffAxis1Left"/>
              <a:lightRig rig="soft" dir="t">
                <a:rot lat="0" lon="0" rev="3600000"/>
              </a:lightRig>
            </a:scene3d>
            <a:sp3d extrusionH="69850" prstMaterial="translucentPowder">
              <a:bevelT prst="slope"/>
              <a:extrusionClr>
                <a:srgbClr val="4F81BD">
                  <a:lumMod val="75000"/>
                </a:srgbClr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 bwMode="auto">
            <a:xfrm>
              <a:off x="3459672" y="5115397"/>
              <a:ext cx="1129962" cy="303405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ru-RU" sz="1050" dirty="0" smtClean="0">
                  <a:solidFill>
                    <a:schemeClr val="bg1"/>
                  </a:solidFill>
                </a:rPr>
                <a:t>Детектор</a:t>
              </a:r>
              <a:endParaRPr lang="en-US" sz="105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11"/>
          <p:cNvGrpSpPr>
            <a:grpSpLocks/>
          </p:cNvGrpSpPr>
          <p:nvPr/>
        </p:nvGrpSpPr>
        <p:grpSpPr bwMode="auto">
          <a:xfrm>
            <a:off x="6348318" y="3974116"/>
            <a:ext cx="2575862" cy="2394402"/>
            <a:chOff x="4714857" y="2173288"/>
            <a:chExt cx="4130675" cy="3839683"/>
          </a:xfrm>
        </p:grpSpPr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4714857" y="5321997"/>
              <a:ext cx="4130675" cy="690974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100" dirty="0" smtClean="0">
                  <a:solidFill>
                    <a:schemeClr val="accent3"/>
                  </a:solidFill>
                  <a:latin typeface="+mn-lt"/>
                </a:rPr>
                <a:t>ИЗОБРАЖЕНИЕ ОБРАТНЫМ РАССЕЯНИЕМ </a:t>
              </a:r>
              <a:r>
                <a:rPr lang="en-US" sz="1100" dirty="0" smtClean="0">
                  <a:solidFill>
                    <a:schemeClr val="accent3"/>
                  </a:solidFill>
                </a:rPr>
                <a:t>Z </a:t>
              </a:r>
              <a:r>
                <a:rPr lang="ru-RU" sz="1100" dirty="0" smtClean="0">
                  <a:solidFill>
                    <a:schemeClr val="accent3"/>
                  </a:solidFill>
                  <a:latin typeface="+mn-lt"/>
                </a:rPr>
                <a:t>ТОГО ЖЕ ЧЕМОДАНА</a:t>
              </a:r>
              <a:endParaRPr lang="en-US" sz="1100" dirty="0">
                <a:solidFill>
                  <a:schemeClr val="accent3"/>
                </a:solidFill>
                <a:latin typeface="+mn-lt"/>
              </a:endParaRPr>
            </a:p>
          </p:txBody>
        </p:sp>
        <p:pic>
          <p:nvPicPr>
            <p:cNvPr id="47" name="Picture 14" descr="Gem_3threat_BX_LP.tif"/>
            <p:cNvPicPr>
              <a:picLocks noChangeAspect="1"/>
            </p:cNvPicPr>
            <p:nvPr/>
          </p:nvPicPr>
          <p:blipFill>
            <a:blip r:embed="rId5" cstate="print"/>
            <a:srcRect l="18849" t="6036" r="21230" b="9950"/>
            <a:stretch>
              <a:fillRect/>
            </a:stretch>
          </p:blipFill>
          <p:spPr bwMode="auto">
            <a:xfrm>
              <a:off x="5118100" y="2173288"/>
              <a:ext cx="3365500" cy="3109912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</p:pic>
      </p:grpSp>
      <p:cxnSp>
        <p:nvCxnSpPr>
          <p:cNvPr id="49" name="Straight Arrow Connector 48"/>
          <p:cNvCxnSpPr/>
          <p:nvPr/>
        </p:nvCxnSpPr>
        <p:spPr>
          <a:xfrm flipV="1">
            <a:off x="2203358" y="4245169"/>
            <a:ext cx="2915111" cy="944289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2186352" y="4603279"/>
            <a:ext cx="2932119" cy="591607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203358" y="4954292"/>
            <a:ext cx="2915111" cy="240592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186352" y="5189457"/>
            <a:ext cx="2932119" cy="7566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243687" y="5227288"/>
            <a:ext cx="2874781" cy="292935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03356" y="5265118"/>
            <a:ext cx="2866794" cy="537331"/>
          </a:xfrm>
          <a:prstGeom prst="straightConnector1">
            <a:avLst/>
          </a:prstGeom>
          <a:ln w="15875"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3045526" y="4836396"/>
            <a:ext cx="2048623" cy="4391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3055115" y="5125597"/>
            <a:ext cx="2085014" cy="71451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3021295" y="4954293"/>
            <a:ext cx="2085015" cy="227015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3055115" y="5225699"/>
            <a:ext cx="2072822" cy="66839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3033454" y="4497489"/>
            <a:ext cx="2176828" cy="95915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3066393" y="5292536"/>
            <a:ext cx="2060691" cy="0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3024325" y="5600205"/>
            <a:ext cx="2078948" cy="91552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3055115" y="5802448"/>
            <a:ext cx="2078948" cy="71880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3066393" y="5385104"/>
            <a:ext cx="2066879" cy="98756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3033454" y="5674110"/>
            <a:ext cx="1894072" cy="218603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3066389" y="5202385"/>
            <a:ext cx="2097082" cy="40329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>
            <a:off x="3055115" y="4881817"/>
            <a:ext cx="2097082" cy="19749"/>
          </a:xfrm>
          <a:prstGeom prst="straightConnector1">
            <a:avLst/>
          </a:prstGeom>
          <a:ln w="15875">
            <a:solidFill>
              <a:srgbClr val="008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1276750" y="5023433"/>
            <a:ext cx="966937" cy="650677"/>
            <a:chOff x="497017" y="3581356"/>
            <a:chExt cx="966937" cy="650677"/>
          </a:xfrm>
        </p:grpSpPr>
        <p:sp>
          <p:nvSpPr>
            <p:cNvPr id="68" name="Rectangle 15"/>
            <p:cNvSpPr/>
            <p:nvPr/>
          </p:nvSpPr>
          <p:spPr>
            <a:xfrm>
              <a:off x="903514" y="3581356"/>
              <a:ext cx="560440" cy="342900"/>
            </a:xfrm>
            <a:custGeom>
              <a:avLst/>
              <a:gdLst/>
              <a:ahLst/>
              <a:cxnLst/>
              <a:rect l="l" t="t" r="r" b="b"/>
              <a:pathLst>
                <a:path w="723725" h="342900">
                  <a:moveTo>
                    <a:pt x="0" y="0"/>
                  </a:moveTo>
                  <a:lnTo>
                    <a:pt x="511628" y="0"/>
                  </a:lnTo>
                  <a:lnTo>
                    <a:pt x="511628" y="85802"/>
                  </a:lnTo>
                  <a:lnTo>
                    <a:pt x="723725" y="85802"/>
                  </a:lnTo>
                  <a:lnTo>
                    <a:pt x="723725" y="268682"/>
                  </a:lnTo>
                  <a:lnTo>
                    <a:pt x="511628" y="268682"/>
                  </a:lnTo>
                  <a:lnTo>
                    <a:pt x="511628" y="342900"/>
                  </a:lnTo>
                  <a:lnTo>
                    <a:pt x="0" y="342900"/>
                  </a:lnTo>
                  <a:close/>
                </a:path>
              </a:pathLst>
            </a:custGeom>
            <a:gradFill>
              <a:gsLst>
                <a:gs pos="0">
                  <a:srgbClr val="5F5F5F"/>
                </a:gs>
                <a:gs pos="52000">
                  <a:srgbClr val="FFFFFF"/>
                </a:gs>
                <a:gs pos="99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28575">
              <a:noFill/>
            </a:ln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 bwMode="auto">
            <a:xfrm>
              <a:off x="497017" y="3924256"/>
              <a:ext cx="18473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endParaRPr lang="en-US" sz="1400" dirty="0" smtClean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sp>
        <p:nvSpPr>
          <p:cNvPr id="70" name="Rectangle 6"/>
          <p:cNvSpPr txBox="1">
            <a:spLocks noChangeArrowheads="1"/>
          </p:cNvSpPr>
          <p:nvPr/>
        </p:nvSpPr>
        <p:spPr bwMode="auto">
          <a:xfrm>
            <a:off x="304677" y="3714750"/>
            <a:ext cx="1300233" cy="2123638"/>
          </a:xfrm>
          <a:prstGeom prst="roundRect">
            <a:avLst>
              <a:gd name="adj" fmla="val 6722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18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1000" dirty="0" smtClean="0">
                <a:solidFill>
                  <a:schemeClr val="accent3"/>
                </a:solidFill>
              </a:rPr>
              <a:t>ОБРАТНОЕ РАССЕЯНИЕ </a:t>
            </a:r>
            <a:r>
              <a:rPr lang="en-US" sz="1000" dirty="0" smtClean="0">
                <a:solidFill>
                  <a:schemeClr val="accent3"/>
                </a:solidFill>
              </a:rPr>
              <a:t>Z </a:t>
            </a:r>
            <a:endParaRPr lang="ru-RU" sz="1000" dirty="0" smtClean="0">
              <a:solidFill>
                <a:schemeClr val="accent3"/>
              </a:solidFill>
            </a:endParaRPr>
          </a:p>
          <a:p>
            <a:pPr marL="0" indent="0"/>
            <a:r>
              <a:rPr lang="ru-RU" sz="1000" b="0" dirty="0" smtClean="0">
                <a:solidFill>
                  <a:schemeClr val="accent3"/>
                </a:solidFill>
              </a:rPr>
              <a:t>Рентгеновские лучи обнаруживаются детектором рядом с самим источником в результате отражения пучка лучей от предмета</a:t>
            </a:r>
            <a:r>
              <a:rPr lang="en-US" sz="1000" b="0" dirty="0" smtClean="0">
                <a:solidFill>
                  <a:schemeClr val="accent3"/>
                </a:solidFill>
              </a:rPr>
              <a:t>, </a:t>
            </a:r>
            <a:r>
              <a:rPr lang="ru-RU" sz="1000" b="0" dirty="0" smtClean="0">
                <a:solidFill>
                  <a:schemeClr val="accent3"/>
                </a:solidFill>
              </a:rPr>
              <a:t>что формирует простое и понятное изображение</a:t>
            </a:r>
            <a:r>
              <a:rPr lang="en-US" sz="1000" b="0" dirty="0" smtClean="0">
                <a:solidFill>
                  <a:schemeClr val="accent3"/>
                </a:solidFill>
              </a:rPr>
              <a:t>. </a:t>
            </a:r>
            <a:endParaRPr lang="en-US" sz="1000" b="0" dirty="0">
              <a:solidFill>
                <a:schemeClr val="accent3"/>
              </a:solidFill>
            </a:endParaRPr>
          </a:p>
          <a:p>
            <a:pPr marL="0" indent="0"/>
            <a:endParaRPr lang="en-US" sz="1000" dirty="0">
              <a:solidFill>
                <a:schemeClr val="accent3"/>
              </a:solidFill>
            </a:endParaRPr>
          </a:p>
        </p:txBody>
      </p:sp>
      <p:sp>
        <p:nvSpPr>
          <p:cNvPr id="71" name="Rectangle 6"/>
          <p:cNvSpPr txBox="1">
            <a:spLocks noChangeArrowheads="1"/>
          </p:cNvSpPr>
          <p:nvPr/>
        </p:nvSpPr>
        <p:spPr bwMode="auto">
          <a:xfrm>
            <a:off x="304677" y="1697109"/>
            <a:ext cx="1300233" cy="1543899"/>
          </a:xfrm>
          <a:prstGeom prst="roundRect">
            <a:avLst>
              <a:gd name="adj" fmla="val 6722"/>
            </a:avLst>
          </a:prstGeom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1000" dirty="0" smtClean="0">
                <a:solidFill>
                  <a:schemeClr val="accent3"/>
                </a:solidFill>
              </a:rPr>
              <a:t>ПРОХОЖДЕНИЕ</a:t>
            </a:r>
          </a:p>
          <a:p>
            <a:pPr marL="0" indent="0"/>
            <a:r>
              <a:rPr lang="ru-RU" sz="1000" b="0" dirty="0" smtClean="0">
                <a:solidFill>
                  <a:schemeClr val="accent3"/>
                </a:solidFill>
              </a:rPr>
              <a:t>Рентгеновские лучи обнаруживаются детектором с противоположной стороны в результате прохождения пучка лучей через предмет</a:t>
            </a:r>
            <a:r>
              <a:rPr lang="en-US" sz="1000" dirty="0" smtClean="0">
                <a:solidFill>
                  <a:schemeClr val="accent3"/>
                </a:solidFill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34152065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8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8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8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8"/>
                                            </p:cond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6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8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1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4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8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4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4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3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/>
          <p:cNvSpPr/>
          <p:nvPr/>
        </p:nvSpPr>
        <p:spPr>
          <a:xfrm>
            <a:off x="6490448" y="1972157"/>
            <a:ext cx="2303929" cy="358667"/>
          </a:xfrm>
          <a:prstGeom prst="roundRect">
            <a:avLst>
              <a:gd name="adj" fmla="val 714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Технические характеристики </a:t>
            </a:r>
            <a:r>
              <a:rPr lang="en-US" dirty="0" smtClean="0"/>
              <a:t>MINI Z</a:t>
            </a:r>
            <a:endParaRPr lang="en-US" b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F2C1CBA7-AD93-45BF-8912-DE8E3009ED76}" type="slidenum">
              <a:rPr lang="en-US" smtClean="0"/>
              <a:pPr algn="ctr">
                <a:defRPr/>
              </a:pPr>
              <a:t>6</a:t>
            </a:fld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</p:spPr>
        <p:txBody>
          <a:bodyPr/>
          <a:lstStyle/>
          <a:p>
            <a:r>
              <a:rPr lang="en-US" dirty="0" smtClean="0"/>
              <a:t>© 2014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8036" t="20535" r="34264" b="699"/>
          <a:stretch/>
        </p:blipFill>
        <p:spPr>
          <a:xfrm>
            <a:off x="405442" y="1224951"/>
            <a:ext cx="5883216" cy="4347714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541466" y="2037356"/>
            <a:ext cx="2201891" cy="3439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  <a:latin typeface="+mn-lt"/>
              </a:rPr>
              <a:t>Размеры сканнера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algn="l"/>
            <a:r>
              <a:rPr lang="en-US" sz="500" b="0" dirty="0" smtClean="0">
                <a:latin typeface="+mn-lt"/>
              </a:rPr>
              <a:t/>
            </a:r>
            <a:br>
              <a:rPr lang="en-US" sz="500" b="0" dirty="0" smtClean="0">
                <a:latin typeface="+mn-lt"/>
              </a:rPr>
            </a:br>
            <a:r>
              <a:rPr lang="ru-RU" sz="1200" b="0" dirty="0" smtClean="0">
                <a:latin typeface="+mn-lt"/>
              </a:rPr>
              <a:t>Длина</a:t>
            </a:r>
            <a:r>
              <a:rPr lang="en-US" sz="1200" b="0" dirty="0" smtClean="0">
                <a:latin typeface="+mn-lt"/>
              </a:rPr>
              <a:t>: 11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5 </a:t>
            </a:r>
            <a:r>
              <a:rPr lang="ru-RU" sz="1200" b="0" dirty="0" smtClean="0">
                <a:latin typeface="+mn-lt"/>
              </a:rPr>
              <a:t>дюйма</a:t>
            </a:r>
            <a:r>
              <a:rPr lang="en-US" sz="1200" b="0" dirty="0" smtClean="0">
                <a:latin typeface="+mn-lt"/>
              </a:rPr>
              <a:t> </a:t>
            </a:r>
            <a:r>
              <a:rPr lang="en-US" sz="1200" b="0" dirty="0">
                <a:latin typeface="+mn-lt"/>
              </a:rPr>
              <a:t>(</a:t>
            </a:r>
            <a:r>
              <a:rPr lang="en-US" sz="1200" b="0" dirty="0" smtClean="0">
                <a:latin typeface="+mn-lt"/>
              </a:rPr>
              <a:t>29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2 </a:t>
            </a:r>
            <a:r>
              <a:rPr lang="ru-RU" sz="1200" b="0" dirty="0" smtClean="0">
                <a:latin typeface="+mn-lt"/>
              </a:rPr>
              <a:t>см</a:t>
            </a:r>
            <a:r>
              <a:rPr lang="en-US" sz="1200" b="0" dirty="0" smtClean="0">
                <a:latin typeface="+mn-lt"/>
              </a:rPr>
              <a:t>)</a:t>
            </a:r>
            <a:endParaRPr lang="en-US" sz="1200" b="0" dirty="0">
              <a:latin typeface="+mn-lt"/>
            </a:endParaRPr>
          </a:p>
          <a:p>
            <a:pPr algn="l"/>
            <a:r>
              <a:rPr lang="ru-RU" sz="1200" b="0" dirty="0" smtClean="0">
                <a:latin typeface="+mn-lt"/>
              </a:rPr>
              <a:t>Ширина</a:t>
            </a:r>
            <a:r>
              <a:rPr lang="en-US" sz="1200" b="0" dirty="0" smtClean="0">
                <a:latin typeface="+mn-lt"/>
              </a:rPr>
              <a:t>: 9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8 </a:t>
            </a:r>
            <a:r>
              <a:rPr lang="ru-RU" sz="1200" b="0" dirty="0" smtClean="0">
                <a:latin typeface="+mn-lt"/>
              </a:rPr>
              <a:t>дюйма</a:t>
            </a:r>
            <a:r>
              <a:rPr lang="en-US" sz="1200" b="0" dirty="0" smtClean="0">
                <a:latin typeface="+mn-lt"/>
              </a:rPr>
              <a:t> </a:t>
            </a:r>
            <a:r>
              <a:rPr lang="en-US" sz="1200" b="0" dirty="0">
                <a:latin typeface="+mn-lt"/>
              </a:rPr>
              <a:t>(</a:t>
            </a:r>
            <a:r>
              <a:rPr lang="en-US" sz="1200" b="0" dirty="0" smtClean="0">
                <a:latin typeface="+mn-lt"/>
              </a:rPr>
              <a:t>24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9 </a:t>
            </a:r>
            <a:r>
              <a:rPr lang="ru-RU" sz="1200" b="0" dirty="0" smtClean="0">
                <a:latin typeface="+mn-lt"/>
              </a:rPr>
              <a:t>см</a:t>
            </a:r>
            <a:r>
              <a:rPr lang="en-US" sz="1200" b="0" dirty="0" smtClean="0">
                <a:latin typeface="+mn-lt"/>
              </a:rPr>
              <a:t>)</a:t>
            </a:r>
            <a:endParaRPr lang="en-US" sz="1200" b="0" dirty="0">
              <a:latin typeface="+mn-lt"/>
            </a:endParaRPr>
          </a:p>
          <a:p>
            <a:pPr algn="l"/>
            <a:r>
              <a:rPr lang="ru-RU" sz="1200" b="0" dirty="0" smtClean="0">
                <a:latin typeface="+mn-lt"/>
              </a:rPr>
              <a:t>Высота</a:t>
            </a:r>
            <a:r>
              <a:rPr lang="en-US" sz="1200" b="0" dirty="0" smtClean="0">
                <a:latin typeface="+mn-lt"/>
              </a:rPr>
              <a:t>: 7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6 </a:t>
            </a:r>
            <a:r>
              <a:rPr lang="ru-RU" sz="1200" b="0" dirty="0" smtClean="0">
                <a:latin typeface="+mn-lt"/>
              </a:rPr>
              <a:t>дюйма</a:t>
            </a:r>
            <a:r>
              <a:rPr lang="en-US" sz="1200" b="0" dirty="0" smtClean="0">
                <a:latin typeface="+mn-lt"/>
              </a:rPr>
              <a:t> </a:t>
            </a:r>
            <a:r>
              <a:rPr lang="en-US" sz="1200" b="0" dirty="0">
                <a:latin typeface="+mn-lt"/>
              </a:rPr>
              <a:t>(</a:t>
            </a:r>
            <a:r>
              <a:rPr lang="en-US" sz="1200" b="0" dirty="0" smtClean="0">
                <a:latin typeface="+mn-lt"/>
              </a:rPr>
              <a:t>19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3 </a:t>
            </a:r>
            <a:r>
              <a:rPr lang="ru-RU" sz="1200" b="0" dirty="0" smtClean="0">
                <a:latin typeface="+mn-lt"/>
              </a:rPr>
              <a:t>см</a:t>
            </a:r>
            <a:r>
              <a:rPr lang="en-US" sz="1200" b="0" dirty="0" smtClean="0">
                <a:latin typeface="+mn-lt"/>
              </a:rPr>
              <a:t>)</a:t>
            </a:r>
            <a:endParaRPr lang="en-US" sz="1200" b="0" dirty="0">
              <a:latin typeface="+mn-lt"/>
            </a:endParaRPr>
          </a:p>
          <a:p>
            <a:pPr algn="l"/>
            <a:r>
              <a:rPr lang="ru-RU" sz="1200" b="0" dirty="0" smtClean="0">
                <a:latin typeface="+mn-lt"/>
              </a:rPr>
              <a:t>Масса</a:t>
            </a:r>
            <a:r>
              <a:rPr lang="en-US" sz="1200" b="0" dirty="0" smtClean="0">
                <a:latin typeface="+mn-lt"/>
              </a:rPr>
              <a:t>: 9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2 </a:t>
            </a:r>
            <a:r>
              <a:rPr lang="ru-RU" sz="1200" b="0" dirty="0" smtClean="0">
                <a:latin typeface="+mn-lt"/>
              </a:rPr>
              <a:t>фунта</a:t>
            </a:r>
            <a:r>
              <a:rPr lang="en-US" sz="1200" b="0" dirty="0" smtClean="0">
                <a:latin typeface="+mn-lt"/>
              </a:rPr>
              <a:t> </a:t>
            </a:r>
            <a:r>
              <a:rPr lang="en-US" sz="1200" b="0" dirty="0">
                <a:latin typeface="+mn-lt"/>
              </a:rPr>
              <a:t>(</a:t>
            </a:r>
            <a:r>
              <a:rPr lang="en-US" sz="1200" b="0" dirty="0" smtClean="0">
                <a:latin typeface="+mn-lt"/>
              </a:rPr>
              <a:t>4</a:t>
            </a:r>
            <a:r>
              <a:rPr lang="ru-RU" sz="1200" b="0" dirty="0" smtClean="0">
                <a:latin typeface="+mn-lt"/>
              </a:rPr>
              <a:t>,</a:t>
            </a:r>
            <a:r>
              <a:rPr lang="en-US" sz="1200" b="0" dirty="0" smtClean="0">
                <a:latin typeface="+mn-lt"/>
              </a:rPr>
              <a:t>2 </a:t>
            </a:r>
            <a:r>
              <a:rPr lang="ru-RU" sz="1200" b="0" dirty="0" smtClean="0">
                <a:latin typeface="+mn-lt"/>
              </a:rPr>
              <a:t>кг</a:t>
            </a:r>
            <a:r>
              <a:rPr lang="en-US" sz="1200" b="0" dirty="0" smtClean="0">
                <a:latin typeface="+mn-lt"/>
              </a:rPr>
              <a:t>)</a:t>
            </a:r>
          </a:p>
          <a:p>
            <a:pPr algn="l"/>
            <a:r>
              <a:rPr lang="ru-RU" sz="1200" dirty="0" smtClean="0">
                <a:latin typeface="+mn-lt"/>
              </a:rPr>
              <a:t>Время работы</a:t>
            </a:r>
            <a:r>
              <a:rPr lang="en-US" sz="1200" dirty="0" smtClean="0">
                <a:latin typeface="+mn-lt"/>
              </a:rPr>
              <a:t>: </a:t>
            </a:r>
            <a:r>
              <a:rPr lang="en-US" sz="1200" b="0" dirty="0" smtClean="0">
                <a:latin typeface="+mn-lt"/>
              </a:rPr>
              <a:t>4 </a:t>
            </a:r>
            <a:r>
              <a:rPr lang="ru-RU" sz="1200" b="0" dirty="0" smtClean="0">
                <a:latin typeface="+mn-lt"/>
              </a:rPr>
              <a:t>часа от аккумулятора</a:t>
            </a:r>
            <a:r>
              <a:rPr lang="en-US" sz="1200" b="0" dirty="0" smtClean="0">
                <a:latin typeface="+mn-lt"/>
              </a:rPr>
              <a:t> (</a:t>
            </a:r>
            <a:r>
              <a:rPr lang="ru-RU" sz="1200" b="0" dirty="0" smtClean="0">
                <a:latin typeface="+mn-lt"/>
              </a:rPr>
              <a:t>стандартно, исходя из рабочего цикла </a:t>
            </a:r>
            <a:r>
              <a:rPr lang="en-US" sz="1200" b="0" dirty="0" smtClean="0">
                <a:latin typeface="+mn-lt"/>
              </a:rPr>
              <a:t>25</a:t>
            </a:r>
            <a:r>
              <a:rPr lang="ru-RU" sz="1200" b="0" dirty="0" smtClean="0">
                <a:latin typeface="+mn-lt"/>
              </a:rPr>
              <a:t> </a:t>
            </a:r>
            <a:r>
              <a:rPr lang="en-US" sz="1200" b="0" dirty="0" smtClean="0">
                <a:latin typeface="+mn-lt"/>
              </a:rPr>
              <a:t>%)</a:t>
            </a:r>
            <a:endParaRPr lang="en-US" sz="1200" b="0" dirty="0">
              <a:latin typeface="+mn-lt"/>
            </a:endParaRPr>
          </a:p>
          <a:p>
            <a:pPr algn="l"/>
            <a:r>
              <a:rPr lang="ru-RU" sz="1200" dirty="0" smtClean="0">
                <a:latin typeface="+mn-lt"/>
              </a:rPr>
              <a:t>Скорость сканирования</a:t>
            </a:r>
            <a:r>
              <a:rPr lang="en-US" sz="1200" dirty="0" smtClean="0">
                <a:latin typeface="+mn-lt"/>
              </a:rPr>
              <a:t>: </a:t>
            </a:r>
            <a:r>
              <a:rPr lang="en-US" sz="1200" b="0" dirty="0">
                <a:latin typeface="+mn-lt"/>
              </a:rPr>
              <a:t>6 </a:t>
            </a:r>
            <a:r>
              <a:rPr lang="ru-RU" sz="1200" b="0" dirty="0" smtClean="0">
                <a:latin typeface="+mn-lt"/>
              </a:rPr>
              <a:t>дюймов</a:t>
            </a:r>
            <a:r>
              <a:rPr lang="en-US" sz="1200" b="0" dirty="0" smtClean="0">
                <a:latin typeface="+mn-lt"/>
              </a:rPr>
              <a:t> </a:t>
            </a:r>
            <a:r>
              <a:rPr lang="en-US" sz="1200" b="0" dirty="0">
                <a:latin typeface="+mn-lt"/>
              </a:rPr>
              <a:t>(15 </a:t>
            </a:r>
            <a:r>
              <a:rPr lang="ru-RU" sz="1200" b="0" dirty="0" smtClean="0">
                <a:latin typeface="+mn-lt"/>
              </a:rPr>
              <a:t>см</a:t>
            </a:r>
            <a:r>
              <a:rPr lang="en-US" sz="1200" b="0" dirty="0" smtClean="0">
                <a:latin typeface="+mn-lt"/>
              </a:rPr>
              <a:t>) </a:t>
            </a:r>
            <a:r>
              <a:rPr lang="ru-RU" sz="1200" b="0" dirty="0" smtClean="0">
                <a:latin typeface="+mn-lt"/>
              </a:rPr>
              <a:t>в секунду </a:t>
            </a:r>
            <a:r>
              <a:rPr lang="en-US" sz="1200" b="0" dirty="0" smtClean="0">
                <a:latin typeface="+mn-lt"/>
              </a:rPr>
              <a:t>(</a:t>
            </a:r>
            <a:r>
              <a:rPr lang="ru-RU" sz="1200" b="0" dirty="0" smtClean="0">
                <a:latin typeface="+mn-lt"/>
              </a:rPr>
              <a:t>стандартно)</a:t>
            </a:r>
            <a:endParaRPr lang="en-US" sz="1200" b="0" dirty="0">
              <a:latin typeface="+mn-lt"/>
            </a:endParaRPr>
          </a:p>
          <a:p>
            <a:pPr algn="l"/>
            <a:r>
              <a:rPr lang="ru-RU" sz="1200" dirty="0" smtClean="0">
                <a:latin typeface="+mn-lt"/>
              </a:rPr>
              <a:t>Условия эксплуатации</a:t>
            </a:r>
            <a:r>
              <a:rPr lang="en-US" sz="1200" dirty="0" smtClean="0">
                <a:latin typeface="+mn-lt"/>
              </a:rPr>
              <a:t>: </a:t>
            </a:r>
            <a:r>
              <a:rPr lang="en-US" sz="1200" b="0" dirty="0">
                <a:latin typeface="+mn-lt"/>
              </a:rPr>
              <a:t>IP </a:t>
            </a:r>
            <a:r>
              <a:rPr lang="en-US" sz="1200" b="0" dirty="0" smtClean="0">
                <a:latin typeface="+mn-lt"/>
              </a:rPr>
              <a:t>54</a:t>
            </a:r>
            <a:endParaRPr lang="en-US" sz="1200" b="0" dirty="0">
              <a:latin typeface="+mn-lt"/>
            </a:endParaRPr>
          </a:p>
          <a:p>
            <a:pPr algn="l"/>
            <a:r>
              <a:rPr lang="ru-RU" sz="1200" dirty="0" smtClean="0">
                <a:latin typeface="+mn-lt"/>
              </a:rPr>
              <a:t>Рабочая температура</a:t>
            </a:r>
            <a:r>
              <a:rPr lang="en-US" sz="1200" dirty="0" smtClean="0">
                <a:latin typeface="+mn-lt"/>
              </a:rPr>
              <a:t>: </a:t>
            </a:r>
            <a:r>
              <a:rPr lang="ru-RU" sz="1200" b="0" dirty="0" smtClean="0">
                <a:latin typeface="+mn-lt"/>
              </a:rPr>
              <a:t>от</a:t>
            </a:r>
            <a:r>
              <a:rPr lang="ru-RU" sz="1200" dirty="0" smtClean="0">
                <a:latin typeface="+mn-lt"/>
              </a:rPr>
              <a:t> </a:t>
            </a:r>
            <a:r>
              <a:rPr lang="en-US" sz="1200" b="0" dirty="0" smtClean="0">
                <a:latin typeface="+mn-lt"/>
              </a:rPr>
              <a:t>0</a:t>
            </a:r>
            <a:r>
              <a:rPr lang="ru-RU" sz="1200" b="0" dirty="0" smtClean="0">
                <a:latin typeface="+mn-lt"/>
              </a:rPr>
              <a:t> </a:t>
            </a:r>
            <a:r>
              <a:rPr lang="en-US" sz="1200" b="0" dirty="0" smtClean="0">
                <a:latin typeface="+mn-lt"/>
              </a:rPr>
              <a:t>°C </a:t>
            </a:r>
            <a:r>
              <a:rPr lang="ru-RU" sz="1200" b="0" dirty="0" smtClean="0">
                <a:latin typeface="+mn-lt"/>
              </a:rPr>
              <a:t>до</a:t>
            </a:r>
            <a:r>
              <a:rPr lang="en-US" sz="1200" b="0" dirty="0" smtClean="0">
                <a:latin typeface="+mn-lt"/>
              </a:rPr>
              <a:t> 45</a:t>
            </a:r>
            <a:r>
              <a:rPr lang="ru-RU" sz="1200" b="0" dirty="0" smtClean="0">
                <a:latin typeface="+mn-lt"/>
              </a:rPr>
              <a:t> </a:t>
            </a:r>
            <a:r>
              <a:rPr lang="en-US" sz="1200" b="0" dirty="0" smtClean="0">
                <a:latin typeface="+mn-lt"/>
              </a:rPr>
              <a:t>°C (</a:t>
            </a:r>
            <a:r>
              <a:rPr lang="ru-RU" sz="1200" b="0" dirty="0" smtClean="0">
                <a:latin typeface="+mn-lt"/>
              </a:rPr>
              <a:t>от </a:t>
            </a:r>
            <a:r>
              <a:rPr lang="en-US" sz="1200" b="0" dirty="0" smtClean="0">
                <a:latin typeface="+mn-lt"/>
              </a:rPr>
              <a:t>32</a:t>
            </a:r>
            <a:r>
              <a:rPr lang="ru-RU" sz="1200" b="0" dirty="0" smtClean="0">
                <a:latin typeface="+mn-lt"/>
              </a:rPr>
              <a:t> </a:t>
            </a:r>
            <a:r>
              <a:rPr lang="en-US" sz="1200" b="0" dirty="0" smtClean="0">
                <a:latin typeface="+mn-lt"/>
              </a:rPr>
              <a:t>°F </a:t>
            </a:r>
            <a:r>
              <a:rPr lang="ru-RU" sz="1200" b="0" dirty="0" smtClean="0">
                <a:latin typeface="+mn-lt"/>
              </a:rPr>
              <a:t>до</a:t>
            </a:r>
            <a:r>
              <a:rPr lang="en-US" sz="1200" b="0" dirty="0" smtClean="0">
                <a:latin typeface="+mn-lt"/>
              </a:rPr>
              <a:t> 113</a:t>
            </a:r>
            <a:r>
              <a:rPr lang="ru-RU" sz="1200" b="0" dirty="0" smtClean="0">
                <a:latin typeface="+mn-lt"/>
              </a:rPr>
              <a:t> </a:t>
            </a:r>
            <a:r>
              <a:rPr lang="en-US" sz="1200" b="0" dirty="0" smtClean="0">
                <a:latin typeface="+mn-lt"/>
              </a:rPr>
              <a:t>°F</a:t>
            </a:r>
            <a:r>
              <a:rPr lang="en-US" sz="1200" b="0" dirty="0">
                <a:latin typeface="+mn-lt"/>
              </a:rPr>
              <a:t>)</a:t>
            </a:r>
            <a:endParaRPr lang="en-US" sz="1200" dirty="0">
              <a:latin typeface="+mn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90448" y="1974604"/>
            <a:ext cx="2303929" cy="3598061"/>
          </a:xfrm>
          <a:prstGeom prst="roundRect">
            <a:avLst>
              <a:gd name="adj" fmla="val 714"/>
            </a:avLst>
          </a:prstGeom>
          <a:noFill/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405442" y="1224951"/>
            <a:ext cx="5883216" cy="4347714"/>
          </a:xfrm>
          <a:prstGeom prst="roundRect">
            <a:avLst>
              <a:gd name="adj" fmla="val 594"/>
            </a:avLst>
          </a:prstGeom>
          <a:noFill/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6" name="Поле 5"/>
          <p:cNvSpPr txBox="1">
            <a:spLocks noChangeArrowheads="1"/>
          </p:cNvSpPr>
          <p:nvPr/>
        </p:nvSpPr>
        <p:spPr bwMode="auto">
          <a:xfrm>
            <a:off x="1044575" y="1268413"/>
            <a:ext cx="831850" cy="3032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Светодиоды питания и состояния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Поле 5"/>
          <p:cNvSpPr txBox="1">
            <a:spLocks noChangeArrowheads="1"/>
          </p:cNvSpPr>
          <p:nvPr/>
        </p:nvSpPr>
        <p:spPr bwMode="auto">
          <a:xfrm>
            <a:off x="1898650" y="1277938"/>
            <a:ext cx="717550" cy="3032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Ключевой блокиратор питания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Поле 5"/>
          <p:cNvSpPr txBox="1">
            <a:spLocks noChangeArrowheads="1"/>
          </p:cNvSpPr>
          <p:nvPr/>
        </p:nvSpPr>
        <p:spPr bwMode="auto">
          <a:xfrm>
            <a:off x="2667000" y="1258887"/>
            <a:ext cx="831850" cy="3317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Триггерные кнопки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Поле 5"/>
          <p:cNvSpPr txBox="1">
            <a:spLocks noChangeArrowheads="1"/>
          </p:cNvSpPr>
          <p:nvPr/>
        </p:nvSpPr>
        <p:spPr bwMode="auto">
          <a:xfrm>
            <a:off x="4451350" y="5211763"/>
            <a:ext cx="97790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Светодиоды испускания рентгеновских лучей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Поле 5"/>
          <p:cNvSpPr txBox="1">
            <a:spLocks noChangeArrowheads="1"/>
          </p:cNvSpPr>
          <p:nvPr/>
        </p:nvSpPr>
        <p:spPr bwMode="auto">
          <a:xfrm>
            <a:off x="3905251" y="1249363"/>
            <a:ext cx="90170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Светодиоды испускания рентгеновских лучей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Поле 5"/>
          <p:cNvSpPr txBox="1">
            <a:spLocks noChangeArrowheads="1"/>
          </p:cNvSpPr>
          <p:nvPr/>
        </p:nvSpPr>
        <p:spPr bwMode="auto">
          <a:xfrm>
            <a:off x="4902200" y="1277938"/>
            <a:ext cx="1298575" cy="298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Двойные лазерные индикаторы (траектории пучка и испускания рентгеновских лучей)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Поле 5"/>
          <p:cNvSpPr txBox="1">
            <a:spLocks noChangeArrowheads="1"/>
          </p:cNvSpPr>
          <p:nvPr/>
        </p:nvSpPr>
        <p:spPr bwMode="auto">
          <a:xfrm>
            <a:off x="1190625" y="5226050"/>
            <a:ext cx="70485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Аккумуляторный отсек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Поле 5"/>
          <p:cNvSpPr txBox="1">
            <a:spLocks noChangeArrowheads="1"/>
          </p:cNvSpPr>
          <p:nvPr/>
        </p:nvSpPr>
        <p:spPr bwMode="auto">
          <a:xfrm>
            <a:off x="3143250" y="5207000"/>
            <a:ext cx="60325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Порт 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Ethernet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8144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472" y="362421"/>
            <a:ext cx="7264038" cy="584200"/>
          </a:xfrm>
        </p:spPr>
        <p:txBody>
          <a:bodyPr/>
          <a:lstStyle/>
          <a:p>
            <a:r>
              <a:rPr lang="ru-RU" dirty="0" smtClean="0"/>
              <a:t>Компоненты системы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FC1630-5BDC-4CD1-9938-F73F9946ACF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2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172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2984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457200" y="1165226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2867025" y="3533776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2973388" y="3562967"/>
            <a:ext cx="149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Rectangle 34"/>
          <p:cNvSpPr>
            <a:spLocks noChangeArrowheads="1"/>
          </p:cNvSpPr>
          <p:nvPr/>
        </p:nvSpPr>
        <p:spPr bwMode="auto">
          <a:xfrm>
            <a:off x="7981950" y="3533776"/>
            <a:ext cx="2301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35"/>
          <p:cNvSpPr>
            <a:spLocks noChangeArrowheads="1"/>
          </p:cNvSpPr>
          <p:nvPr/>
        </p:nvSpPr>
        <p:spPr bwMode="auto">
          <a:xfrm>
            <a:off x="8143875" y="3533776"/>
            <a:ext cx="2301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36"/>
          <p:cNvSpPr>
            <a:spLocks noChangeArrowheads="1"/>
          </p:cNvSpPr>
          <p:nvPr/>
        </p:nvSpPr>
        <p:spPr bwMode="auto">
          <a:xfrm>
            <a:off x="8305800" y="3533776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Rectangle 40"/>
          <p:cNvSpPr>
            <a:spLocks noChangeArrowheads="1"/>
          </p:cNvSpPr>
          <p:nvPr/>
        </p:nvSpPr>
        <p:spPr bwMode="auto">
          <a:xfrm>
            <a:off x="7243763" y="3803651"/>
            <a:ext cx="134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Rectangle 41"/>
          <p:cNvSpPr>
            <a:spLocks noChangeArrowheads="1"/>
          </p:cNvSpPr>
          <p:nvPr/>
        </p:nvSpPr>
        <p:spPr bwMode="auto">
          <a:xfrm>
            <a:off x="5773738" y="4041776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2" name="Rectangle 42"/>
          <p:cNvSpPr>
            <a:spLocks noChangeArrowheads="1"/>
          </p:cNvSpPr>
          <p:nvPr/>
        </p:nvSpPr>
        <p:spPr bwMode="auto">
          <a:xfrm>
            <a:off x="4927134" y="3125103"/>
            <a:ext cx="36628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Планшет с программным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обеспечением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ASEInspection</a:t>
            </a:r>
            <a:r>
              <a:rPr lang="ru-RU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itchFamily="34" charset="0"/>
                <a:cs typeface="Arial" pitchFamily="34" charset="0"/>
              </a:rPr>
              <a:t> 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ля просмотра изображений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43"/>
          <p:cNvSpPr>
            <a:spLocks noChangeArrowheads="1"/>
          </p:cNvSpPr>
          <p:nvPr/>
        </p:nvSpPr>
        <p:spPr bwMode="auto">
          <a:xfrm>
            <a:off x="7864475" y="4041776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44"/>
          <p:cNvSpPr>
            <a:spLocks noChangeArrowheads="1"/>
          </p:cNvSpPr>
          <p:nvPr/>
        </p:nvSpPr>
        <p:spPr bwMode="auto">
          <a:xfrm>
            <a:off x="7918450" y="4078288"/>
            <a:ext cx="115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3" name="Rectangle 49"/>
          <p:cNvSpPr>
            <a:spLocks noChangeArrowheads="1"/>
          </p:cNvSpPr>
          <p:nvPr/>
        </p:nvSpPr>
        <p:spPr bwMode="auto">
          <a:xfrm>
            <a:off x="2793638" y="5943600"/>
            <a:ext cx="18065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Зарядное устройство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4866595" y="5943587"/>
            <a:ext cx="16879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Ударопрочный кейс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0" name="Rectangle 56"/>
          <p:cNvSpPr>
            <a:spLocks noChangeArrowheads="1"/>
          </p:cNvSpPr>
          <p:nvPr/>
        </p:nvSpPr>
        <p:spPr bwMode="auto">
          <a:xfrm>
            <a:off x="1417638" y="3856038"/>
            <a:ext cx="134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3" name="Rectangle 58"/>
          <p:cNvSpPr>
            <a:spLocks noChangeArrowheads="1"/>
          </p:cNvSpPr>
          <p:nvPr/>
        </p:nvSpPr>
        <p:spPr bwMode="auto">
          <a:xfrm>
            <a:off x="2057400" y="3892551"/>
            <a:ext cx="115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60"/>
          <p:cNvSpPr>
            <a:spLocks noChangeArrowheads="1"/>
          </p:cNvSpPr>
          <p:nvPr/>
        </p:nvSpPr>
        <p:spPr bwMode="auto">
          <a:xfrm>
            <a:off x="5318125" y="3094038"/>
            <a:ext cx="134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8" name="Rectangle 62"/>
          <p:cNvSpPr>
            <a:spLocks noChangeArrowheads="1"/>
          </p:cNvSpPr>
          <p:nvPr/>
        </p:nvSpPr>
        <p:spPr bwMode="auto">
          <a:xfrm>
            <a:off x="5048250" y="3338513"/>
            <a:ext cx="115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47"/>
          <p:cNvSpPr>
            <a:spLocks noChangeArrowheads="1"/>
          </p:cNvSpPr>
          <p:nvPr/>
        </p:nvSpPr>
        <p:spPr bwMode="auto">
          <a:xfrm>
            <a:off x="474740" y="5905500"/>
            <a:ext cx="186840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Два аккумулятора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(</a:t>
            </a:r>
            <a:r>
              <a:rPr lang="ru-RU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один </a:t>
            </a:r>
            <a:r>
              <a:rPr lang="ru-RU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для работы</a:t>
            </a:r>
            <a:r>
              <a:rPr lang="ru-RU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, </a:t>
            </a:r>
            <a:endParaRPr lang="ru-RU" sz="1200" dirty="0" smtClean="0">
              <a:solidFill>
                <a:schemeClr val="tx1">
                  <a:lumMod val="90000"/>
                  <a:lumOff val="10000"/>
                </a:schemeClr>
              </a:solidFill>
              <a:latin typeface="+mj-lt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второй – запасной</a:t>
            </a:r>
            <a:r>
              <a:rPr 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104" name="Rectangle 59"/>
          <p:cNvSpPr>
            <a:spLocks noChangeArrowheads="1"/>
          </p:cNvSpPr>
          <p:nvPr/>
        </p:nvSpPr>
        <p:spPr bwMode="auto">
          <a:xfrm>
            <a:off x="3686875" y="2224912"/>
            <a:ext cx="10547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Линия связи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7" name="Rectangle 61"/>
          <p:cNvSpPr>
            <a:spLocks noChangeArrowheads="1"/>
          </p:cNvSpPr>
          <p:nvPr/>
        </p:nvSpPr>
        <p:spPr bwMode="auto">
          <a:xfrm>
            <a:off x="3615575" y="2480676"/>
            <a:ext cx="19399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itchFamily="34" charset="0"/>
              </a:rPr>
              <a:t>Беспроводная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itchFamily="34" charset="0"/>
              </a:rPr>
              <a:t>(Wi-Fi)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itchFamily="34" charset="0"/>
              </a:rPr>
              <a:t>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itchFamily="34" charset="0"/>
              </a:rPr>
              <a:t>проводная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" name="Rectangle 51"/>
          <p:cNvSpPr>
            <a:spLocks noChangeArrowheads="1"/>
          </p:cNvSpPr>
          <p:nvPr/>
        </p:nvSpPr>
        <p:spPr bwMode="auto">
          <a:xfrm>
            <a:off x="6753225" y="5046114"/>
            <a:ext cx="196565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Не показано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Краткое руководство</a:t>
            </a:r>
            <a:endParaRPr lang="en-US" sz="1400" dirty="0" smtClean="0">
              <a:solidFill>
                <a:schemeClr val="tx1">
                  <a:lumMod val="90000"/>
                  <a:lumOff val="10000"/>
                </a:schemeClr>
              </a:solidFill>
              <a:latin typeface="+mj-lt"/>
              <a:cs typeface="Arial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Кабель </a:t>
            </a:r>
            <a:r>
              <a:rPr 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Ethernet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Сетевые шнуры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anose="020B0604020202020204" pitchFamily="34" charset="0"/>
              </a:rPr>
              <a:t>Калибровочный комплект</a:t>
            </a:r>
            <a:endParaRPr kumimoji="0" lang="en-US" sz="160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050" name="Picture 2" descr="C:\Users\edward.woytaszek\AppData\Local\Microsoft\Windows\Temporary Internet Files\Content.Outlook\7RD90G0P\Hard-Case-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44228"/>
            <a:ext cx="2186984" cy="2123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dward.woytaszek\AppData\Local\Microsoft\Windows\Temporary Internet Files\Content.Outlook\7RD90G0P\scannerBatteryandChargerUnmounte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-99090"/>
          <a:stretch/>
        </p:blipFill>
        <p:spPr bwMode="auto">
          <a:xfrm>
            <a:off x="472869" y="2663828"/>
            <a:ext cx="914400" cy="3211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edward.woytaszek\AppData\Local\Microsoft\Windows\Temporary Internet Files\Content.Outlook\7RD90G0P\scannerBatteryandChargerUnmounte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9175" y="4318001"/>
            <a:ext cx="728895" cy="15585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dward.woytaszek\AppData\Local\Microsoft\Windows\Temporary Internet Files\Content.Outlook\7RD90G0P\scannerBatteryandChargerUnmounte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2429" y="4287250"/>
            <a:ext cx="1716658" cy="15189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77" y="719085"/>
            <a:ext cx="1457214" cy="2320992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783784" y="1130553"/>
            <a:ext cx="2575731" cy="201041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 rot="1419938">
            <a:off x="3414814" y="1566693"/>
            <a:ext cx="552145" cy="497655"/>
            <a:chOff x="3752491" y="1237256"/>
            <a:chExt cx="552145" cy="497655"/>
          </a:xfrm>
        </p:grpSpPr>
        <p:sp>
          <p:nvSpPr>
            <p:cNvPr id="11" name="Arc 10"/>
            <p:cNvSpPr/>
            <p:nvPr/>
          </p:nvSpPr>
          <p:spPr>
            <a:xfrm>
              <a:off x="3752491" y="1552755"/>
              <a:ext cx="182156" cy="182156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Arc 70"/>
            <p:cNvSpPr/>
            <p:nvPr/>
          </p:nvSpPr>
          <p:spPr>
            <a:xfrm>
              <a:off x="3766276" y="1391453"/>
              <a:ext cx="336741" cy="336741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Arc 71"/>
            <p:cNvSpPr/>
            <p:nvPr/>
          </p:nvSpPr>
          <p:spPr>
            <a:xfrm>
              <a:off x="3808778" y="1237256"/>
              <a:ext cx="495858" cy="495858"/>
            </a:xfrm>
            <a:prstGeom prst="arc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/>
          <p:cNvCxnSpPr/>
          <p:nvPr/>
        </p:nvCxnSpPr>
        <p:spPr>
          <a:xfrm flipV="1">
            <a:off x="4069127" y="1527796"/>
            <a:ext cx="1245644" cy="211347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 rot="12168410">
            <a:off x="5403076" y="1175579"/>
            <a:ext cx="552145" cy="497655"/>
            <a:chOff x="3752491" y="1237256"/>
            <a:chExt cx="552145" cy="497655"/>
          </a:xfrm>
        </p:grpSpPr>
        <p:sp>
          <p:nvSpPr>
            <p:cNvPr id="83" name="Arc 82"/>
            <p:cNvSpPr/>
            <p:nvPr/>
          </p:nvSpPr>
          <p:spPr>
            <a:xfrm>
              <a:off x="3752491" y="1552755"/>
              <a:ext cx="182156" cy="182156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Arc 83"/>
            <p:cNvSpPr/>
            <p:nvPr/>
          </p:nvSpPr>
          <p:spPr>
            <a:xfrm>
              <a:off x="3766276" y="1391453"/>
              <a:ext cx="336741" cy="336741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Arc 84"/>
            <p:cNvSpPr/>
            <p:nvPr/>
          </p:nvSpPr>
          <p:spPr>
            <a:xfrm>
              <a:off x="3808778" y="1237256"/>
              <a:ext cx="495858" cy="495858"/>
            </a:xfrm>
            <a:prstGeom prst="arc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99" name="Rectangle 55"/>
          <p:cNvSpPr>
            <a:spLocks noChangeArrowheads="1"/>
          </p:cNvSpPr>
          <p:nvPr/>
        </p:nvSpPr>
        <p:spPr bwMode="auto">
          <a:xfrm>
            <a:off x="1517893" y="2993381"/>
            <a:ext cx="14619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Arial Narrow" pitchFamily="34" charset="0"/>
                <a:cs typeface="Arial" pitchFamily="34" charset="0"/>
              </a:rPr>
              <a:t>Модуль сканнера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6516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Безопасность системы</a:t>
            </a:r>
            <a:r>
              <a:rPr lang="ru-RU" dirty="0" smtClean="0"/>
              <a:t> </a:t>
            </a:r>
            <a:r>
              <a:rPr lang="en-US" dirty="0" smtClean="0"/>
              <a:t>Mini Z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sz="1700" dirty="0" smtClean="0"/>
              <a:t>Рентгеновские лучи испускаются только от команды блока электронных компонентов</a:t>
            </a:r>
            <a:endParaRPr lang="en-US" sz="1700" dirty="0" smtClean="0"/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ru-RU" sz="1700" dirty="0" smtClean="0"/>
              <a:t>Если выключатель находится в отключенном положении, рентгеновские лучи не испускаются</a:t>
            </a:r>
            <a:endParaRPr lang="en-US" sz="1700" dirty="0" smtClean="0"/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sz="1700" dirty="0" smtClean="0"/>
              <a:t>Доза для досматриваемого предмета</a:t>
            </a:r>
            <a:endParaRPr lang="en-US" sz="1700" dirty="0" smtClean="0"/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ru-RU" sz="1700" dirty="0" smtClean="0"/>
              <a:t>Стандартная доза для предмета при досмотре со скоростью </a:t>
            </a:r>
            <a:r>
              <a:rPr lang="en-US" sz="1700" dirty="0" smtClean="0"/>
              <a:t>6 </a:t>
            </a:r>
            <a:r>
              <a:rPr lang="ru-RU" sz="1700" dirty="0" smtClean="0"/>
              <a:t>дюймов/с и на расстоянии сканирования в 4 дюйма составляет менее </a:t>
            </a:r>
            <a:r>
              <a:rPr lang="en-US" sz="1700" dirty="0" smtClean="0"/>
              <a:t>0</a:t>
            </a:r>
            <a:r>
              <a:rPr lang="ru-RU" sz="1700" dirty="0" smtClean="0"/>
              <a:t>,</a:t>
            </a:r>
            <a:r>
              <a:rPr lang="en-US" sz="1700" dirty="0" smtClean="0"/>
              <a:t>10 </a:t>
            </a:r>
            <a:r>
              <a:rPr lang="ru-RU" sz="1700" dirty="0" smtClean="0">
                <a:cs typeface="Arial" pitchFamily="34" charset="0"/>
              </a:rPr>
              <a:t>мкЗв</a:t>
            </a:r>
            <a:r>
              <a:rPr lang="en-US" sz="1700" dirty="0" smtClean="0"/>
              <a:t>.</a:t>
            </a:r>
            <a:endParaRPr lang="en-US" sz="1700" dirty="0"/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sz="1700" dirty="0" smtClean="0"/>
              <a:t>Доза для оператора</a:t>
            </a:r>
            <a:endParaRPr lang="en-US" sz="1700" dirty="0" smtClean="0"/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ru-RU" sz="1700" dirty="0" smtClean="0"/>
              <a:t>Менее 0,</a:t>
            </a:r>
            <a:r>
              <a:rPr lang="en-US" sz="1700" dirty="0" smtClean="0"/>
              <a:t>5 </a:t>
            </a:r>
            <a:r>
              <a:rPr lang="ru-RU" sz="1700" dirty="0" smtClean="0">
                <a:cs typeface="Arial" pitchFamily="34" charset="0"/>
              </a:rPr>
              <a:t>мкЗв</a:t>
            </a:r>
            <a:r>
              <a:rPr lang="en-US" sz="1700" dirty="0" smtClean="0"/>
              <a:t> (100 </a:t>
            </a:r>
            <a:r>
              <a:rPr lang="ru-RU" sz="1700" dirty="0" smtClean="0"/>
              <a:t>мкбэр</a:t>
            </a:r>
            <a:r>
              <a:rPr lang="en-US" sz="1700" dirty="0" smtClean="0">
                <a:cs typeface="Arial" pitchFamily="34" charset="0"/>
              </a:rPr>
              <a:t>) </a:t>
            </a:r>
            <a:r>
              <a:rPr lang="ru-RU" sz="1700" dirty="0" smtClean="0">
                <a:cs typeface="Arial" pitchFamily="34" charset="0"/>
              </a:rPr>
              <a:t>в час для </a:t>
            </a:r>
            <a:r>
              <a:rPr lang="en-US" sz="1700" dirty="0" smtClean="0"/>
              <a:t>100</a:t>
            </a:r>
            <a:r>
              <a:rPr lang="ru-RU" sz="1700" dirty="0" smtClean="0"/>
              <a:t> </a:t>
            </a:r>
            <a:r>
              <a:rPr lang="en-US" sz="1700" dirty="0" smtClean="0"/>
              <a:t>% </a:t>
            </a:r>
            <a:r>
              <a:rPr lang="ru-RU" sz="1700" dirty="0" smtClean="0"/>
              <a:t>рабочего цикла</a:t>
            </a:r>
            <a:endParaRPr lang="en-US" sz="1700" dirty="0" smtClean="0"/>
          </a:p>
        </p:txBody>
      </p:sp>
      <p:sp>
        <p:nvSpPr>
          <p:cNvPr id="38914" name="Slide Number Placeholder 3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1F6E45E7-AF72-4055-9970-C54C49E8EFD1}" type="slidenum">
              <a:rPr lang="en-US" smtClean="0">
                <a:latin typeface="Arial" pitchFamily="34" charset="0"/>
              </a:rPr>
              <a:pPr/>
              <a:t>8</a:t>
            </a:fld>
            <a:endParaRPr lang="en-US" dirty="0" smtClean="0">
              <a:latin typeface="Arial" pitchFamily="34" charset="0"/>
            </a:endParaRPr>
          </a:p>
        </p:txBody>
      </p:sp>
      <p:graphicFrame>
        <p:nvGraphicFramePr>
          <p:cNvPr id="10" name="Group 5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68007146"/>
              </p:ext>
            </p:extLst>
          </p:nvPr>
        </p:nvGraphicFramePr>
        <p:xfrm>
          <a:off x="958645" y="3554361"/>
          <a:ext cx="6681020" cy="2633079"/>
        </p:xfrm>
        <a:graphic>
          <a:graphicData uri="http://schemas.openxmlformats.org/drawingml/2006/table">
            <a:tbl>
              <a:tblPr/>
              <a:tblGrid>
                <a:gridCol w="4088920"/>
                <a:gridCol w="2592100"/>
              </a:tblGrid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Одно сканирование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Mini Z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(&lt;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ч в Денвере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(1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82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Один час полета на самолете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(3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Ежедневная доза облучения естественного фона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(8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Рентген грудной клетки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Компьютерная томография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голова и туловище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110000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(1100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Среднегодовая доза облучения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360000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(3600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3228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Безопасность системы</a:t>
            </a:r>
            <a:r>
              <a:rPr lang="ru-RU" dirty="0" smtClean="0"/>
              <a:t> </a:t>
            </a:r>
            <a:r>
              <a:rPr lang="en-US" dirty="0" smtClean="0"/>
              <a:t>Mini Z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60208"/>
            <a:ext cx="8426196" cy="49682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Система </a:t>
            </a:r>
            <a:r>
              <a:rPr lang="en-US" dirty="0" smtClean="0"/>
              <a:t>MINI </a:t>
            </a:r>
            <a:r>
              <a:rPr lang="en-US" dirty="0"/>
              <a:t>Z </a:t>
            </a:r>
            <a:r>
              <a:rPr lang="ru-RU" dirty="0" smtClean="0"/>
              <a:t>безопасна для операторов, прохожих и окружающей среды.</a:t>
            </a:r>
            <a:endParaRPr lang="en-US" dirty="0" smtClean="0"/>
          </a:p>
          <a:p>
            <a:pPr lvl="1"/>
            <a:r>
              <a:rPr lang="ru-RU" dirty="0" smtClean="0"/>
              <a:t>Уровни </a:t>
            </a:r>
            <a:r>
              <a:rPr lang="ru-RU" b="1" dirty="0" smtClean="0"/>
              <a:t>облучения оператора </a:t>
            </a:r>
            <a:r>
              <a:rPr lang="en-US" dirty="0" smtClean="0"/>
              <a:t>MINI </a:t>
            </a:r>
            <a:r>
              <a:rPr lang="en-US" dirty="0"/>
              <a:t>Z </a:t>
            </a:r>
            <a:r>
              <a:rPr lang="ru-RU" dirty="0" smtClean="0"/>
              <a:t>удовлетворяют </a:t>
            </a:r>
          </a:p>
          <a:p>
            <a:pPr lvl="1">
              <a:buNone/>
            </a:pPr>
            <a:r>
              <a:rPr lang="ru-RU" dirty="0" smtClean="0"/>
              <a:t>действующим стандартам радиационной безопасности</a:t>
            </a:r>
          </a:p>
          <a:p>
            <a:pPr lvl="1">
              <a:buNone/>
            </a:pPr>
            <a:r>
              <a:rPr lang="ru-RU" dirty="0" smtClean="0"/>
              <a:t>МКРЗ, НКРЗ и </a:t>
            </a:r>
            <a:r>
              <a:rPr lang="en-US" dirty="0" smtClean="0"/>
              <a:t>EURATOM.</a:t>
            </a:r>
          </a:p>
          <a:p>
            <a:pPr lvl="2"/>
            <a:r>
              <a:rPr lang="en-US" dirty="0" smtClean="0"/>
              <a:t>&lt;</a:t>
            </a:r>
            <a:r>
              <a:rPr lang="ru-RU" dirty="0" smtClean="0"/>
              <a:t> 0,</a:t>
            </a:r>
            <a:r>
              <a:rPr lang="en-US" dirty="0" smtClean="0"/>
              <a:t>5</a:t>
            </a:r>
            <a:r>
              <a:rPr lang="ru-RU" dirty="0" smtClean="0"/>
              <a:t> мкЗв</a:t>
            </a:r>
            <a:r>
              <a:rPr lang="en-US" dirty="0" smtClean="0"/>
              <a:t>/</a:t>
            </a:r>
            <a:r>
              <a:rPr lang="ru-RU" dirty="0" smtClean="0"/>
              <a:t>ч для оператора при </a:t>
            </a:r>
            <a:r>
              <a:rPr lang="en-US" dirty="0" smtClean="0"/>
              <a:t>100</a:t>
            </a:r>
            <a:r>
              <a:rPr lang="ru-RU" dirty="0" smtClean="0"/>
              <a:t> </a:t>
            </a:r>
            <a:r>
              <a:rPr lang="en-US" dirty="0" smtClean="0"/>
              <a:t>% </a:t>
            </a:r>
            <a:r>
              <a:rPr lang="ru-RU" dirty="0" smtClean="0"/>
              <a:t>рабочем цикле</a:t>
            </a:r>
            <a:endParaRPr lang="en-US" dirty="0" smtClean="0"/>
          </a:p>
          <a:p>
            <a:pPr lvl="2"/>
            <a:r>
              <a:rPr lang="ru-RU" dirty="0" smtClean="0"/>
              <a:t>Экранирование системы </a:t>
            </a:r>
            <a:r>
              <a:rPr lang="en-US" dirty="0" smtClean="0"/>
              <a:t>Mini Z </a:t>
            </a:r>
            <a:r>
              <a:rPr lang="ru-RU" dirty="0" smtClean="0"/>
              <a:t>гарантирует, что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облучение оператора, работая с системой полный </a:t>
            </a:r>
          </a:p>
          <a:p>
            <a:pPr lvl="2">
              <a:buNone/>
            </a:pPr>
            <a:r>
              <a:rPr lang="ru-RU" dirty="0" smtClean="0"/>
              <a:t>рабочий день, </a:t>
            </a:r>
            <a:r>
              <a:rPr lang="ru-RU" dirty="0" smtClean="0"/>
              <a:t>остается </a:t>
            </a:r>
            <a:r>
              <a:rPr lang="ru-RU" dirty="0" smtClean="0"/>
              <a:t>ниже допустимых годовых уровней </a:t>
            </a:r>
          </a:p>
          <a:p>
            <a:pPr lvl="2">
              <a:buNone/>
            </a:pPr>
            <a:r>
              <a:rPr lang="ru-RU" dirty="0" smtClean="0"/>
              <a:t>дозы облучения, определенных МКРЗ, НКРЗ и </a:t>
            </a:r>
            <a:r>
              <a:rPr lang="en-US" dirty="0" smtClean="0"/>
              <a:t>EURATOM </a:t>
            </a:r>
            <a:endParaRPr lang="ru-RU" dirty="0" smtClean="0"/>
          </a:p>
          <a:p>
            <a:pPr lvl="2">
              <a:buNone/>
            </a:pPr>
            <a:r>
              <a:rPr lang="ru-RU" dirty="0" smtClean="0"/>
              <a:t>для «общественности и несовершеннолетних», и составляет</a:t>
            </a:r>
          </a:p>
          <a:p>
            <a:pPr lvl="2">
              <a:buNone/>
            </a:pPr>
            <a:r>
              <a:rPr lang="en-US" dirty="0" smtClean="0"/>
              <a:t>100 </a:t>
            </a:r>
            <a:r>
              <a:rPr lang="ru-RU" dirty="0" smtClean="0"/>
              <a:t>миллибэр </a:t>
            </a:r>
            <a:r>
              <a:rPr lang="en-US" dirty="0" smtClean="0"/>
              <a:t>(1 </a:t>
            </a:r>
            <a:r>
              <a:rPr lang="ru-RU" dirty="0" smtClean="0"/>
              <a:t>мЗв</a:t>
            </a:r>
            <a:r>
              <a:rPr lang="en-US" dirty="0" smtClean="0"/>
              <a:t>).</a:t>
            </a:r>
          </a:p>
          <a:p>
            <a:pPr lvl="1"/>
            <a:r>
              <a:rPr lang="ru-RU" b="1" dirty="0" smtClean="0"/>
              <a:t>Доза при сканировании </a:t>
            </a:r>
            <a:r>
              <a:rPr lang="en-US" dirty="0" smtClean="0"/>
              <a:t>MINI Z, </a:t>
            </a:r>
            <a:r>
              <a:rPr lang="ru-RU" dirty="0" smtClean="0"/>
              <a:t>несмотря на ограничение</a:t>
            </a:r>
            <a:r>
              <a:rPr lang="en-US" dirty="0" smtClean="0"/>
              <a:t>, 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может отличаться в зависимости от </a:t>
            </a:r>
            <a:r>
              <a:rPr lang="ru-RU" dirty="0" smtClean="0"/>
              <a:t>перемещения </a:t>
            </a:r>
            <a:r>
              <a:rPr lang="ru-RU" dirty="0" smtClean="0"/>
              <a:t>и расстояния</a:t>
            </a:r>
            <a:r>
              <a:rPr lang="en-US" dirty="0" smtClean="0"/>
              <a:t>. 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Стандартная доза для предмета при скорости сканирования </a:t>
            </a:r>
            <a:r>
              <a:rPr lang="en-US" dirty="0" smtClean="0"/>
              <a:t>6 </a:t>
            </a:r>
            <a:r>
              <a:rPr lang="ru-RU" dirty="0" smtClean="0"/>
              <a:t>дюймов</a:t>
            </a:r>
            <a:r>
              <a:rPr lang="en-US" dirty="0" smtClean="0"/>
              <a:t>/</a:t>
            </a:r>
            <a:r>
              <a:rPr lang="ru-RU" dirty="0" smtClean="0"/>
              <a:t>с и </a:t>
            </a:r>
          </a:p>
          <a:p>
            <a:pPr lvl="1">
              <a:buNone/>
            </a:pPr>
            <a:r>
              <a:rPr lang="ru-RU" dirty="0" smtClean="0"/>
              <a:t>расстоянии </a:t>
            </a:r>
            <a:r>
              <a:rPr lang="en-US" dirty="0" smtClean="0"/>
              <a:t>4 </a:t>
            </a:r>
            <a:r>
              <a:rPr lang="ru-RU" dirty="0" smtClean="0"/>
              <a:t>дюйма составляет менее </a:t>
            </a:r>
            <a:r>
              <a:rPr lang="en-US" dirty="0" smtClean="0"/>
              <a:t>10 </a:t>
            </a:r>
            <a:r>
              <a:rPr lang="ru-RU" dirty="0" smtClean="0">
                <a:cs typeface="Arial" pitchFamily="34" charset="0"/>
              </a:rPr>
              <a:t>микробэр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10 </a:t>
            </a:r>
            <a:r>
              <a:rPr lang="ru-RU" dirty="0" smtClean="0">
                <a:cs typeface="Arial" pitchFamily="34" charset="0"/>
              </a:rPr>
              <a:t>мкЗв</a:t>
            </a:r>
            <a:r>
              <a:rPr lang="en-US" dirty="0" smtClean="0"/>
              <a:t>).</a:t>
            </a:r>
            <a:endParaRPr lang="en-US" dirty="0"/>
          </a:p>
          <a:p>
            <a:pPr lvl="2"/>
            <a:r>
              <a:rPr lang="ru-RU" dirty="0" smtClean="0"/>
              <a:t>Несмотря на то, что </a:t>
            </a:r>
            <a:r>
              <a:rPr lang="en-US" dirty="0" smtClean="0"/>
              <a:t>MINI </a:t>
            </a:r>
            <a:r>
              <a:rPr lang="en-US" dirty="0"/>
              <a:t>Z </a:t>
            </a:r>
            <a:r>
              <a:rPr lang="ru-RU" dirty="0" smtClean="0"/>
              <a:t>– система досмотра обратным рассеянием с низким уровнем энергии и низкой дозой облучения, она не предназначена для досмотра людей</a:t>
            </a:r>
            <a:r>
              <a:rPr lang="en-US" dirty="0" smtClean="0"/>
              <a:t>. </a:t>
            </a:r>
          </a:p>
          <a:p>
            <a:pPr lvl="2"/>
            <a:r>
              <a:rPr lang="ru-RU" dirty="0" smtClean="0"/>
              <a:t>С системой </a:t>
            </a:r>
            <a:r>
              <a:rPr lang="en-US" dirty="0" smtClean="0"/>
              <a:t>MINI </a:t>
            </a:r>
            <a:r>
              <a:rPr lang="en-US" dirty="0"/>
              <a:t>Z </a:t>
            </a:r>
            <a:r>
              <a:rPr lang="ru-RU" dirty="0" smtClean="0"/>
              <a:t>необходимо обращаться согласно инструкциям изготовителя и с соблюдением  региональных законодательства и норм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2C1CBA7-AD93-45BF-8912-DE8E3009ED7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</a:t>
            </a: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568" y="1581850"/>
            <a:ext cx="2987104" cy="310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6641550" y="4756439"/>
            <a:ext cx="107914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tx1"/>
                </a:solidFill>
                <a:latin typeface="Arial Narrow" pitchFamily="34" charset="0"/>
              </a:rPr>
              <a:t>Запретная зона</a:t>
            </a:r>
            <a:endParaRPr lang="en-US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Поле 5"/>
          <p:cNvSpPr txBox="1">
            <a:spLocks noChangeArrowheads="1"/>
          </p:cNvSpPr>
          <p:nvPr/>
        </p:nvSpPr>
        <p:spPr bwMode="auto">
          <a:xfrm>
            <a:off x="6099175" y="1544638"/>
            <a:ext cx="717550" cy="303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≤ 50 мкбэр/ч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оле 5"/>
          <p:cNvSpPr txBox="1">
            <a:spLocks noChangeArrowheads="1"/>
          </p:cNvSpPr>
          <p:nvPr/>
        </p:nvSpPr>
        <p:spPr bwMode="auto">
          <a:xfrm>
            <a:off x="5915025" y="1752600"/>
            <a:ext cx="5810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Поле 5"/>
          <p:cNvSpPr txBox="1">
            <a:spLocks noChangeArrowheads="1"/>
          </p:cNvSpPr>
          <p:nvPr/>
        </p:nvSpPr>
        <p:spPr bwMode="auto">
          <a:xfrm>
            <a:off x="7566025" y="1544638"/>
            <a:ext cx="717550" cy="303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≤ 0,5 мкЗв/ч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оле 5"/>
          <p:cNvSpPr txBox="1">
            <a:spLocks noChangeArrowheads="1"/>
          </p:cNvSpPr>
          <p:nvPr/>
        </p:nvSpPr>
        <p:spPr bwMode="auto">
          <a:xfrm>
            <a:off x="7943850" y="1781175"/>
            <a:ext cx="5810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Поле 5"/>
          <p:cNvSpPr txBox="1">
            <a:spLocks noChangeArrowheads="1"/>
          </p:cNvSpPr>
          <p:nvPr/>
        </p:nvSpPr>
        <p:spPr bwMode="auto">
          <a:xfrm>
            <a:off x="5915025" y="3076575"/>
            <a:ext cx="539750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10</a:t>
            </a:r>
            <a:r>
              <a:rPr kumimoji="0" lang="ru-RU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футов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Поле 5"/>
          <p:cNvSpPr txBox="1">
            <a:spLocks noChangeArrowheads="1"/>
          </p:cNvSpPr>
          <p:nvPr/>
        </p:nvSpPr>
        <p:spPr bwMode="auto">
          <a:xfrm>
            <a:off x="7877175" y="3228975"/>
            <a:ext cx="539750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3 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27804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E_PPT_SEPT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SE_PPT_SEPT2014" id="{ED10803A-3714-440C-8327-2FC361FD2095}" vid="{3CB8C120-D1A4-41E9-BDD7-ACCAF063A63A}"/>
    </a:ext>
  </a:extLst>
</a:theme>
</file>

<file path=ppt/theme/theme2.xml><?xml version="1.0" encoding="utf-8"?>
<a:theme xmlns:a="http://schemas.openxmlformats.org/drawingml/2006/main" name="ASE_2010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ASE2007</Template>
  <TotalTime>21968</TotalTime>
  <Words>813</Words>
  <Application>Microsoft Office PowerPoint</Application>
  <PresentationFormat>Экран (4:3)</PresentationFormat>
  <Paragraphs>171</Paragraphs>
  <Slides>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ASE_PPT_SEPT2014</vt:lpstr>
      <vt:lpstr>ASE_2010_Theme_Final</vt:lpstr>
      <vt:lpstr> Ручная система досмотра обратным рассеянием MINI Z  Обзор продукции </vt:lpstr>
      <vt:lpstr>ЗНАКОМСТВО С MINI Z™  ручная система досмотра обратным рассеянием  Z®</vt:lpstr>
      <vt:lpstr>Свойства обратного рассеяния Z в системе MINI Z </vt:lpstr>
      <vt:lpstr>Каким образом рентгеновские лучи взаимодействуют с веществом</vt:lpstr>
      <vt:lpstr>Рентгеновские лучи и обратное рассеяние</vt:lpstr>
      <vt:lpstr>Технические характеристики MINI Z</vt:lpstr>
      <vt:lpstr>Компоненты системы</vt:lpstr>
      <vt:lpstr>Безопасность системы Mini Z</vt:lpstr>
      <vt:lpstr>Безопасность системы Mini Z</vt:lpstr>
    </vt:vector>
  </TitlesOfParts>
  <Company>AS&amp;E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 Z Customer presentation</dc:title>
  <dc:creator>Bill Baukus</dc:creator>
  <cp:lastModifiedBy>Виталий</cp:lastModifiedBy>
  <cp:revision>666</cp:revision>
  <cp:lastPrinted>2014-06-20T15:42:07Z</cp:lastPrinted>
  <dcterms:created xsi:type="dcterms:W3CDTF">2001-04-23T12:59:00Z</dcterms:created>
  <dcterms:modified xsi:type="dcterms:W3CDTF">2016-12-14T13:06:53Z</dcterms:modified>
</cp:coreProperties>
</file>