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7"/>
  </p:notesMasterIdLst>
  <p:sldIdLst>
    <p:sldId id="256" r:id="rId2"/>
    <p:sldId id="345" r:id="rId3"/>
    <p:sldId id="346" r:id="rId4"/>
    <p:sldId id="257" r:id="rId5"/>
    <p:sldId id="358" r:id="rId6"/>
    <p:sldId id="406" r:id="rId7"/>
    <p:sldId id="258" r:id="rId8"/>
    <p:sldId id="357" r:id="rId9"/>
    <p:sldId id="347" r:id="rId10"/>
    <p:sldId id="413" r:id="rId11"/>
    <p:sldId id="348" r:id="rId12"/>
    <p:sldId id="355" r:id="rId13"/>
    <p:sldId id="356" r:id="rId14"/>
    <p:sldId id="414" r:id="rId15"/>
    <p:sldId id="366" r:id="rId16"/>
    <p:sldId id="394" r:id="rId17"/>
    <p:sldId id="395" r:id="rId18"/>
    <p:sldId id="359" r:id="rId19"/>
    <p:sldId id="374" r:id="rId20"/>
    <p:sldId id="375" r:id="rId21"/>
    <p:sldId id="334" r:id="rId22"/>
    <p:sldId id="335" r:id="rId23"/>
    <p:sldId id="333" r:id="rId24"/>
    <p:sldId id="368" r:id="rId25"/>
    <p:sldId id="323" r:id="rId26"/>
    <p:sldId id="330" r:id="rId27"/>
    <p:sldId id="370" r:id="rId28"/>
    <p:sldId id="267" r:id="rId29"/>
    <p:sldId id="403" r:id="rId30"/>
    <p:sldId id="361" r:id="rId31"/>
    <p:sldId id="371" r:id="rId32"/>
    <p:sldId id="363" r:id="rId33"/>
    <p:sldId id="364" r:id="rId34"/>
    <p:sldId id="373" r:id="rId35"/>
    <p:sldId id="331" r:id="rId36"/>
    <p:sldId id="401" r:id="rId37"/>
    <p:sldId id="422" r:id="rId38"/>
    <p:sldId id="269" r:id="rId39"/>
    <p:sldId id="372" r:id="rId40"/>
    <p:sldId id="388" r:id="rId41"/>
    <p:sldId id="336" r:id="rId42"/>
    <p:sldId id="389" r:id="rId43"/>
    <p:sldId id="270" r:id="rId44"/>
    <p:sldId id="423" r:id="rId45"/>
    <p:sldId id="273" r:id="rId46"/>
    <p:sldId id="275" r:id="rId47"/>
    <p:sldId id="274" r:id="rId48"/>
    <p:sldId id="282" r:id="rId49"/>
    <p:sldId id="390" r:id="rId50"/>
    <p:sldId id="279" r:id="rId51"/>
    <p:sldId id="391" r:id="rId52"/>
    <p:sldId id="281" r:id="rId53"/>
    <p:sldId id="415" r:id="rId54"/>
    <p:sldId id="337" r:id="rId55"/>
    <p:sldId id="277" r:id="rId56"/>
    <p:sldId id="284" r:id="rId57"/>
    <p:sldId id="421" r:id="rId58"/>
    <p:sldId id="392" r:id="rId59"/>
    <p:sldId id="420" r:id="rId60"/>
    <p:sldId id="288" r:id="rId61"/>
    <p:sldId id="342" r:id="rId62"/>
    <p:sldId id="416" r:id="rId63"/>
    <p:sldId id="417" r:id="rId64"/>
    <p:sldId id="393" r:id="rId65"/>
    <p:sldId id="312" r:id="rId66"/>
    <p:sldId id="310" r:id="rId67"/>
    <p:sldId id="404" r:id="rId68"/>
    <p:sldId id="405" r:id="rId69"/>
    <p:sldId id="318" r:id="rId70"/>
    <p:sldId id="376" r:id="rId71"/>
    <p:sldId id="408" r:id="rId72"/>
    <p:sldId id="409" r:id="rId73"/>
    <p:sldId id="410" r:id="rId74"/>
    <p:sldId id="411" r:id="rId75"/>
    <p:sldId id="412" r:id="rId76"/>
    <p:sldId id="377" r:id="rId77"/>
    <p:sldId id="378" r:id="rId78"/>
    <p:sldId id="379" r:id="rId79"/>
    <p:sldId id="380" r:id="rId80"/>
    <p:sldId id="381" r:id="rId81"/>
    <p:sldId id="382" r:id="rId82"/>
    <p:sldId id="383" r:id="rId83"/>
    <p:sldId id="402" r:id="rId84"/>
    <p:sldId id="418" r:id="rId85"/>
    <p:sldId id="419" r:id="rId8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AEC"/>
    <a:srgbClr val="D0D2D6"/>
    <a:srgbClr val="F46C6C"/>
    <a:srgbClr val="42758B"/>
    <a:srgbClr val="B3B5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4434" autoAdjust="0"/>
  </p:normalViewPr>
  <p:slideViewPr>
    <p:cSldViewPr snapToGrid="0">
      <p:cViewPr varScale="1">
        <p:scale>
          <a:sx n="87" d="100"/>
          <a:sy n="87" d="100"/>
        </p:scale>
        <p:origin x="-13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DFA293E4-65C8-430F-A911-84818B83AF8C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19DFC668-C8D0-4170-8172-165F5251F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9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E0A6D-3365-484A-9F1C-D3B4A65E1E27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96988" y="731838"/>
            <a:ext cx="4884737" cy="3662362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9131" y="4637496"/>
            <a:ext cx="5979502" cy="4392716"/>
          </a:xfrm>
          <a:noFill/>
          <a:ln w="9525"/>
        </p:spPr>
        <p:txBody>
          <a:bodyPr/>
          <a:lstStyle/>
          <a:p>
            <a:r>
              <a:rPr lang="en-US" dirty="0" smtClean="0"/>
              <a:t>Talk about Z Portal I to Z Portal II transition. Maintain</a:t>
            </a:r>
            <a:r>
              <a:rPr lang="en-US" baseline="0" dirty="0" smtClean="0"/>
              <a:t> seizure and install rep of Z Portal I.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3345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 for</a:t>
            </a:r>
            <a:r>
              <a:rPr lang="en-US" baseline="0" dirty="0" smtClean="0"/>
              <a:t> information about Helios CRX02.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FC668-C8D0-4170-8172-165F5251F5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3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FC668-C8D0-4170-8172-165F5251F5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62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</a:extLst>
        </p:spPr>
        <p:txBody>
          <a:bodyPr/>
          <a:lstStyle>
            <a:lvl1pPr defTabSz="981441">
              <a:spcBef>
                <a:spcPct val="30000"/>
              </a:spcBef>
              <a:buClr>
                <a:srgbClr val="FFCC66"/>
              </a:buClr>
              <a:buFont typeface="Wingdings" panose="05000000000000000000" pitchFamily="2" charset="2"/>
              <a:buChar char="n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8657" indent="-306289" defTabSz="981441">
              <a:spcBef>
                <a:spcPct val="30000"/>
              </a:spcBef>
              <a:buClr>
                <a:srgbClr val="FFCC66"/>
              </a:buClr>
              <a:buFont typeface="Wingdings 3" panose="05040102010807070707" pitchFamily="18" charset="2"/>
              <a:buChar char="}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8448" indent="-245361" defTabSz="981441">
              <a:spcBef>
                <a:spcPct val="30000"/>
              </a:spcBef>
              <a:buClr>
                <a:srgbClr val="FFCC66"/>
              </a:buClr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20816" indent="-245361" defTabSz="981441">
              <a:spcBef>
                <a:spcPct val="30000"/>
              </a:spcBef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3183" indent="-245361" defTabSz="981441">
              <a:spcBef>
                <a:spcPct val="30000"/>
              </a:spcBef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87437" indent="-245361" defTabSz="981441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1690" indent="-245361" defTabSz="981441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35944" indent="-245361" defTabSz="981441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0198" indent="-245361" defTabSz="981441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FFCC66"/>
              </a:buClr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65A658A-4EAC-477C-8A9E-C7E61BF9B091}" type="slidenum">
              <a:rPr lang="en-US" altLang="en-US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864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Seizure Deck,</a:t>
            </a:r>
            <a:r>
              <a:rPr lang="en-US" baseline="0" dirty="0" smtClean="0"/>
              <a:t> Shortened Overview Deck (with specs), Technology deck (with system X-rays)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FC668-C8D0-4170-8172-165F5251F58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799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947DA7-DFD4-4968-A2F9-41E60561A8DC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9850" y="739775"/>
            <a:ext cx="4956175" cy="3717925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9842" y="4709426"/>
            <a:ext cx="5593569" cy="4465892"/>
          </a:xfrm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178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23581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5305" indent="-302040" defTabSz="1023581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161" indent="-241632" defTabSz="1023581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1426" indent="-241632" defTabSz="1023581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690" indent="-241632" defTabSz="1023581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57954" indent="-241632" algn="ctr" defTabSz="1023581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41218" indent="-241632" algn="ctr" defTabSz="1023581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24483" indent="-241632" algn="ctr" defTabSz="1023581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07747" indent="-241632" algn="ctr" defTabSz="1023581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822685-E37A-4942-9F79-5EBF719ABC23}" type="slidenum">
              <a:rPr lang="en-US" altLang="en-US" b="0">
                <a:latin typeface="Times New Roman" panose="02020603050405020304" pitchFamily="18" charset="0"/>
              </a:rPr>
              <a:pPr/>
              <a:t>22</a:t>
            </a:fld>
            <a:endParaRPr lang="en-US" altLang="en-US" b="0">
              <a:latin typeface="Times New Roman" panose="02020603050405020304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90706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3FEBB-2E78-4BF8-BFE2-AFA871B1E41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91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necessary to include both</a:t>
            </a:r>
            <a:r>
              <a:rPr lang="en-US" baseline="0" dirty="0" smtClean="0"/>
              <a:t> car and truck?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FC668-C8D0-4170-8172-165F5251F58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82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3FEBB-2E78-4BF8-BFE2-AFA871B1E41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67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A5E07-E493-447D-B5F0-F4F78974B1D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5797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54150" y="1181100"/>
            <a:ext cx="4248150" cy="3186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91D2-77B6-4587-BA1F-0279E21F2FDB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52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2AD8F9-BCE0-41C2-97C3-87754F7D2CCE}" type="slidenum">
              <a:rPr lang="en-US" smtClean="0"/>
              <a:pPr/>
              <a:t>51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3111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D7C75C-D9F4-4602-B8FA-B7A1F46ACB38}" type="slidenum">
              <a:rPr lang="en-US" smtClean="0">
                <a:latin typeface="Arial" pitchFamily="34" charset="0"/>
              </a:rPr>
              <a:pPr/>
              <a:t>53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1899709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Include long lead</a:t>
            </a:r>
            <a:r>
              <a:rPr lang="en-US" baseline="0" dirty="0" smtClean="0"/>
              <a:t> time in customer facing document? Or just explain to sales?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3FEBB-2E78-4BF8-BFE2-AFA871B1E41D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5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FC668-C8D0-4170-8172-165F5251F584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9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915" y="1996990"/>
            <a:ext cx="8664325" cy="751778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600" b="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2E82EA0-1561-4703-896F-9372516B22A7}" type="datetime1">
              <a:rPr lang="en-US" smtClean="0"/>
              <a:t>11/22/2016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365" y="394527"/>
            <a:ext cx="901490" cy="6577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47849"/>
            <a:ext cx="8640959" cy="762000"/>
          </a:xfrm>
        </p:spPr>
        <p:txBody>
          <a:bodyPr>
            <a:normAutofit/>
          </a:bodyPr>
          <a:lstStyle>
            <a:lvl1pPr algn="ctr">
              <a:defRPr sz="2400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8" y="3158164"/>
            <a:ext cx="8554773" cy="327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0985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 marL="514350" indent="-231775">
              <a:defRPr sz="1800">
                <a:latin typeface="Calibri" panose="020F0502020204030204" pitchFamily="34" charset="0"/>
              </a:defRPr>
            </a:lvl2pPr>
            <a:lvl3pPr marL="1030288" indent="-230188">
              <a:spcBef>
                <a:spcPts val="800"/>
              </a:spcBef>
              <a:tabLst/>
              <a:defRPr sz="1600">
                <a:latin typeface="Calibri" panose="020F0502020204030204" pitchFamily="34" charset="0"/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6E2DB88-6522-421B-BD55-3D8B5ECC6CD3}" type="datetime1">
              <a:rPr lang="en-US" smtClean="0"/>
              <a:t>11/22/2016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502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ound Same Side Corner Rectangle 14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AF89F57C-1FAD-4486-9AF0-2299EA0B397A}" type="datetime1">
              <a:rPr lang="en-US" smtClean="0"/>
              <a:t>11/22/2016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07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latin typeface="Calibri" panose="020F0502020204030204" pitchFamily="34" charset="0"/>
              </a:defRPr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Round Same Side Corner Rectangle 10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9891" y="6233661"/>
            <a:ext cx="2235200" cy="317500"/>
          </a:xfrm>
        </p:spPr>
        <p:txBody>
          <a:bodyPr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1F89020-D058-4567-91F0-048488A22B58}" type="datetime1">
              <a:rPr lang="en-US" smtClean="0"/>
              <a:t>11/22/2016</a:t>
            </a:fld>
            <a:endParaRPr lang="en-US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5043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1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179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ound Same Side Corner Rectangle 17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86825" y="25590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71228" y="241596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47365BFB-A124-420F-8CE6-CE4855EE8E0A}" type="datetime1">
              <a:rPr lang="en-US" smtClean="0"/>
              <a:t>11/22/2016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98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31775">
              <a:defRPr sz="1800"/>
            </a:lvl2pPr>
            <a:lvl3pPr marL="1030288" indent="-230188">
              <a:spcBef>
                <a:spcPts val="800"/>
              </a:spcBef>
              <a:tabLst/>
              <a:defRPr sz="1600"/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/>
            </a:lvl4pPr>
            <a:lvl5pPr marL="1944688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Round Same Side Corner Rectangle 11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4971" y="6225677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79BF837-F1C4-476A-A655-77419ADAA4CF}" type="datetime1">
              <a:rPr lang="en-US" smtClean="0"/>
              <a:t>11/22/2016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1502" y="6239962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5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408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 Same Side Corner Rectangle 12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34892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34893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39EA8FC-2F77-4BD2-B8C2-0F9320C0CDB4}" type="datetime1">
              <a:rPr lang="en-US" smtClean="0"/>
              <a:t>11/22/2016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735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38193" y="6218508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F9F4146F-D7EF-42F8-809C-50DBBD813A26}" type="datetime1">
              <a:rPr lang="en-US" smtClean="0"/>
              <a:t>11/22/2016</a:t>
            </a:fld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333113" y="6241409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2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5526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 Same Side Corner Rectangle 1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gradFill flip="none" rotWithShape="1"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just">
              <a:spcBef>
                <a:spcPts val="600"/>
              </a:spcBef>
              <a:buNone/>
              <a:defRPr sz="20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14F99400-5D3D-4221-A2BB-93CA5D94F8E1}" type="datetime1">
              <a:rPr lang="en-US" smtClean="0"/>
              <a:t>11/22/2016</a:t>
            </a:fld>
            <a:endParaRPr lang="en-US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8344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63360" y="6235513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13C171FC-6946-4D2A-BF84-8B1A8F757D18}" type="datetime1">
              <a:rPr lang="en-US" smtClean="0"/>
              <a:t>11/22/2016</a:t>
            </a:fld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9" name="Round Same Side Corner Rectangle 8"/>
          <p:cNvSpPr/>
          <p:nvPr/>
        </p:nvSpPr>
        <p:spPr>
          <a:xfrm>
            <a:off x="349891" y="6249798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6029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ransistion Slid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 Same Side Corner Rectangle 16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59149" y="352338"/>
            <a:ext cx="1115735" cy="771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 rot="10800000">
            <a:off x="944880" y="243281"/>
            <a:ext cx="7193280" cy="784860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60" y="243282"/>
            <a:ext cx="7200900" cy="762000"/>
          </a:xfrm>
        </p:spPr>
        <p:txBody>
          <a:bodyPr>
            <a:normAutofit/>
          </a:bodyPr>
          <a:lstStyle>
            <a:lvl1pPr algn="ctr">
              <a:defRPr sz="2800" cap="none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4880" y="1296359"/>
            <a:ext cx="7193280" cy="2021747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400" b="0" spc="0" baseline="0">
                <a:solidFill>
                  <a:schemeClr val="accent3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5862F66-D104-46AC-9D2C-8E7AFDEE0E17}" type="datetime1">
              <a:rPr lang="en-US" smtClean="0"/>
              <a:t>11/22/2016</a:t>
            </a:fld>
            <a:endParaRPr lang="en-US"/>
          </a:p>
        </p:txBody>
      </p:sp>
      <p:sp>
        <p:nvSpPr>
          <p:cNvPr id="1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920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with Red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496824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514350" indent="-231775"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 marL="1030288" indent="-230188">
              <a:spcBef>
                <a:spcPts val="800"/>
              </a:spcBef>
              <a:tabLst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 marL="1482725" indent="-284163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90000"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 marL="1944688" indent="-231775"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5" name="Round Same Side Corner Rectangle 14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58280" y="6243902"/>
            <a:ext cx="2235200" cy="317500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916F0EA3-B805-4548-B0D0-939976B18411}" type="datetime1">
              <a:rPr lang="en-US" smtClean="0"/>
              <a:t>11/22/2016</a:t>
            </a:fld>
            <a:endParaRPr lang="en-US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349891" y="6258187"/>
            <a:ext cx="2240280" cy="238597"/>
          </a:xfrm>
          <a:prstGeom prst="round2SameRect">
            <a:avLst>
              <a:gd name="adj1" fmla="val 29458"/>
              <a:gd name="adj2" fmla="val 0"/>
            </a:avLst>
          </a:prstGeom>
          <a:solidFill>
            <a:schemeClr val="accent4"/>
          </a:solidFill>
          <a:ln w="28575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7940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4224528" cy="5111750"/>
          </a:xfrm>
        </p:spPr>
        <p:txBody>
          <a:bodyPr/>
          <a:lstStyle>
            <a:lvl1pPr>
              <a:spcBef>
                <a:spcPts val="1200"/>
              </a:spcBef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spcBef>
                <a:spcPts val="800"/>
              </a:spcBef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spcBef>
                <a:spcPts val="800"/>
              </a:spcBef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spcBef>
                <a:spcPts val="800"/>
              </a:spcBef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24400" y="1219200"/>
            <a:ext cx="4083050" cy="511175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F8BB2029-6B96-47E2-8CBA-15CFB7A20D36}" type="datetime1">
              <a:rPr lang="en-US" smtClean="0"/>
              <a:t>11/22/2016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75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On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1" y="1219200"/>
            <a:ext cx="5212080" cy="5111750"/>
          </a:xfr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20574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32766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3487EBAB-30D8-427F-BE99-AEDA1415F668}" type="datetime1">
              <a:rPr lang="en-US" smtClean="0"/>
              <a:t>11/22/2016</a:t>
            </a:fld>
            <a:endParaRPr lang="en-US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77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lus Two Imag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47472" y="1219200"/>
            <a:ext cx="5212080" cy="51117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15000" y="12192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715000" y="5334000"/>
            <a:ext cx="3124200" cy="533400"/>
          </a:xfrm>
        </p:spPr>
        <p:txBody>
          <a:bodyPr lIns="0">
            <a:normAutofit/>
          </a:bodyPr>
          <a:lstStyle>
            <a:lvl1pPr>
              <a:defRPr sz="14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5715000" y="3352800"/>
            <a:ext cx="3124200" cy="1981200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27863522-FDE4-48C9-8399-93A8178FCB77}" type="datetime1">
              <a:rPr lang="en-US" smtClean="0"/>
              <a:t>11/22/2016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11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63563" y="257175"/>
            <a:ext cx="6281737" cy="8382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0550" y="1384300"/>
            <a:ext cx="3933825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6775" y="1384300"/>
            <a:ext cx="3935413" cy="22701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90550" y="3806825"/>
            <a:ext cx="3933825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6775" y="3806825"/>
            <a:ext cx="3935413" cy="22717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1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+mn-cs"/>
              </a:defRPr>
            </a:lvl1pPr>
          </a:lstStyle>
          <a:p>
            <a:fld id="{774FA5CB-E5CD-4420-9A9A-FFADF5C66218}" type="datetime1">
              <a:rPr lang="en-US" smtClean="0"/>
              <a:t>11/22/2016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843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8CDB3A-1234-46E6-A7D2-6BF2D7B7C5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C660F5-81A0-4323-92E5-CE4467E0F31D}" type="datetime1">
              <a:rPr lang="en-US" smtClean="0"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AS&amp;E Confidential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62796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AS&amp;E_Updatedtemplate_vContent-01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" descr="AS&amp;E_Updatedtemplate_vContent-01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49250"/>
            <a:ext cx="7439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1219200"/>
            <a:ext cx="8226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952" y="6657975"/>
            <a:ext cx="685800" cy="18256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616262A6-BA6B-4F88-88A8-39F04DCC4DC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0334" y="6657975"/>
            <a:ext cx="2133600" cy="182563"/>
          </a:xfrm>
          <a:prstGeom prst="rect">
            <a:avLst/>
          </a:prstGeom>
        </p:spPr>
        <p:txBody>
          <a:bodyPr anchor="ctr"/>
          <a:lstStyle>
            <a:lvl1pPr algn="l" eaLnBrk="0" hangingPunct="0">
              <a:lnSpc>
                <a:spcPct val="90000"/>
              </a:lnSpc>
              <a:defRPr sz="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pitchFamily="-109" charset="-128"/>
                <a:cs typeface="+mn-cs"/>
              </a:defRPr>
            </a:lvl1pPr>
          </a:lstStyle>
          <a:p>
            <a:fld id="{E44B235F-9A1A-4D5D-95B6-C6FDA9D1BFC2}" type="datetime1">
              <a:rPr lang="en-US" smtClean="0"/>
              <a:t>11/22/2016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3150066" y="6646026"/>
            <a:ext cx="2895600" cy="228600"/>
          </a:xfrm>
          <a:prstGeom prst="rect">
            <a:avLst/>
          </a:prstGeom>
        </p:spPr>
        <p:txBody>
          <a:bodyPr/>
          <a:lstStyle>
            <a:lvl1pPr algn="ctr">
              <a:defRPr sz="8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040" y="402766"/>
            <a:ext cx="847425" cy="6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2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A5C78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 Narrow" pitchFamily="34" charset="0"/>
        </a:defRPr>
      </a:lvl9pPr>
    </p:titleStyle>
    <p:bodyStyle>
      <a:lvl1pPr marL="3175" indent="4763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defRPr sz="2000" b="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511175" indent="-227013" algn="l" rtl="0" eaLnBrk="1" fontAlgn="base" hangingPunct="1">
        <a:spcBef>
          <a:spcPts val="800"/>
        </a:spcBef>
        <a:spcAft>
          <a:spcPct val="0"/>
        </a:spcAft>
        <a:buClr>
          <a:srgbClr val="C00000"/>
        </a:buClr>
        <a:buFont typeface="Arial" pitchFamily="34" charset="0"/>
        <a:buChar char="•"/>
        <a:defRPr sz="18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0302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80000"/>
        <a:buFont typeface="Wingdings 3" pitchFamily="18" charset="2"/>
        <a:buChar char="}"/>
        <a:defRPr sz="16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484313" indent="-285750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SzPct val="90000"/>
        <a:buFont typeface="Arial" pitchFamily="34" charset="0"/>
        <a:buChar char="–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944688" indent="-231775" algn="l" rtl="0" eaLnBrk="1" fontAlgn="base" hangingPunct="1">
        <a:spcBef>
          <a:spcPts val="800"/>
        </a:spcBef>
        <a:spcAft>
          <a:spcPct val="0"/>
        </a:spcAft>
        <a:buClr>
          <a:srgbClr val="4A5C78"/>
        </a:buClr>
        <a:buFont typeface="Arial" pitchFamily="34" charset="0"/>
        <a:buChar char="»"/>
        <a:defRPr sz="1400" kern="1200">
          <a:solidFill>
            <a:schemeClr val="tx1">
              <a:lumMod val="90000"/>
              <a:lumOff val="1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0.png"/><Relationship Id="rId10" Type="http://schemas.microsoft.com/office/2007/relationships/hdphoto" Target="../media/hdphoto3.wdp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cid:image002.png@01D057DE.9E95AD70" TargetMode="Externa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8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hyperlink" Target="https://www.youtube.com/watch?v=1-U21jfZBSU&amp;feature=youtu.be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KEht1XJIz4" TargetMode="External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hyperlink" Target="https://www.youtube.com/watch?v=BR6bHjDuq_g&amp;feature=youtu.be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jpeg"/></Relationships>
</file>

<file path=ppt/slides/_rels/slide7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ti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2015</a:t>
            </a:r>
          </a:p>
          <a:p>
            <a:r>
              <a:rPr lang="en-US" dirty="0" smtClean="0"/>
              <a:t>D. Gaetani and C. Roth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Z Portal® II Sales Training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098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60375" indent="-457200">
              <a:buAutoNum type="arabicPeriod"/>
            </a:pPr>
            <a:r>
              <a:rPr lang="en-US" dirty="0" smtClean="0"/>
              <a:t>Product Overview</a:t>
            </a:r>
          </a:p>
          <a:p>
            <a:pPr marL="971550" lvl="1" indent="-457200"/>
            <a:r>
              <a:rPr lang="en-US" dirty="0" smtClean="0"/>
              <a:t>Positioning</a:t>
            </a:r>
          </a:p>
          <a:p>
            <a:pPr marL="971550" lvl="1" indent="-457200"/>
            <a:r>
              <a:rPr lang="en-US" dirty="0" smtClean="0"/>
              <a:t>Features / Benefits</a:t>
            </a:r>
          </a:p>
          <a:p>
            <a:pPr marL="460375" indent="-457200">
              <a:buAutoNum type="arabicPeriod"/>
            </a:pPr>
            <a:r>
              <a:rPr lang="en-US" dirty="0" smtClean="0"/>
              <a:t>Competition</a:t>
            </a:r>
          </a:p>
          <a:p>
            <a:pPr marL="971550" lvl="1" indent="-457200"/>
            <a:r>
              <a:rPr lang="en-US" dirty="0" smtClean="0"/>
              <a:t>Competitive Analysis</a:t>
            </a:r>
          </a:p>
          <a:p>
            <a:pPr marL="971550" lvl="1" indent="-457200"/>
            <a:r>
              <a:rPr lang="en-US" dirty="0" smtClean="0"/>
              <a:t>Competitive Overview</a:t>
            </a:r>
          </a:p>
          <a:p>
            <a:pPr marL="460375" indent="-457200">
              <a:buAutoNum type="arabicPeriod"/>
            </a:pPr>
            <a:r>
              <a:rPr lang="en-US" dirty="0" smtClean="0"/>
              <a:t>Market Introduction Strategy &amp; Calendar</a:t>
            </a:r>
          </a:p>
          <a:p>
            <a:pPr marL="460375" indent="-457200">
              <a:buAutoNum type="arabicPeriod"/>
            </a:pPr>
            <a:r>
              <a:rPr lang="en-US" dirty="0" smtClean="0"/>
              <a:t>Technology Overview</a:t>
            </a:r>
          </a:p>
          <a:p>
            <a:pPr marL="460375" indent="-457200">
              <a:buAutoNum type="arabicPeriod"/>
            </a:pPr>
            <a:r>
              <a:rPr lang="en-US" dirty="0" smtClean="0"/>
              <a:t>Product Structure</a:t>
            </a:r>
          </a:p>
          <a:p>
            <a:pPr marL="460375" indent="-457200">
              <a:buAutoNum type="arabicPeriod"/>
            </a:pPr>
            <a:r>
              <a:rPr lang="en-US" dirty="0" smtClean="0"/>
              <a:t>Software Features</a:t>
            </a:r>
          </a:p>
          <a:p>
            <a:pPr marL="460375" indent="-457200">
              <a:buAutoNum type="arabicPeriod"/>
            </a:pPr>
            <a:r>
              <a:rPr lang="en-US" dirty="0" smtClean="0"/>
              <a:t>System Options</a:t>
            </a:r>
          </a:p>
          <a:p>
            <a:pPr marL="460375" indent="-457200">
              <a:buAutoNum type="arabicPeriod"/>
            </a:pPr>
            <a:r>
              <a:rPr lang="en-US" dirty="0" smtClean="0"/>
              <a:t>Options</a:t>
            </a:r>
            <a:r>
              <a:rPr lang="en-US" dirty="0" smtClean="0"/>
              <a:t> </a:t>
            </a:r>
            <a:r>
              <a:rPr lang="en-US" dirty="0" smtClean="0"/>
              <a:t>/ Availability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4240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Positioning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344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42899" y="349250"/>
            <a:ext cx="7467602" cy="584200"/>
          </a:xfrm>
        </p:spPr>
        <p:txBody>
          <a:bodyPr/>
          <a:lstStyle/>
          <a:p>
            <a:r>
              <a:rPr lang="en-US" dirty="0"/>
              <a:t>Z Portal</a:t>
            </a:r>
            <a:r>
              <a:rPr lang="en-US" baseline="30000" dirty="0"/>
              <a:t>®</a:t>
            </a:r>
            <a:r>
              <a:rPr lang="en-US" dirty="0"/>
              <a:t> </a:t>
            </a:r>
            <a:r>
              <a:rPr lang="en-US" dirty="0" smtClean="0"/>
              <a:t>II Overview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342899" y="1113691"/>
            <a:ext cx="5197928" cy="5190393"/>
          </a:xfrm>
        </p:spPr>
        <p:txBody>
          <a:bodyPr>
            <a:normAutofit fontScale="92500" lnSpcReduction="20000"/>
          </a:bodyPr>
          <a:lstStyle/>
          <a:p>
            <a:pPr marL="0" indent="9144" eaLnBrk="1" hangingPunct="1">
              <a:lnSpc>
                <a:spcPct val="70000"/>
              </a:lnSpc>
            </a:pPr>
            <a:r>
              <a:rPr lang="en-US" dirty="0" smtClean="0"/>
              <a:t>High throughput, drive-through screening system</a:t>
            </a:r>
          </a:p>
          <a:p>
            <a:pPr marL="512064" lvl="1" indent="-228600" eaLnBrk="1" hangingPunct="1"/>
            <a:r>
              <a:rPr lang="en-US" dirty="0" smtClean="0"/>
              <a:t>250 trucks or 400 passenger vehicles per hour </a:t>
            </a:r>
          </a:p>
          <a:p>
            <a:pPr marL="512064" lvl="1" indent="-228600" eaLnBrk="1" hangingPunct="1"/>
            <a:r>
              <a:rPr lang="en-US" dirty="0" smtClean="0"/>
              <a:t>Scan speeds of 2 – 20 </a:t>
            </a:r>
            <a:r>
              <a:rPr lang="en-US" dirty="0" err="1" smtClean="0"/>
              <a:t>kph</a:t>
            </a:r>
            <a:r>
              <a:rPr lang="en-US" dirty="0" smtClean="0"/>
              <a:t> (1.2 to 12.4 mph) </a:t>
            </a:r>
          </a:p>
          <a:p>
            <a:pPr marL="0" indent="9144" eaLnBrk="1" hangingPunct="1">
              <a:lnSpc>
                <a:spcPct val="70000"/>
              </a:lnSpc>
            </a:pPr>
            <a:r>
              <a:rPr lang="en-US" dirty="0" smtClean="0"/>
              <a:t>Available in two sizes</a:t>
            </a:r>
          </a:p>
          <a:p>
            <a:pPr marL="512064" lvl="1" indent="-228600" eaLnBrk="1" hangingPunct="1"/>
            <a:r>
              <a:rPr lang="en-US" dirty="0" smtClean="0"/>
              <a:t>Larger size for trucks, buses and cargo containers</a:t>
            </a:r>
          </a:p>
          <a:p>
            <a:pPr marL="512064" lvl="1" indent="-228600" eaLnBrk="1" hangingPunct="1"/>
            <a:r>
              <a:rPr lang="en-US" dirty="0" smtClean="0"/>
              <a:t>Compact size for passenger vehicles</a:t>
            </a:r>
          </a:p>
          <a:p>
            <a:pPr marL="0" indent="9144">
              <a:lnSpc>
                <a:spcPct val="70000"/>
              </a:lnSpc>
              <a:spcBef>
                <a:spcPts val="800"/>
              </a:spcBef>
            </a:pPr>
            <a:r>
              <a:rPr lang="en-US" dirty="0"/>
              <a:t>Multi-Technology</a:t>
            </a:r>
          </a:p>
          <a:p>
            <a:pPr marL="512064" lvl="1" indent="-228600"/>
            <a:r>
              <a:rPr lang="en-US" dirty="0"/>
              <a:t>Z Backscatter </a:t>
            </a:r>
            <a:r>
              <a:rPr lang="en-US" dirty="0" smtClean="0"/>
              <a:t>technology (</a:t>
            </a:r>
            <a:r>
              <a:rPr lang="en-US" dirty="0" err="1" smtClean="0"/>
              <a:t>Bx</a:t>
            </a:r>
            <a:r>
              <a:rPr lang="en-US" dirty="0" smtClean="0"/>
              <a:t>)</a:t>
            </a:r>
            <a:endParaRPr lang="en-US" dirty="0"/>
          </a:p>
          <a:p>
            <a:pPr marL="512064" lvl="1" indent="-228600"/>
            <a:r>
              <a:rPr lang="en-US" dirty="0"/>
              <a:t>Forwardscatter </a:t>
            </a:r>
            <a:r>
              <a:rPr lang="en-US" dirty="0" smtClean="0"/>
              <a:t>technology (Fx)</a:t>
            </a:r>
            <a:endParaRPr lang="en-US" dirty="0"/>
          </a:p>
          <a:p>
            <a:pPr marL="512064" lvl="1" indent="-228600"/>
            <a:r>
              <a:rPr lang="en-US" dirty="0" smtClean="0"/>
              <a:t>Dual-energy (DE) Top-down </a:t>
            </a:r>
            <a:r>
              <a:rPr lang="en-US" dirty="0"/>
              <a:t>transmission imaging (option</a:t>
            </a:r>
            <a:r>
              <a:rPr lang="en-US" dirty="0" smtClean="0"/>
              <a:t>) </a:t>
            </a:r>
            <a:endParaRPr lang="en-US" dirty="0"/>
          </a:p>
          <a:p>
            <a:pPr marL="0" indent="9144" eaLnBrk="1" hangingPunct="1">
              <a:lnSpc>
                <a:spcPct val="85000"/>
              </a:lnSpc>
              <a:spcBef>
                <a:spcPts val="800"/>
              </a:spcBef>
            </a:pPr>
            <a:r>
              <a:rPr lang="en-US" dirty="0" smtClean="0"/>
              <a:t>Multiple Views of Scanned Cargo</a:t>
            </a:r>
          </a:p>
          <a:p>
            <a:pPr marL="512064" lvl="1" indent="-228600" eaLnBrk="1" hangingPunct="1"/>
            <a:r>
              <a:rPr lang="en-US" dirty="0" smtClean="0"/>
              <a:t>Up to six (6) views of scanned object</a:t>
            </a:r>
          </a:p>
          <a:p>
            <a:pPr marL="512064" lvl="1" indent="-228600" eaLnBrk="1" hangingPunct="1"/>
            <a:r>
              <a:rPr lang="en-US" dirty="0" smtClean="0"/>
              <a:t>Left and right side </a:t>
            </a:r>
            <a:r>
              <a:rPr lang="en-US" dirty="0" err="1" smtClean="0"/>
              <a:t>Bx</a:t>
            </a:r>
            <a:r>
              <a:rPr lang="en-US" dirty="0" smtClean="0"/>
              <a:t> images, top-down </a:t>
            </a:r>
            <a:r>
              <a:rPr lang="en-US" dirty="0" err="1" smtClean="0"/>
              <a:t>Bx</a:t>
            </a:r>
            <a:r>
              <a:rPr lang="en-US" dirty="0" smtClean="0"/>
              <a:t> and DE images, left and right side Fx images</a:t>
            </a:r>
          </a:p>
          <a:p>
            <a:pPr marL="0" indent="9144" eaLnBrk="1" hangingPunct="1">
              <a:lnSpc>
                <a:spcPct val="70000"/>
              </a:lnSpc>
              <a:spcBef>
                <a:spcPts val="800"/>
              </a:spcBef>
            </a:pPr>
            <a:r>
              <a:rPr lang="en-US" dirty="0" smtClean="0"/>
              <a:t>Low cost of ownership and Increased Uptime</a:t>
            </a:r>
          </a:p>
          <a:p>
            <a:pPr marL="512064" lvl="1" indent="-228600">
              <a:tabLst>
                <a:tab pos="285750" algn="l"/>
              </a:tabLst>
            </a:pPr>
            <a:r>
              <a:rPr lang="en-US" dirty="0"/>
              <a:t>No civil works construction required for installation</a:t>
            </a:r>
          </a:p>
          <a:p>
            <a:pPr marL="512064" lvl="1" indent="-228600">
              <a:tabLst>
                <a:tab pos="285750" algn="l"/>
              </a:tabLst>
            </a:pPr>
            <a:r>
              <a:rPr lang="en-US" dirty="0"/>
              <a:t>Unique serviceability features </a:t>
            </a:r>
            <a:r>
              <a:rPr lang="en-US" dirty="0" smtClean="0"/>
              <a:t>decrease downtime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684" y="1322949"/>
            <a:ext cx="2782157" cy="2224454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650" y="3936902"/>
            <a:ext cx="3034223" cy="2029558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590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II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Z Portal system gives operators more visibility into scanned </a:t>
            </a:r>
            <a:r>
              <a:rPr lang="en-US" dirty="0" smtClean="0"/>
              <a:t>objects</a:t>
            </a:r>
          </a:p>
          <a:p>
            <a:pPr marL="857250" lvl="1" indent="-342900"/>
            <a:r>
              <a:rPr lang="en-US" dirty="0" smtClean="0"/>
              <a:t>Stop threats </a:t>
            </a:r>
            <a:r>
              <a:rPr lang="en-US" dirty="0"/>
              <a:t>from crossing borders </a:t>
            </a:r>
            <a:endParaRPr lang="en-US" dirty="0" smtClean="0"/>
          </a:p>
          <a:p>
            <a:pPr marL="857250" lvl="1" indent="-342900"/>
            <a:r>
              <a:rPr lang="en-US" dirty="0" smtClean="0"/>
              <a:t>Recoup </a:t>
            </a:r>
            <a:r>
              <a:rPr lang="en-US" dirty="0"/>
              <a:t>lost customs revenue from trade </a:t>
            </a:r>
            <a:r>
              <a:rPr lang="en-US" dirty="0" smtClean="0"/>
              <a:t>fraud</a:t>
            </a:r>
          </a:p>
          <a:p>
            <a:pPr indent="0"/>
            <a:r>
              <a:rPr lang="en-US" dirty="0" smtClean="0"/>
              <a:t>At </a:t>
            </a:r>
            <a:r>
              <a:rPr lang="en-US" dirty="0"/>
              <a:t>congested borders and vital entry control points, security efforts must be balanced with the flow of commerce and </a:t>
            </a:r>
            <a:r>
              <a:rPr lang="en-US" dirty="0" smtClean="0"/>
              <a:t>operations </a:t>
            </a:r>
          </a:p>
          <a:p>
            <a:pPr marL="857250" lvl="1" indent="-342900"/>
            <a:r>
              <a:rPr lang="en-US" dirty="0" smtClean="0"/>
              <a:t>The </a:t>
            </a:r>
            <a:r>
              <a:rPr lang="en-US" dirty="0"/>
              <a:t>compact </a:t>
            </a:r>
            <a:r>
              <a:rPr lang="en-US" dirty="0" smtClean="0"/>
              <a:t>system </a:t>
            </a:r>
            <a:r>
              <a:rPr lang="en-US" dirty="0"/>
              <a:t>fits into existing traffic lanes </a:t>
            </a:r>
            <a:endParaRPr lang="en-US" dirty="0" smtClean="0"/>
          </a:p>
          <a:p>
            <a:pPr marL="857250" lvl="1" indent="-342900"/>
            <a:r>
              <a:rPr lang="en-US" dirty="0" smtClean="0"/>
              <a:t>High throughput inspection is suitable for primary or secondary screening applications</a:t>
            </a:r>
          </a:p>
          <a:p>
            <a:r>
              <a:rPr lang="en-US" dirty="0"/>
              <a:t>Low cost of ownership and Increased Uptime</a:t>
            </a:r>
          </a:p>
          <a:p>
            <a:pPr marL="857250" lvl="1" indent="-342900"/>
            <a:r>
              <a:rPr lang="en-US" dirty="0"/>
              <a:t>No civil works construction required for installation</a:t>
            </a:r>
          </a:p>
          <a:p>
            <a:pPr marL="857250" lvl="1" indent="-342900"/>
            <a:r>
              <a:rPr lang="en-US" dirty="0"/>
              <a:t>Unique serviceability features decrease downtime</a:t>
            </a:r>
          </a:p>
          <a:p>
            <a:r>
              <a:rPr lang="en-US" dirty="0" smtClean="0"/>
              <a:t>The </a:t>
            </a:r>
            <a:r>
              <a:rPr lang="en-US" dirty="0"/>
              <a:t>Z Portal system X-ray technology ensures a low radiation dose that conforms to globally accepted standards for radiation exposure. The system is safe for operators, drivers, and the environment.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571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II Naming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</a:t>
            </a:r>
          </a:p>
          <a:p>
            <a:pPr marL="857250" lvl="1" indent="-342900"/>
            <a:r>
              <a:rPr lang="en-US" dirty="0" smtClean="0"/>
              <a:t>Z Portal II is used internally to distinguish between the previous and current design</a:t>
            </a:r>
          </a:p>
          <a:p>
            <a:pPr marL="857250" lvl="1" indent="-342900"/>
            <a:r>
              <a:rPr lang="en-US" dirty="0" smtClean="0"/>
              <a:t>All Z Portal II official documentation is labeled “Z Portal”</a:t>
            </a:r>
          </a:p>
          <a:p>
            <a:pPr marL="346075" indent="-342900"/>
            <a:r>
              <a:rPr lang="en-US" dirty="0" smtClean="0"/>
              <a:t>External</a:t>
            </a:r>
          </a:p>
          <a:p>
            <a:pPr marL="857250" lvl="1" indent="-342900"/>
            <a:r>
              <a:rPr lang="en-US" dirty="0" smtClean="0"/>
              <a:t>When product introduction press release is announced, the website imagery and copy will shift to Z Portal II messaging</a:t>
            </a:r>
          </a:p>
          <a:p>
            <a:pPr marL="857250" lvl="1" indent="-342900"/>
            <a:r>
              <a:rPr lang="en-US" dirty="0" smtClean="0"/>
              <a:t>Promotional materials will describe the product as the ‘next generation’ or ‘newly redesigned’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132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 </a:t>
            </a:r>
            <a:r>
              <a:rPr lang="en-US" dirty="0" smtClean="0"/>
              <a:t>Portal System </a:t>
            </a:r>
            <a:r>
              <a:rPr lang="en-US" dirty="0"/>
              <a:t>Installations</a:t>
            </a:r>
            <a:endParaRPr lang="en-US" dirty="0" smtClean="0"/>
          </a:p>
        </p:txBody>
      </p:sp>
      <p:pic>
        <p:nvPicPr>
          <p:cNvPr id="16" name="Picture 9" descr="ECP3 002b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666" y="1964345"/>
            <a:ext cx="2743200" cy="204825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2387700" y="1257792"/>
            <a:ext cx="4490044" cy="453316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>
            <a:defPPr>
              <a:defRPr lang="en-US"/>
            </a:defPPr>
            <a:lvl1pPr algn="ctr" fontAlgn="base">
              <a:spcBef>
                <a:spcPct val="50000"/>
              </a:spcBef>
              <a:spcAft>
                <a:spcPct val="0"/>
              </a:spcAft>
              <a:defRPr b="0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Calibri" panose="020F0502020204030204" pitchFamily="34" charset="0"/>
              </a:defRPr>
            </a:lvl1pPr>
            <a:lvl2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en-US" dirty="0"/>
              <a:t>More than 100 Systems Sold to Date</a:t>
            </a: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166" y="1964345"/>
            <a:ext cx="2743200" cy="204825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548" y="4189267"/>
            <a:ext cx="2731008" cy="204825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872" y="4189267"/>
            <a:ext cx="2684980" cy="204825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6" name="Picture 5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666" y="1964345"/>
            <a:ext cx="2688336" cy="204825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66" y="4189267"/>
            <a:ext cx="2731008" cy="2048256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659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Port &amp; Border Security</a:t>
            </a:r>
          </a:p>
          <a:p>
            <a:pPr marL="857250" lvl="1" indent="-342900"/>
            <a:r>
              <a:rPr lang="en-US" dirty="0" smtClean="0"/>
              <a:t>Commercial </a:t>
            </a:r>
            <a:r>
              <a:rPr lang="en-US" dirty="0"/>
              <a:t>and Government Agencies</a:t>
            </a:r>
          </a:p>
          <a:p>
            <a:r>
              <a:rPr lang="en-US" dirty="0"/>
              <a:t>Critical Infrastructure Protection</a:t>
            </a:r>
          </a:p>
          <a:p>
            <a:r>
              <a:rPr lang="en-US" dirty="0"/>
              <a:t>Military </a:t>
            </a:r>
          </a:p>
          <a:p>
            <a:pPr marL="857250" lvl="1" indent="-342900"/>
            <a:r>
              <a:rPr lang="en-US" dirty="0" smtClean="0"/>
              <a:t>Force </a:t>
            </a:r>
            <a:r>
              <a:rPr lang="en-US" dirty="0"/>
              <a:t>Protection, Checkpoints</a:t>
            </a:r>
          </a:p>
          <a:p>
            <a:r>
              <a:rPr lang="en-US" dirty="0"/>
              <a:t>Security Agencies</a:t>
            </a:r>
          </a:p>
          <a:p>
            <a:pPr marL="857250" lvl="1" indent="-342900"/>
            <a:r>
              <a:rPr lang="en-US" dirty="0" smtClean="0"/>
              <a:t>Government </a:t>
            </a:r>
            <a:r>
              <a:rPr lang="en-US" dirty="0"/>
              <a:t>Security, High Threat Facilities</a:t>
            </a:r>
          </a:p>
          <a:p>
            <a:pPr marL="857250" lvl="1" indent="-342900"/>
            <a:r>
              <a:rPr lang="en-US" dirty="0" smtClean="0"/>
              <a:t>Commercial </a:t>
            </a:r>
            <a:r>
              <a:rPr lang="en-US" dirty="0"/>
              <a:t>Event or Location Management</a:t>
            </a:r>
          </a:p>
          <a:p>
            <a:r>
              <a:rPr lang="en-US" dirty="0"/>
              <a:t>Police departments</a:t>
            </a:r>
          </a:p>
          <a:p>
            <a:pPr marL="857250" lvl="1" indent="-342900"/>
            <a:r>
              <a:rPr lang="en-US" dirty="0" smtClean="0"/>
              <a:t>State </a:t>
            </a:r>
            <a:r>
              <a:rPr lang="en-US" dirty="0"/>
              <a:t>and Local Forces</a:t>
            </a:r>
          </a:p>
          <a:p>
            <a:pPr marL="857250" lvl="1" indent="-342900"/>
            <a:r>
              <a:rPr lang="en-US" dirty="0" smtClean="0"/>
              <a:t>Bomb </a:t>
            </a:r>
            <a:r>
              <a:rPr lang="en-US" dirty="0"/>
              <a:t>Squads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058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Market &amp; Competition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505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Analysis	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Strengths</a:t>
            </a:r>
          </a:p>
          <a:p>
            <a:pPr marL="857250" lvl="1" indent="-342900"/>
            <a:r>
              <a:rPr lang="en-US" dirty="0" smtClean="0"/>
              <a:t>Only multi-technology portal on the market</a:t>
            </a:r>
          </a:p>
          <a:p>
            <a:pPr marL="857250" lvl="1" indent="-342900"/>
            <a:r>
              <a:rPr lang="en-US" dirty="0" smtClean="0"/>
              <a:t>Only portal giving up to 6 views of scanned cargo/vehicles</a:t>
            </a:r>
          </a:p>
          <a:p>
            <a:pPr marL="857250" lvl="1" indent="-342900"/>
            <a:r>
              <a:rPr lang="en-US" dirty="0" smtClean="0"/>
              <a:t>3-color Dual-energy material discrimination</a:t>
            </a:r>
          </a:p>
          <a:p>
            <a:pPr marL="857250" lvl="1" indent="-342900"/>
            <a:r>
              <a:rPr lang="en-US" dirty="0" smtClean="0"/>
              <a:t>High throughput system / High scan speeds</a:t>
            </a:r>
          </a:p>
          <a:p>
            <a:pPr marL="857250" lvl="1" indent="-342900"/>
            <a:r>
              <a:rPr lang="en-US" dirty="0" smtClean="0"/>
              <a:t>Low radiation dose and tight exclusion zone</a:t>
            </a:r>
          </a:p>
          <a:p>
            <a:r>
              <a:rPr lang="en-US" dirty="0" smtClean="0"/>
              <a:t>Weaknesses</a:t>
            </a:r>
          </a:p>
          <a:p>
            <a:pPr marL="857250" lvl="1" indent="-342900"/>
            <a:r>
              <a:rPr lang="en-US" dirty="0" smtClean="0"/>
              <a:t>Low dual-energy penetration, compared to truck portal competitors</a:t>
            </a:r>
          </a:p>
          <a:p>
            <a:pPr marL="857250" lvl="1" indent="-342900"/>
            <a:r>
              <a:rPr lang="en-US" dirty="0" smtClean="0"/>
              <a:t>High price compared to other low-energy car portal competitors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61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Portal Competitors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160477"/>
            <a:ext cx="8226425" cy="768991"/>
          </a:xfrm>
          <a:solidFill>
            <a:srgbClr val="E9EAEC"/>
          </a:solidFill>
        </p:spPr>
        <p:txBody>
          <a:bodyPr>
            <a:normAutofit/>
          </a:bodyPr>
          <a:lstStyle/>
          <a:p>
            <a:r>
              <a:rPr lang="en-US" sz="1400" dirty="0" smtClean="0"/>
              <a:t>The following competitive analysis focuses on low-energy systems that offer scanning of both passenger vehicles and trucks. For high-energy Portal competitors, see the Sentry Sales Training presentation and the Z Portal II Competitive Analysis spreadsheet. 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143" y="2265831"/>
            <a:ext cx="2229836" cy="14397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6311597" y="3751038"/>
            <a:ext cx="1222699" cy="276999"/>
          </a:xfrm>
          <a:prstGeom prst="rect">
            <a:avLst/>
          </a:prstGeom>
          <a:solidFill>
            <a:srgbClr val="42758B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Smiths CIP-300</a:t>
            </a:r>
          </a:p>
        </p:txBody>
      </p:sp>
      <p:pic>
        <p:nvPicPr>
          <p:cNvPr id="10" name="Picture 9" descr="Picture of VACIS XPL Passenger Vehicle Scanning Syst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51" y="4313975"/>
            <a:ext cx="1982305" cy="144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 bwMode="auto">
          <a:xfrm>
            <a:off x="1327849" y="5846066"/>
            <a:ext cx="1638913" cy="276999"/>
          </a:xfrm>
          <a:prstGeom prst="rect">
            <a:avLst/>
          </a:prstGeom>
          <a:solidFill>
            <a:srgbClr val="42758B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Leidos</a:t>
            </a: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VACIS XPL</a:t>
            </a:r>
          </a:p>
        </p:txBody>
      </p:sp>
      <p:pic>
        <p:nvPicPr>
          <p:cNvPr id="12" name="Picture 11" descr="http://www.nuctech.com/en/Lists/ProductManagement/Attachments/11/2015012810042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52" y="2224423"/>
            <a:ext cx="2226017" cy="144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 bwMode="auto">
          <a:xfrm>
            <a:off x="1574189" y="3757659"/>
            <a:ext cx="1426741" cy="276999"/>
          </a:xfrm>
          <a:prstGeom prst="rect">
            <a:avLst/>
          </a:prstGeom>
          <a:solidFill>
            <a:srgbClr val="42758B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Nuctech</a:t>
            </a: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FS Series</a:t>
            </a:r>
          </a:p>
        </p:txBody>
      </p:sp>
      <p:pic>
        <p:nvPicPr>
          <p:cNvPr id="14" name="Picture 13" descr="http://www.teleradio.com.sg/images/vxrayphoto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26" y="4313975"/>
            <a:ext cx="1743665" cy="144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 bwMode="auto">
          <a:xfrm>
            <a:off x="6331659" y="5841474"/>
            <a:ext cx="1426741" cy="276999"/>
          </a:xfrm>
          <a:prstGeom prst="rect">
            <a:avLst/>
          </a:prstGeom>
          <a:solidFill>
            <a:srgbClr val="42758B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Teleradio</a:t>
            </a: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VX-Ray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535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Passenger Vehicle Portal Competitors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8264378"/>
              </p:ext>
            </p:extLst>
          </p:nvPr>
        </p:nvGraphicFramePr>
        <p:xfrm>
          <a:off x="428520" y="1105658"/>
          <a:ext cx="8029681" cy="4542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5325"/>
                <a:gridCol w="1291298"/>
                <a:gridCol w="1394737"/>
                <a:gridCol w="1537753"/>
                <a:gridCol w="1350284"/>
                <a:gridCol w="1350284"/>
              </a:tblGrid>
              <a:tr h="234847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Product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Z Portal I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Z Portal II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CIP 300 Compact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VACIS XPL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VX-Ray*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327529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Vendor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AS&amp;E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AS&amp;E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Smiths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Leidos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Teleradio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381627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Penetration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6mm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, 45mm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Tx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6mm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, 48mm DE - car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70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mm steel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25 – 30mm (?)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Likely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&lt;30mm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381627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Organic Discrimination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Bx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, DE – 3 color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DE –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3 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color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DE – 2 color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DE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– 2 color 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23854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Energy/Source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225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keV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225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keV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300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keV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120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keV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160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keV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234847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# of</a:t>
                      </a:r>
                      <a:r>
                        <a:rPr lang="en-US" sz="1000" b="1" baseline="0" dirty="0" smtClean="0">
                          <a:latin typeface="Calibri" panose="020F0502020204030204" pitchFamily="34" charset="0"/>
                        </a:rPr>
                        <a:t> Views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, 2 Fx, 1 </a:t>
                      </a:r>
                      <a:r>
                        <a:rPr lang="en-US" sz="10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Tx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en-US" sz="10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, 2 Fx, 1 DE </a:t>
                      </a:r>
                      <a:r>
                        <a:rPr lang="en-US" sz="10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Tx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 top-down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atin typeface="Calibri" panose="020F0502020204030204" pitchFamily="34" charset="0"/>
                        </a:rPr>
                        <a:t>Tx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 top-down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Tx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 top-down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Tx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279072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Throughput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120 cars/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hr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400 cars/</a:t>
                      </a:r>
                      <a:r>
                        <a:rPr lang="en-US" sz="1000" b="1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hr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100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cars/</a:t>
                      </a:r>
                      <a:r>
                        <a:rPr lang="en-US" sz="1000" baseline="0" dirty="0" err="1" smtClean="0">
                          <a:latin typeface="Calibri" panose="020F0502020204030204" pitchFamily="34" charset="0"/>
                        </a:rPr>
                        <a:t>hr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150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vehicles/</a:t>
                      </a:r>
                      <a:r>
                        <a:rPr lang="en-US" sz="1000" baseline="0" dirty="0" err="1" smtClean="0">
                          <a:latin typeface="Calibri" panose="020F0502020204030204" pitchFamily="34" charset="0"/>
                        </a:rPr>
                        <a:t>hr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180 –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360 cars/</a:t>
                      </a:r>
                      <a:r>
                        <a:rPr lang="en-US" sz="1000" baseline="0" dirty="0" err="1" smtClean="0">
                          <a:latin typeface="Calibri" panose="020F0502020204030204" pitchFamily="34" charset="0"/>
                        </a:rPr>
                        <a:t>hr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277906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Scan Speed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– 5 kph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2 – 20 kph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8 kph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16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kph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20 kph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381627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Footprint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7.8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m W x 4.5m H x 2.8m L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5.9m W x 4.1m H x 6.1m L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6.1m W x 4.9m H x 2.5m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L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3.3m W x 3.2m H x 3.7m L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528406">
                <a:tc>
                  <a:txBody>
                    <a:bodyPr/>
                    <a:lstStyle/>
                    <a:p>
                      <a:r>
                        <a:rPr lang="en-US" sz="1000" b="1" dirty="0" err="1" smtClean="0">
                          <a:latin typeface="Calibri" panose="020F0502020204030204" pitchFamily="34" charset="0"/>
                        </a:rPr>
                        <a:t>Relocatability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 weeks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 weeks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No stats available.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Likely several days or weeks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Few hours, mobile option is 30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mins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Few hours (transportable option is minutes)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528406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Radiation Dose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&lt;0.05 µ</a:t>
                      </a:r>
                      <a:r>
                        <a:rPr lang="en-US" sz="1000" b="1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/scan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&lt;0.05 µ</a:t>
                      </a:r>
                      <a:r>
                        <a:rPr lang="en-US" sz="1000" b="1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/scan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&lt;0.1 µ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/scan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&lt;0.2 µ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/scan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&lt;0.05 µ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/scan;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&lt;0.01 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µ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/scan with Passive Filter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381627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Exclusion Zone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3m W x 6m L with 1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µ</a:t>
                      </a:r>
                      <a:r>
                        <a:rPr lang="en-US" sz="1000" b="1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at boundary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At system boundary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10m x 10m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  <a:tr h="234847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Price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$1.6M and up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$1.6M and up</a:t>
                      </a:r>
                      <a:endParaRPr lang="en-US" sz="1000" dirty="0">
                        <a:solidFill>
                          <a:srgbClr val="00B0F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$700K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$1.04M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w/options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$6 – 700K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 marL="86961" marR="86961"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 bwMode="auto">
          <a:xfrm>
            <a:off x="218095" y="6169105"/>
            <a:ext cx="8647231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Calibri" panose="020F0502020204030204" pitchFamily="34" charset="0"/>
              </a:rPr>
              <a:t>*Stats on VX-Ray are unclear. Likely that the image quality greatly decreases at higher speeds, making high throughput unachievable in real world scenarios</a:t>
            </a:r>
            <a:endParaRPr lang="en-US" sz="105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6875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Truck/Bus Portal Competitors (Low-energy)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411520"/>
              </p:ext>
            </p:extLst>
          </p:nvPr>
        </p:nvGraphicFramePr>
        <p:xfrm>
          <a:off x="418400" y="1118323"/>
          <a:ext cx="7974485" cy="4579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897"/>
                <a:gridCol w="1594897"/>
                <a:gridCol w="1594897"/>
                <a:gridCol w="1594897"/>
                <a:gridCol w="1594897"/>
              </a:tblGrid>
              <a:tr h="30383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Product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Z Portal I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Z Portal II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FS Series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panose="020F0502020204030204" pitchFamily="34" charset="0"/>
                        </a:rPr>
                        <a:t>Portal VACIS</a:t>
                      </a:r>
                      <a:endParaRPr lang="en-US" sz="12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4956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Vendor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AS&amp;E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AS&amp;E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Nuctech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Leidos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(formerly SAIC)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43887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Penetration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6mm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, 45mm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Tx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6mm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Bx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110mm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152mm w/Cobalt</a:t>
                      </a:r>
                    </a:p>
                    <a:p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90mm w/Cesium 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43887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Organic Discrimination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Bx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, DE – 3 color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Option for 6 MeV systems only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70076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Energy / Source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225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keV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225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keV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1.5 MeV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0.75 Ci Cobalt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-60 or 1.0 Ci Cesium-137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70076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# of</a:t>
                      </a:r>
                      <a:r>
                        <a:rPr lang="en-US" sz="1000" b="1" baseline="0" dirty="0" smtClean="0">
                          <a:latin typeface="Calibri" panose="020F0502020204030204" pitchFamily="34" charset="0"/>
                        </a:rPr>
                        <a:t> Views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, 2 Fx, 1 </a:t>
                      </a:r>
                      <a:r>
                        <a:rPr lang="en-US" sz="10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Tx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en-US" sz="10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, 2 Fx, 1 DE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Tx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side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view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Single or dual-source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70076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Throughput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80 trucks/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hr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250 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trucks/</a:t>
                      </a:r>
                      <a:r>
                        <a:rPr lang="en-US" sz="1000" baseline="0" dirty="0" err="1" smtClean="0">
                          <a:latin typeface="Calibri" panose="020F0502020204030204" pitchFamily="34" charset="0"/>
                        </a:rPr>
                        <a:t>hr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120 units/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hr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120 units/hour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4956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Scan Speed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– 5 kph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2 – 20 kph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10 kph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atin typeface="Calibri" panose="020F0502020204030204" pitchFamily="34" charset="0"/>
                        </a:rPr>
                        <a:t>kph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43887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Footprint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8.9m W x 6.5m H x 2.9m L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6.6m W x 6.0m H x 11.9m L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4956">
                <a:tc>
                  <a:txBody>
                    <a:bodyPr/>
                    <a:lstStyle/>
                    <a:p>
                      <a:r>
                        <a:rPr lang="en-US" sz="1000" b="1" dirty="0" err="1" smtClean="0">
                          <a:latin typeface="Calibri" panose="020F0502020204030204" pitchFamily="34" charset="0"/>
                        </a:rPr>
                        <a:t>Relocatability</a:t>
                      </a:r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*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 weeks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 weeks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Yes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23653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Radiation Dose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&lt;0.05 µ</a:t>
                      </a:r>
                      <a:r>
                        <a:rPr lang="en-US" sz="1000" b="1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/scan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&lt;0.05 µ</a:t>
                      </a:r>
                      <a:r>
                        <a:rPr lang="en-US" sz="1000" b="1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/scan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0.04 µ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43887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Exclusion Zone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3m W x 6m L with 1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µ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at boundary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At system boundary?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7m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W x 7m L with 2.5 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µ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dose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No exclusion zone outside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scan area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4956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Price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$1.6M and up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$1.6M and up</a:t>
                      </a:r>
                      <a:endParaRPr lang="en-US" sz="1000" dirty="0">
                        <a:solidFill>
                          <a:srgbClr val="00B0F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18399" y="6056635"/>
            <a:ext cx="718097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Calibri" panose="020F0502020204030204" pitchFamily="34" charset="0"/>
              </a:rPr>
              <a:t>*Systems with either a ‘Yes’ or ‘No’ for </a:t>
            </a:r>
            <a:r>
              <a:rPr lang="en-US" sz="1050" dirty="0" err="1" smtClean="0">
                <a:latin typeface="Calibri" panose="020F0502020204030204" pitchFamily="34" charset="0"/>
              </a:rPr>
              <a:t>relocatability</a:t>
            </a:r>
            <a:r>
              <a:rPr lang="en-US" sz="1050" dirty="0" smtClean="0">
                <a:latin typeface="Calibri" panose="020F0502020204030204" pitchFamily="34" charset="0"/>
              </a:rPr>
              <a:t>, list this as a system feature</a:t>
            </a:r>
            <a:endParaRPr lang="en-US" sz="105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046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Market Introduction Strategy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652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Release Strategy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8420100" cy="5105400"/>
          </a:xfrm>
        </p:spPr>
        <p:txBody>
          <a:bodyPr>
            <a:normAutofit/>
          </a:bodyPr>
          <a:lstStyle/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altLang="en-US" dirty="0" smtClean="0"/>
              <a:t>Release to sales – September 2015</a:t>
            </a:r>
          </a:p>
          <a:p>
            <a:pPr marL="968375" lvl="1" indent="-457200" eaLnBrk="1" hangingPunct="1">
              <a:defRPr/>
            </a:pPr>
            <a:r>
              <a:rPr lang="en-US" altLang="en-US" dirty="0" smtClean="0"/>
              <a:t>Administer sales training and provide collateral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altLang="en-US" dirty="0" smtClean="0"/>
              <a:t>Product Introduction Press Release– September 2015</a:t>
            </a:r>
          </a:p>
          <a:p>
            <a:pPr marL="968375" lvl="1" indent="-457200" eaLnBrk="1" hangingPunct="1">
              <a:defRPr/>
            </a:pPr>
            <a:r>
              <a:rPr lang="en-US" altLang="en-US" dirty="0" smtClean="0"/>
              <a:t>Presence at tradeshows. Datasheets, collateral, and website update complete. 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altLang="en-US" dirty="0" smtClean="0"/>
              <a:t>First Order Press Release – Fall 2015</a:t>
            </a:r>
          </a:p>
          <a:p>
            <a:pPr marL="968375" lvl="1" indent="-457200" eaLnBrk="1" hangingPunct="1">
              <a:defRPr/>
            </a:pPr>
            <a:r>
              <a:rPr lang="en-US" altLang="en-US" dirty="0" smtClean="0"/>
              <a:t>Will be promoting Z Portal II at fall trade shows</a:t>
            </a:r>
          </a:p>
          <a:p>
            <a:pPr marL="968375" lvl="1" indent="-457200" eaLnBrk="1" hangingPunct="1">
              <a:defRPr/>
            </a:pPr>
            <a:r>
              <a:rPr lang="en-US" altLang="en-US" dirty="0" smtClean="0"/>
              <a:t>Building on Z Portal I success</a:t>
            </a:r>
          </a:p>
          <a:p>
            <a:pPr marL="968375" lvl="1" indent="-457200" eaLnBrk="1" hangingPunct="1">
              <a:defRPr/>
            </a:pPr>
            <a:r>
              <a:rPr lang="en-US" altLang="en-US" dirty="0" smtClean="0"/>
              <a:t>Video release and promotion </a:t>
            </a:r>
          </a:p>
          <a:p>
            <a:pPr marL="457200" indent="-4572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altLang="en-US" dirty="0" smtClean="0"/>
              <a:t>Email Campaign – Late 2015</a:t>
            </a:r>
          </a:p>
          <a:p>
            <a:pPr marL="968375" lvl="1" indent="-457200" eaLnBrk="1" hangingPunct="1">
              <a:defRPr/>
            </a:pPr>
            <a:r>
              <a:rPr lang="en-US" altLang="en-US" dirty="0" smtClean="0"/>
              <a:t>Possible addition to release strategy. Would be a targeted campaign to current customers and leads gathered at fall shows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785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Available Marketing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4776030" cy="496824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Currently Available</a:t>
            </a:r>
          </a:p>
          <a:p>
            <a:pPr marL="573088" lvl="1" indent="-342900"/>
            <a:r>
              <a:rPr lang="en-US" dirty="0" smtClean="0"/>
              <a:t>Z Portal data sheet</a:t>
            </a:r>
          </a:p>
          <a:p>
            <a:pPr marL="573088" lvl="1" indent="-342900"/>
            <a:r>
              <a:rPr lang="en-US" dirty="0" smtClean="0"/>
              <a:t>Z Portal product description</a:t>
            </a:r>
          </a:p>
          <a:p>
            <a:pPr marL="573088" lvl="1" indent="-342900"/>
            <a:r>
              <a:rPr lang="en-US" dirty="0" smtClean="0"/>
              <a:t>Z Portal sales training presentation</a:t>
            </a:r>
          </a:p>
          <a:p>
            <a:pPr marL="573088" lvl="1" indent="-342900"/>
            <a:r>
              <a:rPr lang="en-US" dirty="0" smtClean="0"/>
              <a:t>Photography of the system</a:t>
            </a:r>
          </a:p>
          <a:p>
            <a:pPr marL="573088" lvl="1" indent="-342900"/>
            <a:r>
              <a:rPr lang="en-US" dirty="0" smtClean="0"/>
              <a:t>Product overview (customer) presentation</a:t>
            </a:r>
          </a:p>
          <a:p>
            <a:pPr marL="573088" lvl="1" indent="-342900"/>
            <a:r>
              <a:rPr lang="en-US" dirty="0" smtClean="0"/>
              <a:t>Competitive Comparison</a:t>
            </a:r>
          </a:p>
          <a:p>
            <a:pPr marL="573088" lvl="1" indent="-342900"/>
            <a:r>
              <a:rPr lang="en-US" dirty="0" smtClean="0"/>
              <a:t>FAQ document</a:t>
            </a:r>
          </a:p>
          <a:p>
            <a:pPr marL="573088" lvl="1" indent="-342900"/>
            <a:r>
              <a:rPr lang="en-US" dirty="0" smtClean="0"/>
              <a:t>Positioning document</a:t>
            </a:r>
          </a:p>
          <a:p>
            <a:pPr marL="61913" indent="-342900"/>
            <a:r>
              <a:rPr lang="en-US" dirty="0" smtClean="0"/>
              <a:t>In Development</a:t>
            </a:r>
          </a:p>
          <a:p>
            <a:pPr marL="573088" lvl="1" indent="-342900"/>
            <a:r>
              <a:rPr lang="en-US" dirty="0" smtClean="0"/>
              <a:t>Website Update (September 2015)</a:t>
            </a:r>
          </a:p>
          <a:p>
            <a:pPr marL="573088" lvl="1" indent="-342900"/>
            <a:r>
              <a:rPr lang="en-US" dirty="0" smtClean="0"/>
              <a:t>Lockout specs (September 2015)</a:t>
            </a:r>
          </a:p>
          <a:p>
            <a:pPr marL="573088" lvl="1" indent="-342900"/>
            <a:r>
              <a:rPr lang="en-US" dirty="0" smtClean="0"/>
              <a:t>Inclusion in the All Products Brochure (September 2015)</a:t>
            </a:r>
          </a:p>
          <a:p>
            <a:pPr marL="573088" lvl="1" indent="-342900"/>
            <a:r>
              <a:rPr lang="en-US" dirty="0"/>
              <a:t>Email Template (October 2015)</a:t>
            </a:r>
          </a:p>
          <a:p>
            <a:pPr marL="573088" lvl="1" indent="-342900"/>
            <a:r>
              <a:rPr lang="en-US" dirty="0" smtClean="0"/>
              <a:t>Product Video (Fall 2015)</a:t>
            </a:r>
          </a:p>
          <a:p>
            <a:pPr marL="573088" lvl="1" indent="-342900"/>
            <a:r>
              <a:rPr lang="en-US" dirty="0" smtClean="0"/>
              <a:t>Application animation (Fall 2015)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5102" t="8530" r="64886" b="5918"/>
          <a:stretch/>
        </p:blipFill>
        <p:spPr>
          <a:xfrm>
            <a:off x="5118931" y="1219200"/>
            <a:ext cx="3457257" cy="46187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4101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Email Template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5935" y="1229481"/>
            <a:ext cx="3636917" cy="4968240"/>
          </a:xfrm>
        </p:spPr>
        <p:txBody>
          <a:bodyPr/>
          <a:lstStyle/>
          <a:p>
            <a:r>
              <a:rPr lang="en-US" dirty="0" smtClean="0"/>
              <a:t>To be distributed in October 2015</a:t>
            </a:r>
          </a:p>
          <a:p>
            <a:r>
              <a:rPr lang="en-US" dirty="0" smtClean="0"/>
              <a:t>Simple Text Version will also be available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228" t="12315" r="63536" b="4209"/>
          <a:stretch/>
        </p:blipFill>
        <p:spPr>
          <a:xfrm>
            <a:off x="513806" y="1002034"/>
            <a:ext cx="4484155" cy="526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346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0172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Dual-Energy Imaging</a:t>
            </a:r>
            <a:br>
              <a:rPr lang="en-US" dirty="0" smtClean="0"/>
            </a:br>
            <a:r>
              <a:rPr lang="en-US" sz="1800" dirty="0" smtClean="0"/>
              <a:t>Optional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2900" y="3367604"/>
            <a:ext cx="8226425" cy="281983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hlink"/>
                </a:solidFill>
              </a:rPr>
              <a:t>Dual-Energy Transmission Imaging</a:t>
            </a:r>
            <a:r>
              <a:rPr lang="en-US" dirty="0" smtClean="0"/>
              <a:t> creates an image using transmission X-rays and material discrimination technology. </a:t>
            </a:r>
          </a:p>
          <a:p>
            <a:r>
              <a:rPr lang="en-US" dirty="0" smtClean="0"/>
              <a:t>Dual-Energy transmission imaging produces high </a:t>
            </a:r>
            <a:r>
              <a:rPr lang="en-US" dirty="0"/>
              <a:t>resolution, colorized </a:t>
            </a:r>
            <a:r>
              <a:rPr lang="en-US" dirty="0" smtClean="0"/>
              <a:t>images, </a:t>
            </a:r>
            <a:r>
              <a:rPr lang="en-US" dirty="0"/>
              <a:t>enabling analysts to visually differentiate classes of materials within uncluttered cargo. Materials are shown in one of </a:t>
            </a:r>
            <a:r>
              <a:rPr lang="en-US" dirty="0" smtClean="0"/>
              <a:t>three color </a:t>
            </a:r>
            <a:r>
              <a:rPr lang="en-US" dirty="0"/>
              <a:t>categories: organics in orange</a:t>
            </a:r>
            <a:r>
              <a:rPr lang="en-US" dirty="0" smtClean="0"/>
              <a:t>, </a:t>
            </a:r>
            <a:r>
              <a:rPr lang="en-US" dirty="0"/>
              <a:t>metallics in blue, and </a:t>
            </a:r>
            <a:r>
              <a:rPr lang="en-US" dirty="0" smtClean="0"/>
              <a:t>mixed materials in green.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©2015 American Science and Engineering, Inc.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50" y="1071983"/>
            <a:ext cx="7337301" cy="229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5656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809625" y="254000"/>
            <a:ext cx="5630863" cy="366713"/>
          </a:xfrm>
          <a:prstGeom prst="rect">
            <a:avLst/>
          </a:prstGeom>
          <a:noFill/>
          <a:ln w="38100" cap="sq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en-US"/>
          </a:p>
        </p:txBody>
      </p:sp>
      <p:sp>
        <p:nvSpPr>
          <p:cNvPr id="4608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Backscatter X-ray Imaging</a:t>
            </a:r>
          </a:p>
        </p:txBody>
      </p:sp>
      <p:sp>
        <p:nvSpPr>
          <p:cNvPr id="46084" name="Rectangle 8"/>
          <p:cNvSpPr>
            <a:spLocks noGrp="1" noChangeArrowheads="1"/>
          </p:cNvSpPr>
          <p:nvPr>
            <p:ph idx="1"/>
          </p:nvPr>
        </p:nvSpPr>
        <p:spPr>
          <a:xfrm>
            <a:off x="342900" y="3852302"/>
            <a:ext cx="8226425" cy="2335137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333399"/>
                </a:solidFill>
              </a:rPr>
              <a:t>Z Backscatter X-ray Imaging</a:t>
            </a:r>
            <a:r>
              <a:rPr lang="en-US" dirty="0" smtClean="0">
                <a:solidFill>
                  <a:schemeClr val="hlink"/>
                </a:solidFill>
              </a:rPr>
              <a:t> </a:t>
            </a:r>
            <a:r>
              <a:rPr lang="en-US" dirty="0" smtClean="0"/>
              <a:t>creates an image by exposing a target to a “flying spot” of X-rays and collecting the resultant scattered x-rays with a detector on the near side. </a:t>
            </a:r>
          </a:p>
          <a:p>
            <a:r>
              <a:rPr lang="en-US" dirty="0" smtClean="0"/>
              <a:t>Since the degree of X-ray scatter (Compton Scattering) is a function material type (Low </a:t>
            </a:r>
            <a:r>
              <a:rPr lang="en-US" dirty="0" err="1" smtClean="0"/>
              <a:t>Z</a:t>
            </a:r>
            <a:r>
              <a:rPr lang="en-US" baseline="-25000" dirty="0" err="1" smtClean="0"/>
              <a:t>eff</a:t>
            </a:r>
            <a:r>
              <a:rPr lang="en-US" dirty="0" smtClean="0"/>
              <a:t>), the resultant image preferentially highlights organic materials while revealing the shape and form of the cargo.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For Reference Only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©2015 American Science and Engineering, Inc.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t="18068" r="10217" b="18296"/>
          <a:stretch/>
        </p:blipFill>
        <p:spPr>
          <a:xfrm>
            <a:off x="452229" y="1441174"/>
            <a:ext cx="8282434" cy="228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278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Forwardscatter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Improved detection capability with no additional hardware</a:t>
            </a:r>
          </a:p>
          <a:p>
            <a:r>
              <a:rPr lang="en-US" dirty="0" smtClean="0"/>
              <a:t>Employed as a supplementary detection technology to Z Backscatter</a:t>
            </a:r>
          </a:p>
          <a:p>
            <a:r>
              <a:rPr lang="en-US" dirty="0" smtClean="0"/>
              <a:t>Detects X-rays scattered in a forward direction</a:t>
            </a:r>
          </a:p>
          <a:p>
            <a:r>
              <a:rPr lang="en-US" dirty="0" smtClean="0"/>
              <a:t>Reveals large, dense objects</a:t>
            </a:r>
          </a:p>
          <a:p>
            <a:r>
              <a:rPr lang="en-US" dirty="0" smtClean="0"/>
              <a:t>Depth of image performance particularly well suited for passenger vehicles or lightly loaded containers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For Reference </a:t>
            </a:r>
            <a:r>
              <a:rPr lang="en-US" dirty="0" smtClean="0"/>
              <a:t>Only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21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425431" y="3771294"/>
            <a:ext cx="4579218" cy="2416146"/>
            <a:chOff x="2011363" y="3524250"/>
            <a:chExt cx="5181600" cy="2808288"/>
          </a:xfrm>
        </p:grpSpPr>
        <p:pic>
          <p:nvPicPr>
            <p:cNvPr id="4" name="Picture 2" descr="Fx illustration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363" y="3524250"/>
              <a:ext cx="5029200" cy="2676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5473700" y="6038850"/>
              <a:ext cx="1719263" cy="286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dirty="0">
                  <a:latin typeface="Calibri" panose="020F0502020204030204" pitchFamily="34" charset="0"/>
                  <a:cs typeface="Arial" panose="020B0604020202020204" pitchFamily="34" charset="0"/>
                </a:rPr>
                <a:t>Forwardscatter X-rays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306764" y="6038850"/>
              <a:ext cx="1447800" cy="286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cap="sq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dirty="0">
                  <a:latin typeface="Calibri" panose="020F0502020204030204" pitchFamily="34" charset="0"/>
                  <a:cs typeface="Arial" panose="020B0604020202020204" pitchFamily="34" charset="0"/>
                </a:rPr>
                <a:t>Backscatter X-rays</a:t>
              </a: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V="1">
              <a:off x="4221163" y="5505450"/>
              <a:ext cx="152400" cy="533400"/>
            </a:xfrm>
            <a:prstGeom prst="line">
              <a:avLst/>
            </a:prstGeom>
            <a:noFill/>
            <a:ln w="25400" cap="sq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H="1" flipV="1">
              <a:off x="6354763" y="5657850"/>
              <a:ext cx="152400" cy="457200"/>
            </a:xfrm>
            <a:prstGeom prst="line">
              <a:avLst/>
            </a:prstGeom>
            <a:noFill/>
            <a:ln w="25400" cap="sq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046288" y="3578225"/>
              <a:ext cx="5051425" cy="2754313"/>
            </a:xfrm>
            <a:prstGeom prst="roundRect">
              <a:avLst>
                <a:gd name="adj" fmla="val 4139"/>
              </a:avLst>
            </a:prstGeom>
            <a:noFill/>
            <a:ln w="25400" algn="ctr">
              <a:solidFill>
                <a:srgbClr val="D5DAE1"/>
              </a:solidFill>
              <a:miter lim="800000"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49978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Forwardscatter Images Lead Lined Truck Bed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For Reference </a:t>
            </a:r>
            <a:r>
              <a:rPr lang="en-US" dirty="0" smtClean="0"/>
              <a:t>Only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22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5018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967490"/>
            <a:ext cx="2971800" cy="2133600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50184" name="Picture 9" descr="Picture 0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674813"/>
            <a:ext cx="2979420" cy="2234565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grpSp>
        <p:nvGrpSpPr>
          <p:cNvPr id="8" name="Group 7"/>
          <p:cNvGrpSpPr/>
          <p:nvPr/>
        </p:nvGrpSpPr>
        <p:grpSpPr>
          <a:xfrm>
            <a:off x="653141" y="1097386"/>
            <a:ext cx="4549425" cy="1607320"/>
            <a:chOff x="431800" y="989648"/>
            <a:chExt cx="4770767" cy="1746250"/>
          </a:xfrm>
        </p:grpSpPr>
        <p:pic>
          <p:nvPicPr>
            <p:cNvPr id="50182" name="Picture 6" descr="20081106_143924_channel2_Top BX"/>
            <p:cNvPicPr>
              <a:picLocks noChangeAspect="1" noChangeArrowheads="1"/>
            </p:cNvPicPr>
            <p:nvPr/>
          </p:nvPicPr>
          <p:blipFill>
            <a:blip r:embed="rId5" cstate="print"/>
            <a:srcRect l="1433" r="1105"/>
            <a:stretch>
              <a:fillRect/>
            </a:stretch>
          </p:blipFill>
          <p:spPr bwMode="auto">
            <a:xfrm>
              <a:off x="431800" y="989648"/>
              <a:ext cx="4770767" cy="1746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44" name="Text Box 10"/>
            <p:cNvSpPr>
              <a:spLocks noChangeArrowheads="1"/>
            </p:cNvSpPr>
            <p:nvPr/>
          </p:nvSpPr>
          <p:spPr bwMode="auto">
            <a:xfrm>
              <a:off x="431800" y="2472700"/>
              <a:ext cx="1778000" cy="26161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chemeClr val="bg1"/>
                  </a:solidFill>
                  <a:latin typeface="Calibri" panose="020F0502020204030204" pitchFamily="34" charset="0"/>
                </a:rPr>
                <a:t>Top Down </a:t>
              </a:r>
              <a:r>
                <a:rPr lang="en-US" alt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Z Backscatter</a:t>
              </a:r>
              <a:endParaRPr lang="en-US" altLang="en-US" sz="11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61851" y="2844124"/>
            <a:ext cx="4549425" cy="1551691"/>
            <a:chOff x="429467" y="2792096"/>
            <a:chExt cx="4773100" cy="1772518"/>
          </a:xfrm>
        </p:grpSpPr>
        <p:pic>
          <p:nvPicPr>
            <p:cNvPr id="50180" name="Picture 3" descr="20081106_143924_channel1_Left Side FX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9467" y="2792096"/>
              <a:ext cx="4773100" cy="17700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45" name="Text Box 11"/>
            <p:cNvSpPr>
              <a:spLocks noChangeArrowheads="1"/>
            </p:cNvSpPr>
            <p:nvPr/>
          </p:nvSpPr>
          <p:spPr bwMode="auto">
            <a:xfrm>
              <a:off x="429467" y="4265773"/>
              <a:ext cx="1900444" cy="29884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chemeClr val="bg1"/>
                  </a:solidFill>
                  <a:latin typeface="Calibri" panose="020F0502020204030204" pitchFamily="34" charset="0"/>
                </a:rPr>
                <a:t>Drivers Side </a:t>
              </a:r>
              <a:r>
                <a:rPr lang="en-US" alt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</a:rPr>
                <a:t>Fowardscatter</a:t>
              </a:r>
              <a:endParaRPr lang="en-US" altLang="en-US" sz="11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53141" y="4477397"/>
            <a:ext cx="4549426" cy="1509868"/>
            <a:chOff x="431800" y="4630738"/>
            <a:chExt cx="4770767" cy="1778509"/>
          </a:xfrm>
        </p:grpSpPr>
        <p:pic>
          <p:nvPicPr>
            <p:cNvPr id="50181" name="Picture 4" descr="20081106_143924_channel3_Right Side FX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32130" y="4630738"/>
              <a:ext cx="4770437" cy="17319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46" name="Text Box 12"/>
            <p:cNvSpPr>
              <a:spLocks noChangeArrowheads="1"/>
            </p:cNvSpPr>
            <p:nvPr/>
          </p:nvSpPr>
          <p:spPr bwMode="auto">
            <a:xfrm>
              <a:off x="431800" y="6101090"/>
              <a:ext cx="2031271" cy="30815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chemeClr val="bg1"/>
                  </a:solidFill>
                  <a:latin typeface="Calibri" panose="020F0502020204030204" pitchFamily="34" charset="0"/>
                </a:rPr>
                <a:t>Passenger Side </a:t>
              </a:r>
              <a:r>
                <a:rPr lang="en-US" altLang="en-US" sz="1100" dirty="0" err="1">
                  <a:solidFill>
                    <a:schemeClr val="bg1"/>
                  </a:solidFill>
                  <a:latin typeface="Calibri" panose="020F0502020204030204" pitchFamily="34" charset="0"/>
                </a:rPr>
                <a:t>Fowardscatter</a:t>
              </a:r>
              <a:endParaRPr lang="en-US" altLang="en-US" sz="11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9647" name="Text Box 13"/>
          <p:cNvSpPr txBox="1">
            <a:spLocks noChangeArrowheads="1"/>
          </p:cNvSpPr>
          <p:nvPr/>
        </p:nvSpPr>
        <p:spPr bwMode="auto">
          <a:xfrm>
            <a:off x="5486400" y="1143000"/>
            <a:ext cx="3276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 err="1">
                <a:latin typeface="Calibri" panose="020F0502020204030204" pitchFamily="34" charset="0"/>
              </a:rPr>
              <a:t>Fowardscatter</a:t>
            </a:r>
            <a:r>
              <a:rPr lang="en-US" altLang="en-US" sz="1400" dirty="0">
                <a:latin typeface="Calibri" panose="020F0502020204030204" pitchFamily="34" charset="0"/>
              </a:rPr>
              <a:t> detected lead lining in truck bed designed to conceal drugs</a:t>
            </a:r>
          </a:p>
        </p:txBody>
      </p:sp>
    </p:spTree>
    <p:extLst>
      <p:ext uri="{BB962C8B-B14F-4D97-AF65-F5344CB8AC3E}">
        <p14:creationId xmlns:p14="http://schemas.microsoft.com/office/powerpoint/2010/main" val="1399890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Z Portal II Specifications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742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 vs. Z Portal II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new Z Portal system enhances the original design with:</a:t>
            </a:r>
          </a:p>
          <a:p>
            <a:pPr marL="857250" lvl="1" indent="-342900"/>
            <a:r>
              <a:rPr lang="en-US" dirty="0" smtClean="0"/>
              <a:t>Higher throughput</a:t>
            </a:r>
          </a:p>
          <a:p>
            <a:pPr marL="857250" lvl="1" indent="-342900"/>
            <a:r>
              <a:rPr lang="en-US" dirty="0" smtClean="0"/>
              <a:t>Improved image quality at higher scan speeds</a:t>
            </a:r>
            <a:endParaRPr lang="en-US" dirty="0"/>
          </a:p>
          <a:p>
            <a:pPr marL="857250" lvl="1" indent="-342900"/>
            <a:r>
              <a:rPr lang="en-US" dirty="0" smtClean="0"/>
              <a:t>Decreased </a:t>
            </a:r>
            <a:r>
              <a:rPr lang="en-US" dirty="0"/>
              <a:t>system footprint</a:t>
            </a:r>
          </a:p>
          <a:p>
            <a:pPr marL="857250" lvl="1" indent="-342900"/>
            <a:r>
              <a:rPr lang="en-US" dirty="0" smtClean="0"/>
              <a:t>Increased </a:t>
            </a:r>
            <a:r>
              <a:rPr lang="en-US" dirty="0"/>
              <a:t>tunnel size</a:t>
            </a:r>
          </a:p>
          <a:p>
            <a:pPr marL="857250" lvl="1" indent="-342900"/>
            <a:r>
              <a:rPr lang="en-US" dirty="0" err="1" smtClean="0"/>
              <a:t>Constructionless</a:t>
            </a:r>
            <a:r>
              <a:rPr lang="en-US" dirty="0" smtClean="0"/>
              <a:t> design</a:t>
            </a:r>
          </a:p>
          <a:p>
            <a:pPr marL="857250" lvl="1" indent="-342900"/>
            <a:r>
              <a:rPr lang="en-US" dirty="0" smtClean="0"/>
              <a:t>Increased operating temperature range</a:t>
            </a:r>
            <a:endParaRPr lang="en-US" dirty="0"/>
          </a:p>
          <a:p>
            <a:pPr marL="857250" lvl="1" indent="-342900"/>
            <a:r>
              <a:rPr lang="en-US" dirty="0" smtClean="0"/>
              <a:t>Dual-energy </a:t>
            </a:r>
            <a:r>
              <a:rPr lang="en-US" dirty="0"/>
              <a:t>top-down imaging (option)</a:t>
            </a:r>
          </a:p>
          <a:p>
            <a:pPr marL="857250" lvl="1" indent="-342900"/>
            <a:r>
              <a:rPr lang="en-US" dirty="0" smtClean="0"/>
              <a:t>Longer </a:t>
            </a:r>
            <a:r>
              <a:rPr lang="en-US" dirty="0"/>
              <a:t>preventative maintenance </a:t>
            </a:r>
            <a:r>
              <a:rPr lang="en-US" dirty="0" smtClean="0"/>
              <a:t>intervals</a:t>
            </a:r>
          </a:p>
          <a:p>
            <a:pPr marL="857250" lvl="1" indent="-342900"/>
            <a:r>
              <a:rPr lang="en-US" dirty="0" smtClean="0"/>
              <a:t>Enhanced serviceability, decreased MTTR</a:t>
            </a:r>
            <a:endParaRPr 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9843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Quality Improvement</a:t>
            </a:r>
            <a:endParaRPr lang="en-US" dirty="0"/>
          </a:p>
        </p:txBody>
      </p:sp>
      <p:pic>
        <p:nvPicPr>
          <p:cNvPr id="4" name="Content Placeholder 3" descr="H:\Documents\_CURRENT PROJECTS\ZPortal\2012 Nov - Next Gen Portal\20130724 - Working Folder - Image Performance PDR\3 KPH Image Sample\29100019_55_BxL_SQHS_010_999_3kph_Hx2p5.bmp"/>
          <p:cNvPicPr>
            <a:picLocks noGrp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" t="27319" r="14" b="11790"/>
          <a:stretch/>
        </p:blipFill>
        <p:spPr bwMode="auto">
          <a:xfrm>
            <a:off x="385028" y="1096557"/>
            <a:ext cx="4069080" cy="170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:\Documents\_CURRENT PROJECTS\ZPortal\2012 Nov - Next Gen Portal\20130724 - Working Folder - Image Performance PDR\12 KPH Image Sample SQRT_HstStr\29100019_55_BxL_Pick_1in4_SQHS_010_999_12kph_Hx10.bmp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" t="27318" r="419" b="11791"/>
          <a:stretch/>
        </p:blipFill>
        <p:spPr bwMode="auto">
          <a:xfrm>
            <a:off x="385027" y="4686103"/>
            <a:ext cx="4069080" cy="170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80364" y="1010081"/>
            <a:ext cx="1639649" cy="338554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17186" y="1096557"/>
            <a:ext cx="731520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</a:rPr>
              <a:t>3 KPH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7916" y="4691049"/>
            <a:ext cx="731520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</a:rPr>
              <a:t>12 KPH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pic>
        <p:nvPicPr>
          <p:cNvPr id="9" name="Picture 2" descr="C:\Users\mastronardi\AppData\Local\Microsoft\Windows\Temporary Internet Files\Content.Outlook\KU4BE33N\29100019_55_BxL_Pick_1in3_SQHS_010_999_9kph_Hx7 5.bmp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" t="25849" r="10727" b="10762"/>
          <a:stretch/>
        </p:blipFill>
        <p:spPr bwMode="auto">
          <a:xfrm>
            <a:off x="385027" y="2891330"/>
            <a:ext cx="4069080" cy="170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720502" y="2891330"/>
            <a:ext cx="731520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</a:rPr>
              <a:t>9 KPH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19132" r="5820" b="12114"/>
          <a:stretch/>
        </p:blipFill>
        <p:spPr>
          <a:xfrm>
            <a:off x="4623944" y="2891330"/>
            <a:ext cx="4069080" cy="1709928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90" t="25226" r="10102" b="14655"/>
          <a:stretch/>
        </p:blipFill>
        <p:spPr>
          <a:xfrm>
            <a:off x="4623944" y="4696365"/>
            <a:ext cx="4069080" cy="17099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950661" y="4692435"/>
            <a:ext cx="734140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</a:rPr>
              <a:t>12 KPH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60479" y="2895198"/>
            <a:ext cx="731520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</a:rPr>
              <a:t>9 KPH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pic>
        <p:nvPicPr>
          <p:cNvPr id="15" name="Picture 14"/>
          <p:cNvPicPr>
            <a:picLocks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44" t="17839" r="5201" b="12617"/>
          <a:stretch/>
        </p:blipFill>
        <p:spPr>
          <a:xfrm>
            <a:off x="4610405" y="1086295"/>
            <a:ext cx="4069080" cy="17099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945345" y="1086295"/>
            <a:ext cx="731520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</a:rPr>
              <a:t>3 KPH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76690" y="984724"/>
            <a:ext cx="1325419" cy="338554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II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088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II Specifications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X-ray sources: Three 225 </a:t>
            </a:r>
            <a:r>
              <a:rPr lang="en-US" dirty="0" err="1" smtClean="0"/>
              <a:t>keV</a:t>
            </a:r>
            <a:r>
              <a:rPr lang="en-US" dirty="0" smtClean="0"/>
              <a:t> Z Backscatter</a:t>
            </a:r>
          </a:p>
          <a:p>
            <a:r>
              <a:rPr lang="en-US" dirty="0" smtClean="0"/>
              <a:t>Throughput:</a:t>
            </a:r>
          </a:p>
          <a:p>
            <a:pPr marL="857250" lvl="1" indent="-342900"/>
            <a:r>
              <a:rPr lang="en-US" dirty="0" smtClean="0"/>
              <a:t>Up to 250 trucks or 400 passenger vehicles per hour </a:t>
            </a:r>
          </a:p>
          <a:p>
            <a:pPr indent="0"/>
            <a:r>
              <a:rPr lang="en-US" dirty="0" smtClean="0"/>
              <a:t>Scan speed: 2 – 20 kph (1.2 – 12.4 mph)</a:t>
            </a:r>
          </a:p>
          <a:p>
            <a:pPr marL="857250" lvl="1" indent="-342900"/>
            <a:r>
              <a:rPr lang="en-US" dirty="0" smtClean="0"/>
              <a:t>Spatial correction software compensates for variations in vehicle speed</a:t>
            </a:r>
          </a:p>
          <a:p>
            <a:r>
              <a:rPr lang="en-US" dirty="0" smtClean="0"/>
              <a:t>Radiation </a:t>
            </a:r>
            <a:r>
              <a:rPr lang="en-US" dirty="0"/>
              <a:t>dosage: </a:t>
            </a:r>
            <a:r>
              <a:rPr lang="en-US" dirty="0" smtClean="0"/>
              <a:t>&lt;0.05 </a:t>
            </a:r>
            <a:r>
              <a:rPr lang="en-US" dirty="0"/>
              <a:t>µ</a:t>
            </a:r>
            <a:r>
              <a:rPr lang="en-US" dirty="0" err="1"/>
              <a:t>Sv</a:t>
            </a:r>
            <a:r>
              <a:rPr lang="en-US" dirty="0"/>
              <a:t> per scan </a:t>
            </a:r>
            <a:r>
              <a:rPr lang="en-US" dirty="0" smtClean="0"/>
              <a:t>(&lt;5.0 </a:t>
            </a:r>
            <a:r>
              <a:rPr lang="en-US" dirty="0"/>
              <a:t>µRem) </a:t>
            </a:r>
            <a:r>
              <a:rPr lang="en-US" dirty="0" smtClean="0"/>
              <a:t>at 8 </a:t>
            </a:r>
            <a:r>
              <a:rPr lang="en-US" dirty="0" err="1" smtClean="0"/>
              <a:t>kph</a:t>
            </a:r>
            <a:r>
              <a:rPr lang="en-US" dirty="0" smtClean="0"/>
              <a:t> (5 mph)</a:t>
            </a:r>
            <a:endParaRPr lang="en-US" dirty="0"/>
          </a:p>
          <a:p>
            <a:r>
              <a:rPr lang="en-US" dirty="0" smtClean="0"/>
              <a:t>Operating Temperature: -30° C to 40° C (-22° F to 104° F)</a:t>
            </a:r>
          </a:p>
          <a:p>
            <a:pPr marL="857250" lvl="1" indent="-342900"/>
            <a:r>
              <a:rPr lang="en-US" dirty="0" smtClean="0"/>
              <a:t>Cold Weather Temperature Option</a:t>
            </a:r>
            <a:r>
              <a:rPr lang="en-US" dirty="0"/>
              <a:t>: -</a:t>
            </a:r>
            <a:r>
              <a:rPr lang="en-US" dirty="0" smtClean="0"/>
              <a:t>40° C to 40° C (-40° F to 104° F)</a:t>
            </a:r>
          </a:p>
          <a:p>
            <a:pPr marL="857250" lvl="1" indent="-342900"/>
            <a:r>
              <a:rPr lang="en-US" dirty="0" smtClean="0"/>
              <a:t>Hot </a:t>
            </a:r>
            <a:r>
              <a:rPr lang="en-US" dirty="0"/>
              <a:t>Weather Temperature Option: -</a:t>
            </a:r>
            <a:r>
              <a:rPr lang="en-US" dirty="0" smtClean="0"/>
              <a:t>5° C to 60° C (23° F to 140° F)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2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Throughput Specifications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8226425" cy="513126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Standard Operating Mode: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Continuous Scan Mode: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1700" dirty="0" smtClean="0"/>
              <a:t>*Note: Throughput of 250 trucks or 400 cars per hour is reached in Continuous Scan Mode at 8 kph and with 0 seconds for Image Analysis (assuming networked and remote analysis) </a:t>
            </a:r>
            <a:endParaRPr lang="en-US" sz="17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147164"/>
              </p:ext>
            </p:extLst>
          </p:nvPr>
        </p:nvGraphicFramePr>
        <p:xfrm>
          <a:off x="659934" y="1659530"/>
          <a:ext cx="801428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570"/>
                <a:gridCol w="2210500"/>
                <a:gridCol w="1786855"/>
                <a:gridCol w="201335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Scan Speed (kph)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Analysis Time (seconds)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Throughput - Car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Throughput - Truck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5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7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184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125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8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7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211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155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12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7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227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180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98330"/>
              </p:ext>
            </p:extLst>
          </p:nvPr>
        </p:nvGraphicFramePr>
        <p:xfrm>
          <a:off x="659934" y="3784833"/>
          <a:ext cx="801428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571"/>
                <a:gridCol w="2003571"/>
                <a:gridCol w="2003571"/>
                <a:gridCol w="200357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Scan Speed (kph)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Analysis Time (seconds)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Throughput - Car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Throughput - Truck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5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5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224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140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8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5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266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185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12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5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292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220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35252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II Specifications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00823"/>
              </p:ext>
            </p:extLst>
          </p:nvPr>
        </p:nvGraphicFramePr>
        <p:xfrm>
          <a:off x="566146" y="1238335"/>
          <a:ext cx="8063439" cy="2780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813"/>
                <a:gridCol w="2687813"/>
                <a:gridCol w="2687813"/>
              </a:tblGrid>
              <a:tr h="342181">
                <a:tc>
                  <a:txBody>
                    <a:bodyPr/>
                    <a:lstStyle/>
                    <a:p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Truck Configuration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Car Configuration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250166">
                <a:tc gridSpan="3"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2"/>
                          </a:solidFill>
                          <a:latin typeface="Calibri" panose="020F0502020204030204" pitchFamily="34" charset="0"/>
                        </a:rPr>
                        <a:t>Maximum Vehicle Dimensions</a:t>
                      </a:r>
                      <a:r>
                        <a:rPr lang="en-US" sz="1400" i="1" baseline="0" dirty="0" smtClean="0">
                          <a:solidFill>
                            <a:schemeClr val="tx2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sz="1400" i="1" dirty="0">
                        <a:solidFill>
                          <a:schemeClr val="tx2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35147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Width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3.5 m (11.5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aseline="0" dirty="0" err="1" smtClean="0">
                          <a:latin typeface="Calibri" panose="020F0502020204030204" pitchFamily="34" charset="0"/>
                        </a:rPr>
                        <a:t>ft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2.7 m (8.8 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ft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Height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4.6 m (15.1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ft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2.7 m (8.8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ft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2"/>
                          </a:solidFill>
                          <a:latin typeface="Calibri" panose="020F0502020204030204" pitchFamily="34" charset="0"/>
                        </a:rPr>
                        <a:t>Overall System Dimensions (Without Second Chiller or DE TDTX ramp)</a:t>
                      </a:r>
                      <a:endParaRPr lang="en-US" sz="1400" i="1" dirty="0">
                        <a:solidFill>
                          <a:schemeClr val="tx2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D0D2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Width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6.6 m (21.7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ft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5.9 m (19.4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ft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Height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6.0 m (19.7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ft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4.1 m (13.5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ft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Depth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6.7 m (22.0 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ft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6.1 m (20.0 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ft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27892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Weight (including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second chiller)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12,247 kg (27,000 lbs.)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9,979 kg (22,000 lbs.)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97" y="4323802"/>
            <a:ext cx="4275336" cy="1857561"/>
          </a:xfrm>
          <a:prstGeom prst="rect">
            <a:avLst/>
          </a:prstGeom>
          <a:noFill/>
        </p:spPr>
      </p:pic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3213028" y="5831564"/>
            <a:ext cx="1194753" cy="453316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>
            <a:defPPr>
              <a:defRPr lang="en-US"/>
            </a:defPPr>
            <a:lvl1pPr algn="ctr" fontAlgn="base">
              <a:spcBef>
                <a:spcPct val="50000"/>
              </a:spcBef>
              <a:spcAft>
                <a:spcPct val="0"/>
              </a:spcAft>
              <a:defRPr b="0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Calibri" panose="020F0502020204030204" pitchFamily="34" charset="0"/>
              </a:defRPr>
            </a:lvl1pPr>
            <a:lvl2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en-US" sz="1050" dirty="0" smtClean="0"/>
              <a:t>Passenger Vehicle Configuration</a:t>
            </a:r>
            <a:endParaRPr lang="en-US" sz="105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382923"/>
              </p:ext>
            </p:extLst>
          </p:nvPr>
        </p:nvGraphicFramePr>
        <p:xfrm>
          <a:off x="4716380" y="4220285"/>
          <a:ext cx="4074059" cy="1848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263"/>
                <a:gridCol w="1137897"/>
                <a:gridCol w="1693899"/>
              </a:tblGrid>
              <a:tr h="324379">
                <a:tc gridSpan="3">
                  <a:txBody>
                    <a:bodyPr/>
                    <a:lstStyle/>
                    <a:p>
                      <a:r>
                        <a:rPr lang="en-US" sz="1400" b="0" i="1" dirty="0" smtClean="0">
                          <a:solidFill>
                            <a:schemeClr val="tx2"/>
                          </a:solidFill>
                          <a:latin typeface="Calibri" panose="020F0502020204030204" pitchFamily="34" charset="0"/>
                        </a:rPr>
                        <a:t>Power Requirements</a:t>
                      </a:r>
                      <a:endParaRPr lang="en-US" sz="1400" b="0" i="1" dirty="0">
                        <a:solidFill>
                          <a:schemeClr val="tx2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2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89453">
                <a:tc>
                  <a:txBody>
                    <a:bodyPr/>
                    <a:lstStyle/>
                    <a:p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50 Hz</a:t>
                      </a:r>
                      <a:endParaRPr lang="en-US" sz="1400" b="1" dirty="0">
                        <a:latin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 Hz</a:t>
                      </a:r>
                      <a:r>
                        <a:rPr lang="en-US" sz="1400" b="1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(option)*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AEC"/>
                    </a:solidFill>
                  </a:tcPr>
                </a:tc>
              </a:tr>
              <a:tr h="289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Volts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400 +/- 10%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480 +5/-10%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289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Amp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60A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50A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289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Phase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  <a:tr h="289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Frequency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 +/- 3Hz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 +/- 3Hz</a:t>
                      </a:r>
                    </a:p>
                  </a:txBody>
                  <a:tcPr>
                    <a:solidFill>
                      <a:srgbClr val="E9EAEC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 bwMode="auto">
          <a:xfrm>
            <a:off x="4857226" y="6181363"/>
            <a:ext cx="30200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2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*Requires additional transformer</a:t>
            </a:r>
          </a:p>
        </p:txBody>
      </p:sp>
    </p:spTree>
    <p:extLst>
      <p:ext uri="{BB962C8B-B14F-4D97-AF65-F5344CB8AC3E}">
        <p14:creationId xmlns:p14="http://schemas.microsoft.com/office/powerpoint/2010/main" val="24985851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II Configurations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548640">
            <a:normAutofit/>
          </a:bodyPr>
          <a:lstStyle/>
          <a:p>
            <a:r>
              <a:rPr lang="en-US" sz="1800" dirty="0" smtClean="0"/>
              <a:t>Available in two sizes</a:t>
            </a:r>
          </a:p>
          <a:p>
            <a:pPr marL="857250" lvl="1" indent="-342900"/>
            <a:r>
              <a:rPr lang="en-US" sz="1600" dirty="0" smtClean="0"/>
              <a:t>Larger size for trucks and cargo</a:t>
            </a:r>
          </a:p>
          <a:p>
            <a:pPr marL="857250" lvl="1" indent="-342900"/>
            <a:r>
              <a:rPr lang="en-US" sz="1600" dirty="0" smtClean="0"/>
              <a:t>Compact size for passenger vehicles</a:t>
            </a:r>
          </a:p>
          <a:p>
            <a:pPr indent="0"/>
            <a:r>
              <a:rPr lang="en-US" sz="1800" dirty="0" smtClean="0"/>
              <a:t>Scan Activation (Z Portal for Trucks only)</a:t>
            </a:r>
          </a:p>
          <a:p>
            <a:pPr marL="857250" lvl="1" indent="-342900"/>
            <a:r>
              <a:rPr lang="en-US" sz="1600" dirty="0" smtClean="0"/>
              <a:t>Driver side scan activation station</a:t>
            </a:r>
          </a:p>
          <a:p>
            <a:pPr marL="857250" lvl="1" indent="-342900"/>
            <a:r>
              <a:rPr lang="en-US" sz="1600" dirty="0" smtClean="0"/>
              <a:t>Officer scan activation station</a:t>
            </a:r>
          </a:p>
          <a:p>
            <a:pPr marL="857250" lvl="1" indent="-342900"/>
            <a:r>
              <a:rPr lang="en-US" sz="1600" dirty="0" smtClean="0"/>
              <a:t>Automatic Cab Exclusion </a:t>
            </a:r>
            <a:endParaRPr lang="en-US" sz="1600" dirty="0"/>
          </a:p>
          <a:p>
            <a:pPr indent="0"/>
            <a:endParaRPr lang="en-US" sz="1800" dirty="0" smtClean="0"/>
          </a:p>
          <a:p>
            <a:pPr indent="0"/>
            <a:endParaRPr lang="en-US" sz="1800" dirty="0"/>
          </a:p>
          <a:p>
            <a:pPr indent="0"/>
            <a:endParaRPr lang="en-US" sz="1800" dirty="0" smtClean="0"/>
          </a:p>
          <a:p>
            <a:pPr indent="0"/>
            <a:endParaRPr lang="en-US" sz="1800" dirty="0"/>
          </a:p>
          <a:p>
            <a:pPr indent="0"/>
            <a:endParaRPr lang="en-US" sz="1800" dirty="0"/>
          </a:p>
          <a:p>
            <a:pPr indent="0"/>
            <a:r>
              <a:rPr lang="en-US" sz="1800" dirty="0" smtClean="0"/>
              <a:t>Continuous Scan Mode</a:t>
            </a:r>
          </a:p>
          <a:p>
            <a:pPr indent="0"/>
            <a:r>
              <a:rPr lang="en-US" sz="1800" dirty="0" smtClean="0"/>
              <a:t>Bi-Directional Scan Mode</a:t>
            </a:r>
          </a:p>
          <a:p>
            <a:pPr marL="857250" lvl="1" indent="-342900"/>
            <a:r>
              <a:rPr lang="en-US" sz="1600" dirty="0" smtClean="0"/>
              <a:t>Ability to manually switch the traffic flow</a:t>
            </a:r>
          </a:p>
          <a:p>
            <a:pPr marL="857250" lvl="1" indent="-342900"/>
            <a:r>
              <a:rPr lang="en-US" sz="1600" dirty="0" smtClean="0"/>
              <a:t>In development, not yet released</a:t>
            </a:r>
            <a:endParaRPr lang="en-US" sz="1600" dirty="0"/>
          </a:p>
        </p:txBody>
      </p:sp>
      <p:pic>
        <p:nvPicPr>
          <p:cNvPr id="4" name="Picture 3" descr="\\mahqfps01.as-e.com\projects\Projects\8165 – Next Gen Z Portal\Tech Design Documents\Pictures\CBP Visit 150203\NGZP Car Fro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82" y="4089532"/>
            <a:ext cx="2127684" cy="2097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\\mahqfps01.as-e.com\projects\Projects\8165 – Next Gen Z Portal\Tech Design Documents\Pictures\CBP Visit 150203\NGZP Truck Fro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759" y="3415620"/>
            <a:ext cx="2656051" cy="264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29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 bwMode="auto">
          <a:xfrm>
            <a:off x="4456112" y="3055522"/>
            <a:ext cx="3829420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spcCol="1005840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Note: </a:t>
            </a:r>
            <a:r>
              <a:rPr lang="en-US" sz="1100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II is NOT available in a two-sided configuration</a:t>
            </a:r>
          </a:p>
        </p:txBody>
      </p:sp>
    </p:spTree>
    <p:extLst>
      <p:ext uri="{BB962C8B-B14F-4D97-AF65-F5344CB8AC3E}">
        <p14:creationId xmlns:p14="http://schemas.microsoft.com/office/powerpoint/2010/main" val="35657337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Concept of Operations (CONOPS)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0375" indent="-457200">
              <a:buFont typeface="+mj-lt"/>
              <a:buAutoNum type="arabicPeriod"/>
            </a:pPr>
            <a:r>
              <a:rPr lang="en-US" dirty="0" smtClean="0"/>
              <a:t>System operator activates the scan by pressing the “Start Scan” button</a:t>
            </a:r>
          </a:p>
          <a:p>
            <a:pPr marL="460375" indent="-457200">
              <a:buFont typeface="+mj-lt"/>
              <a:buAutoNum type="arabicPeriod"/>
            </a:pPr>
            <a:r>
              <a:rPr lang="en-US" dirty="0" smtClean="0"/>
              <a:t>When the X-rays reach scanning levels, the traffic light turns from red to green, and the driver begins driving through the portal at a nominal speed of up to 8 </a:t>
            </a:r>
            <a:r>
              <a:rPr lang="en-US" dirty="0" err="1" smtClean="0"/>
              <a:t>kph</a:t>
            </a:r>
            <a:r>
              <a:rPr lang="en-US" dirty="0" smtClean="0"/>
              <a:t> (5 mph)</a:t>
            </a:r>
          </a:p>
          <a:p>
            <a:pPr marL="857250" lvl="1" indent="-342900"/>
            <a:r>
              <a:rPr lang="en-US" dirty="0" smtClean="0"/>
              <a:t>System has the ability to compensate for variations in vehicle speed</a:t>
            </a:r>
          </a:p>
          <a:p>
            <a:pPr marL="460375" indent="-457200">
              <a:buFont typeface="+mj-lt"/>
              <a:buAutoNum type="arabicPeriod"/>
            </a:pPr>
            <a:r>
              <a:rPr lang="en-US" dirty="0" smtClean="0"/>
              <a:t>The portal detects the vehicle and begins scanning</a:t>
            </a:r>
          </a:p>
          <a:p>
            <a:pPr marL="460375" indent="-457200">
              <a:buFont typeface="+mj-lt"/>
              <a:buAutoNum type="arabicPeriod"/>
            </a:pPr>
            <a:r>
              <a:rPr lang="en-US" dirty="0" smtClean="0"/>
              <a:t>System stops scanning after vehicle passes completely through the portal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6" y="4218462"/>
            <a:ext cx="5764398" cy="1968978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2325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Scan Mode CONOPS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0375" indent="-457200">
              <a:buFont typeface="Arial" panose="020B0604020202020204" pitchFamily="34" charset="0"/>
              <a:buChar char="•"/>
            </a:pPr>
            <a:r>
              <a:rPr lang="en-US" dirty="0"/>
              <a:t>Continuous Scan Mode allows the System Operator to activate the start scan sequence once. </a:t>
            </a:r>
            <a:endParaRPr lang="en-US" dirty="0" smtClean="0"/>
          </a:p>
          <a:p>
            <a:pPr marL="460375" indent="-457200">
              <a:buFont typeface="+mj-lt"/>
              <a:buAutoNum type="arabicPeriod"/>
            </a:pPr>
            <a:r>
              <a:rPr lang="en-US" dirty="0" smtClean="0"/>
              <a:t>System </a:t>
            </a:r>
            <a:r>
              <a:rPr lang="en-US" dirty="0"/>
              <a:t>operator activates scan process by selecting “Continuous Scan Mode” and clicking the “Start Scan” button</a:t>
            </a:r>
          </a:p>
          <a:p>
            <a:pPr marL="460375" indent="-457200">
              <a:buFont typeface="+mj-lt"/>
              <a:buAutoNum type="arabicPeriod"/>
            </a:pPr>
            <a:r>
              <a:rPr lang="en-US" dirty="0"/>
              <a:t>Once the X-rays are powered up, the traffic light will turn from red to green, indicating to the vehicle driver to proceed through the scan tunnel</a:t>
            </a:r>
          </a:p>
          <a:p>
            <a:pPr marL="857250" lvl="1" indent="-342900"/>
            <a:r>
              <a:rPr lang="en-US" dirty="0" smtClean="0"/>
              <a:t>Vehicle has 90 seconds to enter scan tunnel</a:t>
            </a:r>
            <a:endParaRPr lang="en-US" dirty="0"/>
          </a:p>
          <a:p>
            <a:pPr marL="460375" indent="-457200">
              <a:buFont typeface="+mj-lt"/>
              <a:buAutoNum type="arabicPeriod"/>
            </a:pPr>
            <a:r>
              <a:rPr lang="en-US" dirty="0" smtClean="0"/>
              <a:t>Once </a:t>
            </a:r>
            <a:r>
              <a:rPr lang="en-US" dirty="0"/>
              <a:t>the vehicle is through the scan tunnel and all peripheral data has been received, the traffic light will </a:t>
            </a:r>
            <a:r>
              <a:rPr lang="en-US" dirty="0" smtClean="0"/>
              <a:t>automatically turn </a:t>
            </a:r>
            <a:r>
              <a:rPr lang="en-US" dirty="0"/>
              <a:t>from red to green, indicating to the next driver in the queue that it is safe to proceed through the scan </a:t>
            </a:r>
            <a:r>
              <a:rPr lang="en-US" dirty="0" smtClean="0"/>
              <a:t>tunnel</a:t>
            </a:r>
          </a:p>
          <a:p>
            <a:pPr marL="857250" lvl="1" indent="-342900"/>
            <a:r>
              <a:rPr lang="en-US" dirty="0" smtClean="0"/>
              <a:t>Proceeding vehicle has 60 seconds to enter scan tunnel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©2015 American Science and Engineering,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457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 Activation Station CONOPS </a:t>
            </a:r>
            <a:br>
              <a:rPr lang="en-US" dirty="0" smtClean="0"/>
            </a:br>
            <a:r>
              <a:rPr lang="en-US" sz="1800" dirty="0" smtClean="0"/>
              <a:t>Option – Truck Z Portal only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171574"/>
            <a:ext cx="8226425" cy="51296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Scan Activation option includes a scan activation kiosk (either the driver or officer version) and an additional exit traffic light in addition to the existing Z Portal II </a:t>
            </a:r>
            <a:r>
              <a:rPr lang="en-US" dirty="0" smtClean="0"/>
              <a:t>hardware</a:t>
            </a:r>
          </a:p>
          <a:p>
            <a:pPr marL="460375" indent="-457200">
              <a:buFont typeface="+mj-lt"/>
              <a:buAutoNum type="arabicPeriod"/>
            </a:pPr>
            <a:r>
              <a:rPr lang="en-US" dirty="0" smtClean="0"/>
              <a:t>The standard scan sequence is followed up to the point where the vehicle enters the scan tunnel</a:t>
            </a:r>
          </a:p>
          <a:p>
            <a:pPr marL="460375" indent="-457200">
              <a:buFont typeface="+mj-lt"/>
              <a:buAutoNum type="arabicPeriod"/>
            </a:pPr>
            <a:r>
              <a:rPr lang="en-US" dirty="0" smtClean="0"/>
              <a:t>Once in the scan tunnel, the driver pulls forward and slows to a second stop line, such that the cabin/passengers of the vehicle are past the X-ray beam </a:t>
            </a:r>
          </a:p>
          <a:p>
            <a:pPr marL="460375" indent="-457200">
              <a:buFont typeface="+mj-lt"/>
              <a:buAutoNum type="arabicPeriod"/>
            </a:pPr>
            <a:r>
              <a:rPr lang="en-US" dirty="0" smtClean="0"/>
              <a:t>Once the activation button is pressed (either by the driver or by the officer), an exit-side traffic light will turn green to signal the driver of the vehicle to proceed through the system. </a:t>
            </a:r>
          </a:p>
          <a:p>
            <a:pPr marL="857250" lvl="1" indent="-342900"/>
            <a:r>
              <a:rPr lang="en-US" dirty="0" smtClean="0"/>
              <a:t>If no vehicle motion is detected within five (5) seconds, the exit-side traffic light will turn red and the driver/officer will need to repress the scan activation button</a:t>
            </a:r>
          </a:p>
          <a:p>
            <a:pPr marL="460375" indent="-457200">
              <a:buFont typeface="+mj-lt"/>
              <a:buAutoNum type="arabicPeriod"/>
            </a:pPr>
            <a:r>
              <a:rPr lang="en-US" dirty="0" smtClean="0"/>
              <a:t>Upon movement of the vehicle, image acquisition will begin and the area behind the driver will be scanned</a:t>
            </a:r>
          </a:p>
          <a:p>
            <a:pPr marL="460375" indent="-457200">
              <a:buFont typeface="+mj-lt"/>
              <a:buAutoNum type="arabicPeriod"/>
            </a:pPr>
            <a:r>
              <a:rPr lang="en-US" dirty="0" smtClean="0"/>
              <a:t>The system automatically senses the end of the vehicle and ends image acquisition after the entire vehicle has been scanned. The exit-side traffic light turns red.</a:t>
            </a:r>
          </a:p>
          <a:p>
            <a:pPr marL="460375" indent="-457200">
              <a:buFont typeface="+mj-lt"/>
              <a:buAutoNum type="arabicPeriod"/>
            </a:pPr>
            <a:r>
              <a:rPr lang="en-US" dirty="0" smtClean="0"/>
              <a:t>The system then enters a standby mode, ready to scan the next vehicle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1024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Cab Exclusion CONOPS</a:t>
            </a:r>
            <a:br>
              <a:rPr lang="en-US" dirty="0" smtClean="0"/>
            </a:br>
            <a:r>
              <a:rPr lang="en-US" sz="2000" dirty="0" smtClean="0"/>
              <a:t>Option – Truck Z Portal Only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This option modifies the operation of the system to automatically avoid scanning the cab of a tractor </a:t>
            </a:r>
            <a:r>
              <a:rPr lang="en-US" dirty="0" smtClean="0"/>
              <a:t>trailer.  </a:t>
            </a:r>
          </a:p>
          <a:p>
            <a:pPr marL="857250" lvl="1" indent="-342900"/>
            <a:r>
              <a:rPr lang="en-US" dirty="0" smtClean="0"/>
              <a:t>There </a:t>
            </a:r>
            <a:r>
              <a:rPr lang="en-US" dirty="0"/>
              <a:t>must be a gap between the cab of the vehicle and the cargo trailer to use this option.  </a:t>
            </a:r>
            <a:endParaRPr lang="en-US" dirty="0" smtClean="0"/>
          </a:p>
          <a:p>
            <a:pPr marL="857250" lvl="1" indent="-342900"/>
            <a:r>
              <a:rPr lang="en-US" dirty="0" smtClean="0"/>
              <a:t>This option </a:t>
            </a:r>
            <a:r>
              <a:rPr lang="en-US" dirty="0"/>
              <a:t>adds a laser based scanning gap sensor to the standard Z </a:t>
            </a:r>
            <a:r>
              <a:rPr lang="en-US" dirty="0" smtClean="0"/>
              <a:t>Portal </a:t>
            </a:r>
            <a:r>
              <a:rPr lang="en-US" dirty="0"/>
              <a:t>hardware. </a:t>
            </a:r>
          </a:p>
          <a:p>
            <a:pPr marL="460375" lvl="0" indent="-457200">
              <a:buFont typeface="+mj-lt"/>
              <a:buAutoNum type="arabicPeriod"/>
            </a:pPr>
            <a:r>
              <a:rPr lang="en-US" dirty="0"/>
              <a:t>The standard scan sequence described above is followed up to the point where the vehicle enters the scan tunnel.</a:t>
            </a:r>
          </a:p>
          <a:p>
            <a:pPr marL="460375" lvl="0" indent="-457200">
              <a:buFont typeface="+mj-lt"/>
              <a:buAutoNum type="arabicPeriod"/>
            </a:pPr>
            <a:r>
              <a:rPr lang="en-US" dirty="0"/>
              <a:t>Once in the scan tunnel, the vehicle is sensed but X-Rays remain off until the truck passes the gap sensor and the system recognizes that the cab (and vehicle operator) have passed the X-ray beam plane.</a:t>
            </a:r>
          </a:p>
          <a:p>
            <a:pPr marL="460375" lvl="0" indent="-457200">
              <a:buFont typeface="+mj-lt"/>
              <a:buAutoNum type="arabicPeriod"/>
            </a:pPr>
            <a:r>
              <a:rPr lang="en-US" dirty="0"/>
              <a:t>The system then automatically starts the scan of the cargo trailer.</a:t>
            </a:r>
          </a:p>
          <a:p>
            <a:pPr marL="460375" lvl="0" indent="-457200">
              <a:buFont typeface="+mj-lt"/>
              <a:buAutoNum type="arabicPeriod"/>
            </a:pPr>
            <a:r>
              <a:rPr lang="en-US" dirty="0"/>
              <a:t>The system automatically senses the end of the vehicle and ends image acquisition as in the normal scan sequence.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5708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Truck Portal Major Assemblies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E0C9D5-4D38-4FA1-AF59-9FAC60D4F57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AS&amp;E Confidential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9" t="5835" r="24611" b="4364"/>
          <a:stretch/>
        </p:blipFill>
        <p:spPr>
          <a:xfrm>
            <a:off x="923525" y="1009485"/>
            <a:ext cx="6567255" cy="5327086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21" idx="3"/>
          </p:cNvCxnSpPr>
          <p:nvPr/>
        </p:nvCxnSpPr>
        <p:spPr>
          <a:xfrm>
            <a:off x="2802861" y="1647384"/>
            <a:ext cx="501774" cy="24541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0" idx="3"/>
          </p:cNvCxnSpPr>
          <p:nvPr/>
        </p:nvCxnSpPr>
        <p:spPr>
          <a:xfrm>
            <a:off x="1872060" y="2500122"/>
            <a:ext cx="1086930" cy="89047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2" idx="3"/>
          </p:cNvCxnSpPr>
          <p:nvPr/>
        </p:nvCxnSpPr>
        <p:spPr>
          <a:xfrm>
            <a:off x="1762488" y="3375609"/>
            <a:ext cx="1004477" cy="898301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9" idx="3"/>
          </p:cNvCxnSpPr>
          <p:nvPr/>
        </p:nvCxnSpPr>
        <p:spPr>
          <a:xfrm flipV="1">
            <a:off x="3151015" y="5656490"/>
            <a:ext cx="307240" cy="36123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7" idx="2"/>
          </p:cNvCxnSpPr>
          <p:nvPr/>
        </p:nvCxnSpPr>
        <p:spPr>
          <a:xfrm flipH="1">
            <a:off x="5028188" y="1359873"/>
            <a:ext cx="895042" cy="395699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7" idx="1"/>
          </p:cNvCxnSpPr>
          <p:nvPr/>
        </p:nvCxnSpPr>
        <p:spPr>
          <a:xfrm flipH="1" flipV="1">
            <a:off x="6108200" y="4389125"/>
            <a:ext cx="806505" cy="407469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8" idx="1"/>
          </p:cNvCxnSpPr>
          <p:nvPr/>
        </p:nvCxnSpPr>
        <p:spPr>
          <a:xfrm flipH="1" flipV="1">
            <a:off x="4840835" y="5387655"/>
            <a:ext cx="806505" cy="55326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24" idx="3"/>
          </p:cNvCxnSpPr>
          <p:nvPr/>
        </p:nvCxnSpPr>
        <p:spPr>
          <a:xfrm flipV="1">
            <a:off x="2855693" y="4197100"/>
            <a:ext cx="1601092" cy="1329189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6914705" y="4581150"/>
            <a:ext cx="1336430" cy="430887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+mn-lt"/>
              </a:rPr>
              <a:t>SIDE IMAGING MODULE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5647340" y="5810110"/>
            <a:ext cx="1274064" cy="26161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+mn-lt"/>
              </a:rPr>
              <a:t>CHILLER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1576410" y="5886920"/>
            <a:ext cx="1574605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+mn-lt"/>
              </a:rPr>
              <a:t>VEHICLE GUIDE</a:t>
            </a:r>
          </a:p>
        </p:txBody>
      </p:sp>
      <p:sp>
        <p:nvSpPr>
          <p:cNvPr id="20" name="TextBox 19"/>
          <p:cNvSpPr txBox="1"/>
          <p:nvPr/>
        </p:nvSpPr>
        <p:spPr bwMode="auto">
          <a:xfrm>
            <a:off x="424260" y="2200040"/>
            <a:ext cx="1447800" cy="600164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+mn-lt"/>
              </a:rPr>
              <a:t>POWER ENTRY / PERIPHERALS ENCLOSURE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1730030" y="1431940"/>
            <a:ext cx="1072831" cy="430887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+mn-lt"/>
              </a:rPr>
              <a:t>SERVICE PLATFORM</a:t>
            </a:r>
          </a:p>
        </p:txBody>
      </p:sp>
      <p:sp>
        <p:nvSpPr>
          <p:cNvPr id="22" name="TextBox 21"/>
          <p:cNvSpPr txBox="1"/>
          <p:nvPr/>
        </p:nvSpPr>
        <p:spPr bwMode="auto">
          <a:xfrm>
            <a:off x="693095" y="3160165"/>
            <a:ext cx="1069393" cy="430887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+mn-lt"/>
              </a:rPr>
              <a:t>LEVELING FOOT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1499600" y="5310845"/>
            <a:ext cx="1356093" cy="430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+mn-lt"/>
              </a:rPr>
              <a:t>TRANSMISSION DETECTOR</a:t>
            </a:r>
          </a:p>
        </p:txBody>
      </p:sp>
      <p:cxnSp>
        <p:nvCxnSpPr>
          <p:cNvPr id="25" name="Straight Arrow Connector 24"/>
          <p:cNvCxnSpPr>
            <a:stCxn id="26" idx="1"/>
          </p:cNvCxnSpPr>
          <p:nvPr/>
        </p:nvCxnSpPr>
        <p:spPr>
          <a:xfrm flipH="1" flipV="1">
            <a:off x="5263291" y="4465935"/>
            <a:ext cx="1152149" cy="97571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 bwMode="auto">
          <a:xfrm>
            <a:off x="6415440" y="5310845"/>
            <a:ext cx="1336430" cy="26161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+mn-lt"/>
              </a:rPr>
              <a:t>LADDER GUARD</a:t>
            </a:r>
          </a:p>
        </p:txBody>
      </p:sp>
      <p:sp>
        <p:nvSpPr>
          <p:cNvPr id="27" name="TextBox 26"/>
          <p:cNvSpPr txBox="1"/>
          <p:nvPr/>
        </p:nvSpPr>
        <p:spPr bwMode="auto">
          <a:xfrm>
            <a:off x="5067914" y="1098263"/>
            <a:ext cx="1710631" cy="26161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+mn-lt"/>
              </a:rPr>
              <a:t>TOP IMAGING MODULE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6492250" y="2584090"/>
            <a:ext cx="691292" cy="88331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 bwMode="auto">
          <a:xfrm>
            <a:off x="7183540" y="2468875"/>
            <a:ext cx="1274064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+mn-lt"/>
              </a:rPr>
              <a:t>RAMP</a:t>
            </a:r>
          </a:p>
        </p:txBody>
      </p:sp>
      <p:cxnSp>
        <p:nvCxnSpPr>
          <p:cNvPr id="43" name="Straight Arrow Connector 42"/>
          <p:cNvCxnSpPr>
            <a:stCxn id="44" idx="2"/>
          </p:cNvCxnSpPr>
          <p:nvPr/>
        </p:nvCxnSpPr>
        <p:spPr>
          <a:xfrm>
            <a:off x="920552" y="4282342"/>
            <a:ext cx="271808" cy="26040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 bwMode="auto">
          <a:xfrm>
            <a:off x="385855" y="3851455"/>
            <a:ext cx="1069393" cy="430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+mn-lt"/>
              </a:rPr>
              <a:t>SPEED DISPLAY</a:t>
            </a:r>
          </a:p>
        </p:txBody>
      </p:sp>
      <p:sp>
        <p:nvSpPr>
          <p:cNvPr id="28" name="TextBox 27"/>
          <p:cNvSpPr txBox="1"/>
          <p:nvPr/>
        </p:nvSpPr>
        <p:spPr bwMode="auto">
          <a:xfrm>
            <a:off x="5202455" y="6154521"/>
            <a:ext cx="1925085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+mn-lt"/>
              </a:rPr>
              <a:t>HIGH TEMP CHILLER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4394464" y="5646748"/>
            <a:ext cx="806505" cy="55326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 bwMode="auto">
          <a:xfrm>
            <a:off x="7104922" y="1110248"/>
            <a:ext cx="1710631" cy="26161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+mn-lt"/>
              </a:rPr>
              <a:t>STANDARD EQUIPMENT</a:t>
            </a:r>
          </a:p>
        </p:txBody>
      </p:sp>
      <p:sp>
        <p:nvSpPr>
          <p:cNvPr id="33" name="TextBox 32"/>
          <p:cNvSpPr txBox="1"/>
          <p:nvPr/>
        </p:nvSpPr>
        <p:spPr bwMode="auto">
          <a:xfrm>
            <a:off x="7107998" y="1379924"/>
            <a:ext cx="1710631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+mn-lt"/>
              </a:rPr>
              <a:t>OPTIONAL EQUIPMENT</a:t>
            </a:r>
          </a:p>
        </p:txBody>
      </p:sp>
    </p:spTree>
    <p:extLst>
      <p:ext uri="{BB962C8B-B14F-4D97-AF65-F5344CB8AC3E}">
        <p14:creationId xmlns:p14="http://schemas.microsoft.com/office/powerpoint/2010/main" val="37433320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 Portal </a:t>
            </a:r>
            <a:r>
              <a:rPr lang="en-US" dirty="0"/>
              <a:t>Major Assemblies</a:t>
            </a:r>
          </a:p>
        </p:txBody>
      </p:sp>
      <p:pic>
        <p:nvPicPr>
          <p:cNvPr id="4" name="Picture 2" descr="\\mahqfps01.as-e.com\projects\Projects\8165 – Next Gen Z Portal\Tech Design Documents\Pictures\CBP Visit 150203\NGZP Car Rear w-vguid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2" t="10405" r="5676" b="11013"/>
          <a:stretch/>
        </p:blipFill>
        <p:spPr bwMode="auto">
          <a:xfrm>
            <a:off x="1883649" y="1355130"/>
            <a:ext cx="6571522" cy="422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2190890" y="1662370"/>
            <a:ext cx="635363" cy="40702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93596" y="2661570"/>
            <a:ext cx="575642" cy="63805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266230" y="4926795"/>
            <a:ext cx="460860" cy="62022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924425" y="1121077"/>
            <a:ext cx="592520" cy="44102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566224" y="4504927"/>
            <a:ext cx="406077" cy="32526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725620" y="4926795"/>
            <a:ext cx="398831" cy="112467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7068325" y="2852925"/>
            <a:ext cx="384051" cy="103693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22" idx="3"/>
          </p:cNvCxnSpPr>
          <p:nvPr/>
        </p:nvCxnSpPr>
        <p:spPr>
          <a:xfrm flipV="1">
            <a:off x="1703543" y="4389128"/>
            <a:ext cx="2369192" cy="522681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6972301" y="4830192"/>
            <a:ext cx="1336430" cy="430887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SIDE IMAGING MODULE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5523113" y="854477"/>
            <a:ext cx="1449188" cy="430887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TOP IMAGING MODULE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5124451" y="6051469"/>
            <a:ext cx="742950" cy="26161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CHILLER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1703543" y="5529860"/>
            <a:ext cx="1574605" cy="430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latin typeface="Calibri" panose="020F0502020204030204" pitchFamily="34" charset="0"/>
              </a:rPr>
              <a:t>VEHICLE GUIDE “FLAGS”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345796" y="2061406"/>
            <a:ext cx="1447800" cy="600164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POWER ENTRY / PERIPHERALS ENCLOSURE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1352550" y="1231870"/>
            <a:ext cx="835366" cy="430887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SERVICE PLATFORM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7452376" y="2591315"/>
            <a:ext cx="643874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latin typeface="Calibri" panose="020F0502020204030204" pitchFamily="34" charset="0"/>
              </a:rPr>
              <a:t>RAMP</a:t>
            </a:r>
          </a:p>
        </p:txBody>
      </p:sp>
      <p:sp>
        <p:nvSpPr>
          <p:cNvPr id="22" name="TextBox 21"/>
          <p:cNvSpPr txBox="1"/>
          <p:nvPr/>
        </p:nvSpPr>
        <p:spPr bwMode="auto">
          <a:xfrm>
            <a:off x="347450" y="4696365"/>
            <a:ext cx="1356093" cy="430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latin typeface="Calibri" panose="020F0502020204030204" pitchFamily="34" charset="0"/>
              </a:rPr>
              <a:t>TRANSMISSION DETECTOR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5455315" y="4427531"/>
            <a:ext cx="576075" cy="1075339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 bwMode="auto">
          <a:xfrm>
            <a:off x="6031390" y="5494242"/>
            <a:ext cx="1036935" cy="430887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LADDER GUARD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35</a:t>
            </a:fld>
            <a:endParaRPr lang="en-US"/>
          </a:p>
        </p:txBody>
      </p:sp>
      <p:sp>
        <p:nvSpPr>
          <p:cNvPr id="25" name="TextBox 24"/>
          <p:cNvSpPr txBox="1"/>
          <p:nvPr/>
        </p:nvSpPr>
        <p:spPr bwMode="auto">
          <a:xfrm>
            <a:off x="7051781" y="1161977"/>
            <a:ext cx="1710631" cy="26161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+mn-lt"/>
              </a:rPr>
              <a:t>STANDARD EQUIPMENT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7051781" y="1431295"/>
            <a:ext cx="1710631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+mn-lt"/>
              </a:rPr>
              <a:t>OPTIONAL EQUIPMENT</a:t>
            </a:r>
          </a:p>
        </p:txBody>
      </p:sp>
    </p:spTree>
    <p:extLst>
      <p:ext uri="{BB962C8B-B14F-4D97-AF65-F5344CB8AC3E}">
        <p14:creationId xmlns:p14="http://schemas.microsoft.com/office/powerpoint/2010/main" val="31554218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II Enhanced Serviceability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4050081" cy="4968240"/>
          </a:xfrm>
        </p:spPr>
        <p:txBody>
          <a:bodyPr/>
          <a:lstStyle/>
          <a:p>
            <a:r>
              <a:rPr lang="en-US" dirty="0" smtClean="0"/>
              <a:t>Catwalk allows for ease of access to top source module</a:t>
            </a:r>
          </a:p>
          <a:p>
            <a:r>
              <a:rPr lang="en-US" dirty="0" smtClean="0"/>
              <a:t>Service access from inside the tunnel</a:t>
            </a:r>
          </a:p>
          <a:p>
            <a:r>
              <a:rPr lang="en-US" dirty="0" smtClean="0"/>
              <a:t>Standard LED tunnel lights</a:t>
            </a:r>
          </a:p>
          <a:p>
            <a:r>
              <a:rPr lang="en-US" dirty="0" smtClean="0"/>
              <a:t>Automatic Limp mode </a:t>
            </a:r>
          </a:p>
          <a:p>
            <a:pPr marL="401638" lvl="1" indent="-342900"/>
            <a:r>
              <a:rPr lang="en-US" dirty="0" smtClean="0"/>
              <a:t>System </a:t>
            </a:r>
            <a:r>
              <a:rPr lang="en-US" dirty="0"/>
              <a:t>will continue to image in the presence of 1 – 2 source </a:t>
            </a:r>
            <a:r>
              <a:rPr lang="en-US" dirty="0" smtClean="0"/>
              <a:t>failures</a:t>
            </a:r>
          </a:p>
          <a:p>
            <a:pPr marL="0" lvl="1" indent="0">
              <a:spcBef>
                <a:spcPts val="1200"/>
              </a:spcBef>
              <a:buClrTx/>
              <a:buNone/>
            </a:pPr>
            <a:r>
              <a:rPr lang="en-US" sz="2000" dirty="0"/>
              <a:t>Enhanced remote monitoring for field service</a:t>
            </a:r>
          </a:p>
          <a:p>
            <a:pPr marL="0" indent="0"/>
            <a:r>
              <a:rPr lang="en-US" dirty="0" smtClean="0"/>
              <a:t>Built-in Self Test (BIT)</a:t>
            </a:r>
          </a:p>
          <a:p>
            <a:pPr marL="342900" lvl="1" indent="-342900"/>
            <a:r>
              <a:rPr lang="en-US" dirty="0" smtClean="0"/>
              <a:t>Runs in background to help identify failed or compromised components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36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981" y="1219200"/>
            <a:ext cx="4339871" cy="303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228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6" r="4197"/>
          <a:stretch/>
        </p:blipFill>
        <p:spPr>
          <a:xfrm flipV="1">
            <a:off x="4696607" y="4202087"/>
            <a:ext cx="3739896" cy="1152144"/>
          </a:xfrm>
          <a:prstGeom prst="rect">
            <a:avLst/>
          </a:prstGeom>
        </p:spPr>
      </p:pic>
      <p:pic>
        <p:nvPicPr>
          <p:cNvPr id="22" name="Picture 21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t="18068" r="10217" b="18296"/>
          <a:stretch/>
        </p:blipFill>
        <p:spPr>
          <a:xfrm>
            <a:off x="640787" y="4202087"/>
            <a:ext cx="3739896" cy="11521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Full Image Set – Car Portal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640787" y="1425677"/>
            <a:ext cx="3739896" cy="1150925"/>
            <a:chOff x="473638" y="1425677"/>
            <a:chExt cx="3739896" cy="1150925"/>
          </a:xfrm>
        </p:grpSpPr>
        <p:pic>
          <p:nvPicPr>
            <p:cNvPr id="10" name="Picture 9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43" t="30877" r="13118"/>
            <a:stretch/>
          </p:blipFill>
          <p:spPr>
            <a:xfrm>
              <a:off x="473638" y="1425677"/>
              <a:ext cx="3739896" cy="1150925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 bwMode="auto">
            <a:xfrm>
              <a:off x="473638" y="1425677"/>
              <a:ext cx="934064" cy="261610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Left Side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</a:rPr>
                <a:t>Bx</a:t>
              </a:r>
              <a:endPara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696607" y="1425677"/>
            <a:ext cx="3736684" cy="1152144"/>
            <a:chOff x="4729316" y="1424458"/>
            <a:chExt cx="3736684" cy="115214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71" t="30877" r="11310" b="374"/>
            <a:stretch/>
          </p:blipFill>
          <p:spPr>
            <a:xfrm>
              <a:off x="4729316" y="1424458"/>
              <a:ext cx="3736684" cy="115214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 bwMode="auto">
            <a:xfrm>
              <a:off x="4729316" y="1425677"/>
              <a:ext cx="934064" cy="261610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Left Side Fx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40787" y="2814213"/>
            <a:ext cx="3739896" cy="1145150"/>
            <a:chOff x="473638" y="2807219"/>
            <a:chExt cx="3739896" cy="1145150"/>
          </a:xfrm>
        </p:grpSpPr>
        <p:pic>
          <p:nvPicPr>
            <p:cNvPr id="14" name="Picture 13"/>
            <p:cNvPicPr>
              <a:picLocks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32" t="33664" r="16559" b="993"/>
            <a:stretch/>
          </p:blipFill>
          <p:spPr>
            <a:xfrm>
              <a:off x="473638" y="2812025"/>
              <a:ext cx="3739896" cy="1140344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 bwMode="auto">
            <a:xfrm>
              <a:off x="475326" y="2807219"/>
              <a:ext cx="1038841" cy="261610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Right Side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</a:rPr>
                <a:t>Bx</a:t>
              </a:r>
              <a:endPara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696607" y="2813119"/>
            <a:ext cx="3739896" cy="1152144"/>
            <a:chOff x="4726104" y="2807219"/>
            <a:chExt cx="3739896" cy="1152144"/>
          </a:xfrm>
        </p:grpSpPr>
        <p:pic>
          <p:nvPicPr>
            <p:cNvPr id="16" name="Picture 15"/>
            <p:cNvPicPr>
              <a:picLocks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02" t="35523" r="14731" b="64"/>
            <a:stretch/>
          </p:blipFill>
          <p:spPr>
            <a:xfrm>
              <a:off x="4726104" y="2807219"/>
              <a:ext cx="3739896" cy="115214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 bwMode="auto">
            <a:xfrm>
              <a:off x="4726104" y="2807219"/>
              <a:ext cx="1038841" cy="261610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Right Side Fx</a:t>
              </a:r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642476" y="4201780"/>
            <a:ext cx="596390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Top </a:t>
            </a:r>
            <a:r>
              <a:rPr lang="en-US" sz="11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Bx</a:t>
            </a:r>
            <a:endParaRPr lang="en-US" sz="11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4696607" y="4201780"/>
            <a:ext cx="596390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Top DE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422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03" y="4682387"/>
            <a:ext cx="3611880" cy="13775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978" y="3144263"/>
            <a:ext cx="3611880" cy="13775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87" y="3097905"/>
            <a:ext cx="3611880" cy="13775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978" y="1424577"/>
            <a:ext cx="3611880" cy="13775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87" y="1425677"/>
            <a:ext cx="3608996" cy="13764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II Full Image Set – Truck Portal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 bwMode="auto">
          <a:xfrm>
            <a:off x="640787" y="1425677"/>
            <a:ext cx="934064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Left Side </a:t>
            </a:r>
            <a:r>
              <a:rPr lang="en-US" sz="11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Bx</a:t>
            </a:r>
            <a:endParaRPr lang="en-US" sz="11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4771978" y="1425677"/>
            <a:ext cx="934064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Left Side Fx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640787" y="3097905"/>
            <a:ext cx="1038841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Right Side </a:t>
            </a:r>
            <a:r>
              <a:rPr lang="en-US" sz="11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Bx</a:t>
            </a:r>
            <a:endParaRPr lang="en-US" sz="11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4773576" y="3141891"/>
            <a:ext cx="1038841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Right Side Fx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642476" y="4682387"/>
            <a:ext cx="596390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Top </a:t>
            </a:r>
            <a:r>
              <a:rPr lang="en-US" sz="11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Bx</a:t>
            </a:r>
            <a:endParaRPr lang="en-US" sz="11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4771978" y="4704041"/>
            <a:ext cx="596390" cy="2616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Top DE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38</a:t>
            </a:fld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978" y="5147900"/>
            <a:ext cx="3611880" cy="5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301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:\Projects\3144 3146-3159 CBP ZPortal\7.0 SITE FILES &amp;  REQUIREMENTS\CALEXICO CA\Pictures\Construction\Apr 2 -7\bus foundation 67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699" y="3279457"/>
            <a:ext cx="2786133" cy="281362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clker.com/cliparts/6/S/W/2/g/t/transparent-red-no-circle-h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3238944"/>
            <a:ext cx="2952750" cy="291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</a:t>
            </a:r>
            <a:r>
              <a:rPr lang="en-US" dirty="0" err="1" smtClean="0"/>
              <a:t>Constructionless</a:t>
            </a:r>
            <a:r>
              <a:rPr lang="en-US" dirty="0" smtClean="0"/>
              <a:t>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/>
            <a:r>
              <a:rPr lang="en-US" dirty="0"/>
              <a:t>Installed on existing road, vehicle travel lane, parking lot, etc.</a:t>
            </a:r>
          </a:p>
          <a:p>
            <a:pPr indent="0"/>
            <a:r>
              <a:rPr lang="en-US" dirty="0"/>
              <a:t>Surface-mount Transmission Detector</a:t>
            </a:r>
          </a:p>
          <a:p>
            <a:pPr marL="349250" indent="-342900"/>
            <a:r>
              <a:rPr lang="en-US" dirty="0"/>
              <a:t>Eliminates trenching, below ground </a:t>
            </a:r>
            <a:r>
              <a:rPr lang="en-US" dirty="0" smtClean="0"/>
              <a:t>conduit </a:t>
            </a:r>
            <a:r>
              <a:rPr lang="en-US" dirty="0"/>
              <a:t>runs and cabling installation</a:t>
            </a:r>
          </a:p>
          <a:p>
            <a:pPr marL="857250" lvl="1" indent="-342900"/>
            <a:r>
              <a:rPr lang="en-US" dirty="0"/>
              <a:t>Surface mounted bollards/posts</a:t>
            </a:r>
          </a:p>
          <a:p>
            <a:pPr marL="857250" lvl="1" indent="-342900"/>
            <a:r>
              <a:rPr lang="en-US" dirty="0"/>
              <a:t>Optional LPR runs on power </a:t>
            </a:r>
            <a:r>
              <a:rPr lang="en-US" dirty="0" smtClean="0"/>
              <a:t>feed </a:t>
            </a:r>
            <a:r>
              <a:rPr lang="en-US" dirty="0"/>
              <a:t>from </a:t>
            </a:r>
            <a:r>
              <a:rPr lang="en-US" dirty="0" smtClean="0"/>
              <a:t>system</a:t>
            </a:r>
          </a:p>
          <a:p>
            <a:pPr marL="857250" lvl="1" indent="-342900"/>
            <a:r>
              <a:rPr lang="en-US" dirty="0" smtClean="0"/>
              <a:t>Optional surface mount UVIS</a:t>
            </a:r>
            <a:endParaRPr lang="en-US" dirty="0"/>
          </a:p>
          <a:p>
            <a:pPr marL="857250" lvl="1" indent="-342900"/>
            <a:r>
              <a:rPr lang="en-US" dirty="0"/>
              <a:t>Single Interface for Electric Power</a:t>
            </a:r>
          </a:p>
          <a:p>
            <a:pPr marL="857250" lvl="1" indent="-342900"/>
            <a:r>
              <a:rPr lang="en-US" dirty="0"/>
              <a:t>Reduced installation time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©2015 American Science and Engineering,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82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 vs Z Portal II Site Requirements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0410935"/>
              </p:ext>
            </p:extLst>
          </p:nvPr>
        </p:nvGraphicFramePr>
        <p:xfrm>
          <a:off x="342900" y="1219200"/>
          <a:ext cx="8338875" cy="4042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9625"/>
                <a:gridCol w="2779625"/>
                <a:gridCol w="2779625"/>
              </a:tblGrid>
              <a:tr h="32136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Feature / Option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Z Portal I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Z Portal II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Vehicle Height Gauge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Civils Scope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Surface Mount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Vehicle Guides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Rub Rails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Plastic Guides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Vault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Required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Not Required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Foundation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Required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Not Required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Underground Conduit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Required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Not Required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046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Speed Display / Radar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In-ground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Surface Mount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207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TDTX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In-ground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Surface Mount or In-ground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Vehicle</a:t>
                      </a:r>
                      <a:r>
                        <a:rPr lang="en-US" sz="1600" baseline="0" dirty="0" smtClean="0">
                          <a:latin typeface="Calibri" panose="020F0502020204030204" pitchFamily="34" charset="0"/>
                        </a:rPr>
                        <a:t> Sensors / Cameras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In-ground</a:t>
                      </a:r>
                      <a:r>
                        <a:rPr lang="en-US" sz="1600" baseline="0" dirty="0" smtClean="0">
                          <a:latin typeface="Calibri" panose="020F0502020204030204" pitchFamily="34" charset="0"/>
                        </a:rPr>
                        <a:t> / Bollards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On</a:t>
                      </a:r>
                      <a:r>
                        <a:rPr lang="en-US" sz="1600" baseline="0" dirty="0" smtClean="0">
                          <a:latin typeface="Calibri" panose="020F0502020204030204" pitchFamily="34" charset="0"/>
                        </a:rPr>
                        <a:t> system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2136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Travel / Lane Grade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Requires</a:t>
                      </a:r>
                      <a:r>
                        <a:rPr lang="en-US" sz="1600" baseline="0" dirty="0" smtClean="0">
                          <a:latin typeface="Calibri" panose="020F0502020204030204" pitchFamily="34" charset="0"/>
                        </a:rPr>
                        <a:t> level grade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2% Grade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119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UVIS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In-ground / Conduit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Surface Mount</a:t>
                      </a:r>
                      <a:r>
                        <a:rPr lang="en-US" sz="1600" baseline="0" dirty="0" smtClean="0">
                          <a:latin typeface="Calibri" panose="020F0502020204030204" pitchFamily="34" charset="0"/>
                        </a:rPr>
                        <a:t> or In-ground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4531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LPR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In-ground / Conduit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Surface Mount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40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351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Z Portal II Options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542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53451"/>
            <a:ext cx="7439025" cy="584200"/>
          </a:xfrm>
        </p:spPr>
        <p:txBody>
          <a:bodyPr/>
          <a:lstStyle/>
          <a:p>
            <a:r>
              <a:rPr lang="en-US" dirty="0" smtClean="0"/>
              <a:t>Z Portal II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933324"/>
            <a:ext cx="4229099" cy="5617029"/>
          </a:xfrm>
        </p:spPr>
        <p:txBody>
          <a:bodyPr>
            <a:noAutofit/>
          </a:bodyPr>
          <a:lstStyle/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300" dirty="0" smtClean="0"/>
              <a:t>Dual-energy Top-Down Transmission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300" dirty="0" smtClean="0"/>
              <a:t>Scan Activation Station (Truck only)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300" dirty="0" smtClean="0"/>
              <a:t>Automatic Cab Exclusion Scan Activation (Truck only)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300" dirty="0"/>
              <a:t>Radiation Portal Monitor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300" dirty="0" smtClean="0"/>
              <a:t>Integrated License Plate Reader system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300" dirty="0" smtClean="0"/>
              <a:t>Integrated Container Code Recognition system (Truck only)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300" dirty="0"/>
              <a:t>Integrated</a:t>
            </a:r>
            <a:r>
              <a:rPr lang="en-US" sz="1300" dirty="0" smtClean="0"/>
              <a:t> Under </a:t>
            </a:r>
            <a:r>
              <a:rPr lang="en-US" sz="1300" dirty="0"/>
              <a:t>Vehicle Inspection </a:t>
            </a:r>
            <a:r>
              <a:rPr lang="en-US" sz="1300" dirty="0" smtClean="0"/>
              <a:t>System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300" dirty="0" smtClean="0"/>
              <a:t>Integrated Manifest Scanner (Truck only)</a:t>
            </a:r>
            <a:endParaRPr lang="en-US" sz="1300" dirty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300" dirty="0"/>
              <a:t>Networking with ASE Connect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300" dirty="0" smtClean="0"/>
              <a:t>Vehicle Protection </a:t>
            </a:r>
            <a:r>
              <a:rPr lang="en-US" sz="1300" dirty="0"/>
              <a:t>K</a:t>
            </a:r>
            <a:r>
              <a:rPr lang="en-US" sz="1300" dirty="0" smtClean="0"/>
              <a:t>it </a:t>
            </a:r>
          </a:p>
          <a:p>
            <a:pPr marL="857250" lvl="1" indent="-342900"/>
            <a:r>
              <a:rPr lang="en-US" sz="1200" dirty="0" smtClean="0"/>
              <a:t>Vehicle guides and flags to direct traffic through the tunnel and decrease vehicle collisions with the system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300" dirty="0" smtClean="0"/>
              <a:t>Vehicle Gauge </a:t>
            </a:r>
            <a:r>
              <a:rPr lang="en-US" sz="1300" dirty="0"/>
              <a:t>K</a:t>
            </a:r>
            <a:r>
              <a:rPr lang="en-US" sz="1300" dirty="0" smtClean="0"/>
              <a:t>it </a:t>
            </a:r>
          </a:p>
          <a:p>
            <a:pPr marL="857250" lvl="1" indent="-342900"/>
            <a:r>
              <a:rPr lang="en-US" sz="1200" dirty="0" smtClean="0"/>
              <a:t>Vehicle height and width gauges to prevent oversized vehicles from entering the scan tunnel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300" dirty="0"/>
              <a:t>Vehicle Speed </a:t>
            </a:r>
            <a:r>
              <a:rPr lang="en-US" sz="1300" dirty="0" smtClean="0"/>
              <a:t>Display</a:t>
            </a:r>
            <a:endParaRPr lang="en-US" sz="13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©2015 American Science and Engineering,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42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1999" y="933324"/>
            <a:ext cx="4229099" cy="496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175" indent="4763" algn="l" rtl="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defRPr sz="20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14350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30288" indent="-230188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SzPct val="80000"/>
              <a:buFont typeface="Wingdings 3" pitchFamily="18" charset="2"/>
              <a:buChar char="}"/>
              <a:tabLst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82725" indent="-28416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SzPct val="90000"/>
              <a:buFont typeface="Arial" pitchFamily="34" charset="0"/>
              <a:buChar char="–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944688" indent="-231775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4A5C78"/>
              </a:buClr>
              <a:buFont typeface="Arial" pitchFamily="34" charset="0"/>
              <a:buChar char="»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400" dirty="0"/>
              <a:t>CCTV perimeter cameras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400" dirty="0" smtClean="0"/>
              <a:t>Foundation</a:t>
            </a:r>
            <a:r>
              <a:rPr lang="en-US" sz="1200" dirty="0" smtClean="0"/>
              <a:t> </a:t>
            </a:r>
            <a:r>
              <a:rPr lang="en-US" sz="1400" dirty="0"/>
              <a:t>Mount</a:t>
            </a:r>
          </a:p>
          <a:p>
            <a:pPr marL="857250" lvl="1" indent="-342900"/>
            <a:r>
              <a:rPr lang="en-US" sz="1300" dirty="0"/>
              <a:t>Mounts the Z Portal system on concrete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400" dirty="0" smtClean="0"/>
              <a:t>Local </a:t>
            </a:r>
            <a:r>
              <a:rPr lang="en-US" sz="1400" dirty="0"/>
              <a:t>Language Kits</a:t>
            </a:r>
          </a:p>
          <a:p>
            <a:pPr marL="857250" lvl="1" indent="-342900"/>
            <a:r>
              <a:rPr lang="en-US" sz="1300" dirty="0"/>
              <a:t>Arabic, Chinese, English, French, Polish, Portuguese, Russian, and Spanish available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400" dirty="0" smtClean="0"/>
              <a:t>Peripheral Data Interface</a:t>
            </a:r>
          </a:p>
          <a:p>
            <a:pPr marL="857250" lvl="1" indent="-342900"/>
            <a:r>
              <a:rPr lang="en-US" sz="1300" dirty="0" smtClean="0"/>
              <a:t>Allows integration of data from third-party devices into system database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400" dirty="0" smtClean="0"/>
              <a:t>150 m (500 ft.) Operators Kit</a:t>
            </a:r>
          </a:p>
          <a:p>
            <a:pPr marL="857250" lvl="1" indent="-342900"/>
            <a:r>
              <a:rPr lang="en-US" sz="1300" dirty="0" smtClean="0"/>
              <a:t>Extends the distance between the system and operator’s control station from 90m (300 ft.) to 150m (500 ft.)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400" dirty="0" smtClean="0"/>
              <a:t>Transformer (needed for 60 Hz installations), Generators, Power Conditioners</a:t>
            </a:r>
            <a:endParaRPr lang="en-US" sz="1200" dirty="0" smtClean="0"/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400" dirty="0" smtClean="0"/>
              <a:t>Operator Alert Image Analysis Tools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400" dirty="0" smtClean="0"/>
              <a:t>Operator Booth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400" dirty="0" smtClean="0"/>
              <a:t>Extreme Temperature Kits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r>
              <a:rPr lang="en-US" sz="1400" dirty="0" smtClean="0"/>
              <a:t>Sentry® Portal Co-location (Truck only)</a:t>
            </a:r>
            <a:endParaRPr lang="en-US" sz="1400" dirty="0"/>
          </a:p>
          <a:p>
            <a:pPr marL="346075" indent="-342900"/>
            <a:endParaRPr lang="en-US" dirty="0" smtClean="0"/>
          </a:p>
          <a:p>
            <a:pPr marL="346075" indent="-34290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0669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Dual-energy Top-Down Transmission Imaging - Option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5090196" cy="4968240"/>
          </a:xfrm>
        </p:spPr>
        <p:txBody>
          <a:bodyPr>
            <a:normAutofit/>
          </a:bodyPr>
          <a:lstStyle/>
          <a:p>
            <a:r>
              <a:rPr lang="en-US" dirty="0" smtClean="0"/>
              <a:t>Produces </a:t>
            </a:r>
            <a:r>
              <a:rPr lang="en-US" dirty="0"/>
              <a:t>a three color image highlighting different material </a:t>
            </a:r>
            <a:r>
              <a:rPr lang="en-US" dirty="0" smtClean="0"/>
              <a:t>types</a:t>
            </a:r>
            <a:endParaRPr lang="en-US" dirty="0"/>
          </a:p>
          <a:p>
            <a:pPr marL="857250" lvl="1" indent="-342900"/>
            <a:r>
              <a:rPr lang="en-US" dirty="0" smtClean="0"/>
              <a:t>Metallics in blue</a:t>
            </a:r>
          </a:p>
          <a:p>
            <a:pPr marL="857250" lvl="1" indent="-342900"/>
            <a:r>
              <a:rPr lang="en-US" dirty="0" smtClean="0"/>
              <a:t>Organics in orange</a:t>
            </a:r>
          </a:p>
          <a:p>
            <a:pPr marL="857250" lvl="1" indent="-342900"/>
            <a:r>
              <a:rPr lang="en-US" dirty="0" smtClean="0"/>
              <a:t>Mixed materials in green</a:t>
            </a:r>
          </a:p>
          <a:p>
            <a:pPr indent="0"/>
            <a:r>
              <a:rPr lang="en-US" dirty="0"/>
              <a:t>The DE TDTX option is housed in a surface mount enclosure which does not require any civil works construction for </a:t>
            </a:r>
            <a:r>
              <a:rPr lang="en-US" dirty="0" smtClean="0"/>
              <a:t>installation</a:t>
            </a:r>
            <a:endParaRPr lang="en-US" dirty="0"/>
          </a:p>
          <a:p>
            <a:pPr indent="0"/>
            <a:r>
              <a:rPr lang="en-US" dirty="0"/>
              <a:t>Provides improved detection</a:t>
            </a:r>
          </a:p>
          <a:p>
            <a:pPr marL="857250" lvl="1" indent="-342900"/>
            <a:r>
              <a:rPr lang="en-US" dirty="0"/>
              <a:t>Weapons, handguns and rifles</a:t>
            </a:r>
          </a:p>
          <a:p>
            <a:pPr marL="857250" lvl="1" indent="-342900"/>
            <a:r>
              <a:rPr lang="en-US" dirty="0"/>
              <a:t>Smuggling in fuel tanks</a:t>
            </a:r>
          </a:p>
          <a:p>
            <a:pPr marL="857250" lvl="1" indent="-342900"/>
            <a:r>
              <a:rPr lang="en-US" dirty="0"/>
              <a:t>Items on the floor or concealed under seats &amp; in trunk</a:t>
            </a:r>
          </a:p>
          <a:p>
            <a:pPr indent="0"/>
            <a:endParaRPr lang="en-US" dirty="0" smtClean="0"/>
          </a:p>
          <a:p>
            <a:pPr marL="857250" lvl="1" indent="-342900"/>
            <a:endParaRPr lang="en-US" dirty="0"/>
          </a:p>
        </p:txBody>
      </p:sp>
      <p:pic>
        <p:nvPicPr>
          <p:cNvPr id="4" name="Picture 3" descr="Z Portal II_sysphoto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221" y="1390650"/>
            <a:ext cx="2756535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376196" y="1219200"/>
            <a:ext cx="1289685" cy="450215"/>
          </a:xfrm>
          <a:prstGeom prst="rect">
            <a:avLst/>
          </a:prstGeom>
          <a:solidFill>
            <a:srgbClr val="FFFFFF"/>
          </a:solidFill>
          <a:ln w="19050">
            <a:solidFill>
              <a:srgbClr val="CC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Transmission Detectors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6804696" y="1669415"/>
            <a:ext cx="1181100" cy="1140460"/>
          </a:xfrm>
          <a:prstGeom prst="straightConnector1">
            <a:avLst/>
          </a:prstGeom>
          <a:ln w="19050">
            <a:solidFill>
              <a:srgbClr val="CC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580678" y="5390395"/>
            <a:ext cx="2824480" cy="293370"/>
          </a:xfrm>
          <a:prstGeom prst="rect">
            <a:avLst/>
          </a:prstGeom>
          <a:solidFill>
            <a:srgbClr val="FFFFFF"/>
          </a:solidFill>
          <a:ln w="19050">
            <a:solidFill>
              <a:srgbClr val="CC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Dual-Energy Top-Down Transmission Image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43</a:t>
            </a:fld>
            <a:endParaRPr lang="en-US"/>
          </a:p>
        </p:txBody>
      </p:sp>
      <p:pic>
        <p:nvPicPr>
          <p:cNvPr id="11" name="Picture 10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2"/>
          <a:stretch/>
        </p:blipFill>
        <p:spPr>
          <a:xfrm>
            <a:off x="4992956" y="4215239"/>
            <a:ext cx="3739896" cy="115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571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2900" y="950048"/>
            <a:ext cx="4101597" cy="5450752"/>
          </a:xfrm>
        </p:spPr>
        <p:txBody>
          <a:bodyPr>
            <a:noAutofit/>
          </a:bodyPr>
          <a:lstStyle/>
          <a:p>
            <a:r>
              <a:rPr lang="en-US" sz="1400" dirty="0" smtClean="0">
                <a:latin typeface="Calibri" panose="020F0502020204030204" pitchFamily="34" charset="0"/>
              </a:rPr>
              <a:t>Car Z Portal flush mount (vaulted) TDTX </a:t>
            </a:r>
          </a:p>
          <a:p>
            <a:pPr marL="231775" lvl="1"/>
            <a:r>
              <a:rPr lang="en-US" sz="1200" dirty="0" smtClean="0">
                <a:latin typeface="Calibri" panose="020F0502020204030204" pitchFamily="34" charset="0"/>
              </a:rPr>
              <a:t>Vault Dimensions</a:t>
            </a:r>
          </a:p>
          <a:p>
            <a:pPr marL="796925" lvl="2"/>
            <a:r>
              <a:rPr lang="en-US" sz="1100" dirty="0" smtClean="0">
                <a:latin typeface="Calibri" panose="020F0502020204030204" pitchFamily="34" charset="0"/>
              </a:rPr>
              <a:t>508mm (1’ 8”) width</a:t>
            </a:r>
          </a:p>
          <a:p>
            <a:pPr marL="796925" lvl="2"/>
            <a:r>
              <a:rPr lang="en-US" sz="1100" dirty="0" smtClean="0">
                <a:latin typeface="Calibri" panose="020F0502020204030204" pitchFamily="34" charset="0"/>
              </a:rPr>
              <a:t>86mm (3.4”) height (deep)</a:t>
            </a:r>
          </a:p>
          <a:p>
            <a:pPr marL="796925" lvl="2"/>
            <a:r>
              <a:rPr lang="en-US" sz="1100" dirty="0" smtClean="0">
                <a:latin typeface="Calibri" panose="020F0502020204030204" pitchFamily="34" charset="0"/>
              </a:rPr>
              <a:t>Detector enclosure is 3982mm (13’ 0.8”) wide, must provide room for appropriate drainage on each side and power connection</a:t>
            </a:r>
          </a:p>
          <a:p>
            <a:pPr marL="796925" lvl="2"/>
            <a:r>
              <a:rPr lang="en-US" sz="1100" dirty="0" smtClean="0">
                <a:latin typeface="Calibri" panose="020F0502020204030204" pitchFamily="34" charset="0"/>
              </a:rPr>
              <a:t>331-0026-1 Vaulted TDTX for Car Site Requirements Drawing</a:t>
            </a:r>
          </a:p>
          <a:p>
            <a:r>
              <a:rPr lang="en-US" sz="1400" dirty="0">
                <a:latin typeface="Calibri" panose="020F0502020204030204" pitchFamily="34" charset="0"/>
              </a:rPr>
              <a:t>Truck Z Portal flush mount (vaulted) TDTX </a:t>
            </a:r>
          </a:p>
          <a:p>
            <a:pPr marL="231775" lvl="1"/>
            <a:r>
              <a:rPr lang="en-US" sz="1200" dirty="0">
                <a:latin typeface="Calibri" panose="020F0502020204030204" pitchFamily="34" charset="0"/>
              </a:rPr>
              <a:t>Vault Dimensions</a:t>
            </a:r>
          </a:p>
          <a:p>
            <a:pPr marL="796925" lvl="2"/>
            <a:r>
              <a:rPr lang="en-US" sz="1100" dirty="0">
                <a:latin typeface="Calibri" panose="020F0502020204030204" pitchFamily="34" charset="0"/>
              </a:rPr>
              <a:t>508mm (1’ 8”) width</a:t>
            </a:r>
          </a:p>
          <a:p>
            <a:pPr marL="796925" lvl="2"/>
            <a:r>
              <a:rPr lang="en-US" sz="1100" dirty="0">
                <a:latin typeface="Calibri" panose="020F0502020204030204" pitchFamily="34" charset="0"/>
              </a:rPr>
              <a:t>86mm (3.4”) height (deep)</a:t>
            </a:r>
          </a:p>
          <a:p>
            <a:pPr marL="796925" lvl="2"/>
            <a:r>
              <a:rPr lang="en-US" sz="1100" dirty="0">
                <a:latin typeface="Calibri" panose="020F0502020204030204" pitchFamily="34" charset="0"/>
              </a:rPr>
              <a:t>Detector enclosure is 4845mm (15’ 10.8”) wide, must provide room for appropriate drainage on each side and power connection</a:t>
            </a:r>
          </a:p>
          <a:p>
            <a:pPr marL="796925" lvl="2"/>
            <a:r>
              <a:rPr lang="en-US" sz="1100" dirty="0">
                <a:latin typeface="Calibri" panose="020F0502020204030204" pitchFamily="34" charset="0"/>
              </a:rPr>
              <a:t>331-0025-1 Vaulted TDTX for Truck Site Requirements Drawing</a:t>
            </a:r>
          </a:p>
          <a:p>
            <a:pPr marL="49212" lvl="1" indent="0">
              <a:buNone/>
            </a:pPr>
            <a:r>
              <a:rPr lang="en-US" sz="1400" dirty="0">
                <a:latin typeface="Calibri" panose="020F0502020204030204" pitchFamily="34" charset="0"/>
              </a:rPr>
              <a:t>Surface Mount TDTX Site Requirements Drawing</a:t>
            </a:r>
          </a:p>
          <a:p>
            <a:pPr marL="288925" lvl="1" indent="-285750"/>
            <a:r>
              <a:rPr lang="en-US" sz="1100" dirty="0">
                <a:latin typeface="Calibri" panose="020F0502020204030204" pitchFamily="34" charset="0"/>
              </a:rPr>
              <a:t>331-0028-1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672" t="10001" b="4999"/>
          <a:stretch/>
        </p:blipFill>
        <p:spPr>
          <a:xfrm>
            <a:off x="4419600" y="2362200"/>
            <a:ext cx="4495800" cy="39541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8787" y="365848"/>
            <a:ext cx="3629025" cy="223837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Vaulted TDTX Site Requirements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24600" y="1837036"/>
            <a:ext cx="24764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Power connection made here. Use </a:t>
            </a:r>
            <a:r>
              <a:rPr lang="en-US" sz="1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Liquatite</a:t>
            </a:r>
            <a:r>
              <a:rPr lang="en-US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above ground to electronics panel.</a:t>
            </a:r>
          </a:p>
        </p:txBody>
      </p:sp>
      <p:sp>
        <p:nvSpPr>
          <p:cNvPr id="11" name="Freeform 10"/>
          <p:cNvSpPr/>
          <p:nvPr/>
        </p:nvSpPr>
        <p:spPr>
          <a:xfrm>
            <a:off x="4444497" y="1709595"/>
            <a:ext cx="660903" cy="340940"/>
          </a:xfrm>
          <a:custGeom>
            <a:avLst/>
            <a:gdLst>
              <a:gd name="connsiteX0" fmla="*/ 660903 w 660903"/>
              <a:gd name="connsiteY0" fmla="*/ 300274 h 340940"/>
              <a:gd name="connsiteX1" fmla="*/ 371192 w 660903"/>
              <a:gd name="connsiteY1" fmla="*/ 318381 h 340940"/>
              <a:gd name="connsiteX2" fmla="*/ 334978 w 660903"/>
              <a:gd name="connsiteY2" fmla="*/ 28670 h 340940"/>
              <a:gd name="connsiteX3" fmla="*/ 0 w 660903"/>
              <a:gd name="connsiteY3" fmla="*/ 10563 h 340940"/>
              <a:gd name="connsiteX4" fmla="*/ 0 w 660903"/>
              <a:gd name="connsiteY4" fmla="*/ 10563 h 34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903" h="340940">
                <a:moveTo>
                  <a:pt x="660903" y="300274"/>
                </a:moveTo>
                <a:cubicBezTo>
                  <a:pt x="543208" y="331961"/>
                  <a:pt x="425513" y="363648"/>
                  <a:pt x="371192" y="318381"/>
                </a:cubicBezTo>
                <a:cubicBezTo>
                  <a:pt x="316871" y="273114"/>
                  <a:pt x="396843" y="79973"/>
                  <a:pt x="334978" y="28670"/>
                </a:cubicBezTo>
                <a:cubicBezTo>
                  <a:pt x="273113" y="-22633"/>
                  <a:pt x="0" y="10563"/>
                  <a:pt x="0" y="10563"/>
                </a:cubicBezTo>
                <a:lnTo>
                  <a:pt x="0" y="10563"/>
                </a:lnTo>
              </a:path>
            </a:pathLst>
          </a:cu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244598" y="2050535"/>
            <a:ext cx="1080002" cy="159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542109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 Activation Station </a:t>
            </a:r>
            <a:br>
              <a:rPr lang="en-US" dirty="0" smtClean="0"/>
            </a:br>
            <a:r>
              <a:rPr lang="en-US" sz="1800" dirty="0" smtClean="0"/>
              <a:t>Z Portal for Trucks only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00" dirty="0" smtClean="0"/>
              <a:t>Option for scanning only the cargo of a large truck – avoids scanning the cab and driver</a:t>
            </a:r>
          </a:p>
          <a:p>
            <a:r>
              <a:rPr lang="en-US" sz="1700" dirty="0" smtClean="0"/>
              <a:t>Two configurations allow scanning to be initiated by an officer or by the vehicle driver</a:t>
            </a:r>
          </a:p>
          <a:p>
            <a:pPr marL="857250" lvl="1" indent="-342900"/>
            <a:r>
              <a:rPr lang="en-US" sz="1500" dirty="0" smtClean="0"/>
              <a:t>Officer Scan Activation – A kiosk allows an officer to initiate scanning</a:t>
            </a:r>
          </a:p>
          <a:p>
            <a:pPr marL="857250" lvl="1" indent="-342900"/>
            <a:r>
              <a:rPr lang="en-US" sz="1500" dirty="0" smtClean="0"/>
              <a:t>Driver Scan Activation – Driver of the vehicle initiates scanning with a push button</a:t>
            </a:r>
          </a:p>
          <a:p>
            <a:r>
              <a:rPr lang="en-US" sz="1700" dirty="0" smtClean="0"/>
              <a:t>Valuable option in regions where local regulations do not permit personnel scanning</a:t>
            </a:r>
          </a:p>
          <a:p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270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Images with Scan Activation Station Option</a:t>
            </a:r>
            <a:br>
              <a:rPr lang="en-US" dirty="0" smtClean="0"/>
            </a:br>
            <a:r>
              <a:rPr lang="en-US" sz="1800" dirty="0" smtClean="0"/>
              <a:t>From Z Portal I</a:t>
            </a:r>
            <a:endParaRPr lang="en-US" dirty="0"/>
          </a:p>
        </p:txBody>
      </p:sp>
      <p:pic>
        <p:nvPicPr>
          <p:cNvPr id="4" name="Picture 2" descr="I:\Projects\8148 - 2-sided Truck Z Portal\Test\Verification and Validation\Test Reports\V+V Testing Images\1781\91000000_1781_11360_2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51"/>
          <a:stretch>
            <a:fillRect/>
          </a:stretch>
        </p:blipFill>
        <p:spPr bwMode="auto">
          <a:xfrm>
            <a:off x="395288" y="1290638"/>
            <a:ext cx="8332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:\Projects\8148 - 2-sided Truck Z Portal\Test\Verification and Validation\Test Reports\V+V Testing Images\1781\91000000_1781_11362_4_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68"/>
          <a:stretch>
            <a:fillRect/>
          </a:stretch>
        </p:blipFill>
        <p:spPr bwMode="auto">
          <a:xfrm>
            <a:off x="422275" y="2973388"/>
            <a:ext cx="8307388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I:\Projects\8148 - 2-sided Truck Z Portal\Test\Verification and Validation\Test Reports\V+V Testing Images\1781\91000000_1781_11364_6_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80"/>
          <a:stretch>
            <a:fillRect/>
          </a:stretch>
        </p:blipFill>
        <p:spPr bwMode="auto">
          <a:xfrm>
            <a:off x="422275" y="4679950"/>
            <a:ext cx="830738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0240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Cab Exclusion  </a:t>
            </a:r>
            <a:br>
              <a:rPr lang="en-US" dirty="0" smtClean="0"/>
            </a:br>
            <a:r>
              <a:rPr lang="en-US" sz="1800" dirty="0" smtClean="0"/>
              <a:t>Z Portal for Trucks only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option modifies the operation of the system to automatically avoid scanning the cab of a tractor trailer.  </a:t>
            </a:r>
          </a:p>
          <a:p>
            <a:pPr marL="857250" lvl="1" indent="-342900"/>
            <a:r>
              <a:rPr lang="en-US" dirty="0"/>
              <a:t>There must be a gap between the cab of the vehicle and the cargo trailer to use this option.  </a:t>
            </a:r>
          </a:p>
          <a:p>
            <a:pPr marL="857250" lvl="1" indent="-342900"/>
            <a:r>
              <a:rPr lang="en-US" dirty="0"/>
              <a:t>This option adds a laser based scanning gap sensor to the standard Z Portal hardware.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784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Radiation Portal Monitor 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42901" y="1219200"/>
            <a:ext cx="5082540" cy="496824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Detection of gamma and neutron radiation to low levels </a:t>
            </a:r>
          </a:p>
          <a:p>
            <a:pPr lvl="0"/>
            <a:r>
              <a:rPr lang="en-US" dirty="0" smtClean="0"/>
              <a:t>Real-time </a:t>
            </a:r>
            <a:r>
              <a:rPr lang="en-US" dirty="0"/>
              <a:t>high-sensitivity alarming in dynamic mode without  stopping </a:t>
            </a:r>
            <a:r>
              <a:rPr lang="en-US" dirty="0" smtClean="0"/>
              <a:t>traffic</a:t>
            </a:r>
          </a:p>
          <a:p>
            <a:r>
              <a:rPr lang="en-US" dirty="0"/>
              <a:t>Hi-quality NORM identification and rejection capability to limit Nuisance Alarms</a:t>
            </a:r>
          </a:p>
          <a:p>
            <a:pPr lvl="0"/>
            <a:r>
              <a:rPr lang="en-US" dirty="0" smtClean="0"/>
              <a:t>Low cost of ownership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Remote diagnostic capabilities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Operating temperature range -40 °C to +60°C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48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11" name="Pictur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391" y="1254876"/>
            <a:ext cx="2973705" cy="2103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390" y="3680056"/>
            <a:ext cx="2973705" cy="22430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13569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License Plate Reader (LPR) System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5201061" cy="4968240"/>
          </a:xfrm>
        </p:spPr>
        <p:txBody>
          <a:bodyPr>
            <a:normAutofit fontScale="85000" lnSpcReduction="10000"/>
          </a:bodyPr>
          <a:lstStyle/>
          <a:p>
            <a:pPr indent="0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Integrated with </a:t>
            </a:r>
            <a:r>
              <a:rPr lang="en-US" dirty="0" err="1" smtClean="0"/>
              <a:t>ASEInspection</a:t>
            </a:r>
            <a:r>
              <a:rPr lang="en-US" dirty="0" smtClean="0"/>
              <a:t> Software</a:t>
            </a:r>
          </a:p>
          <a:p>
            <a:pPr indent="0"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License plate information is automatically entered into image database via Optical Character Recognition System</a:t>
            </a:r>
          </a:p>
          <a:p>
            <a:pPr marL="796925" lvl="1" indent="-285750">
              <a:lnSpc>
                <a:spcPct val="80000"/>
              </a:lnSpc>
              <a:spcAft>
                <a:spcPts val="600"/>
              </a:spcAft>
            </a:pPr>
            <a:r>
              <a:rPr lang="en-US" dirty="0"/>
              <a:t>Large install base with proven License Plate Reader performance</a:t>
            </a:r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en-US" dirty="0" smtClean="0"/>
              <a:t>Captures front and rear license plates </a:t>
            </a:r>
          </a:p>
          <a:p>
            <a:pPr marL="796925" lvl="1" indent="-285750">
              <a:lnSpc>
                <a:spcPct val="80000"/>
              </a:lnSpc>
              <a:spcAft>
                <a:spcPts val="600"/>
              </a:spcAft>
            </a:pPr>
            <a:r>
              <a:rPr lang="en-US" dirty="0"/>
              <a:t>Multiple images captured for each plate ensures high recognition </a:t>
            </a:r>
            <a:r>
              <a:rPr lang="en-US" dirty="0" smtClean="0"/>
              <a:t>rate</a:t>
            </a:r>
            <a:endParaRPr lang="en-US" dirty="0"/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en-US" dirty="0"/>
              <a:t>Reading of reflective or </a:t>
            </a:r>
            <a:r>
              <a:rPr lang="en-US" dirty="0" smtClean="0"/>
              <a:t>non-reflective </a:t>
            </a:r>
            <a:r>
              <a:rPr lang="en-US" dirty="0"/>
              <a:t>plates supported </a:t>
            </a:r>
          </a:p>
          <a:p>
            <a:pPr indent="0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Integrated Scene </a:t>
            </a:r>
            <a:r>
              <a:rPr lang="en-US" dirty="0"/>
              <a:t>C</a:t>
            </a:r>
            <a:r>
              <a:rPr lang="en-US" dirty="0" smtClean="0"/>
              <a:t>amera for view of approaching vehicle; useful to obtain </a:t>
            </a:r>
            <a:r>
              <a:rPr lang="en-US" dirty="0"/>
              <a:t>images of the driver, as well as make and model vehicle information </a:t>
            </a:r>
            <a:endParaRPr lang="en-US" dirty="0" smtClean="0"/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en-US" dirty="0" smtClean="0"/>
              <a:t>Operates in a wide range of weather conditions</a:t>
            </a:r>
            <a:endParaRPr lang="en-US" dirty="0"/>
          </a:p>
          <a:p>
            <a:pPr indent="0">
              <a:lnSpc>
                <a:spcPct val="80000"/>
              </a:lnSpc>
              <a:spcAft>
                <a:spcPts val="600"/>
              </a:spcAft>
            </a:pPr>
            <a:r>
              <a:rPr lang="en-US" dirty="0" smtClean="0"/>
              <a:t>&gt;95% average read accuracy rates. Data varies by country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49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©2015 American Science and Engineering, Inc.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713" y="3505343"/>
            <a:ext cx="1813798" cy="1513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084" y="1539089"/>
            <a:ext cx="1299665" cy="3926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51881" r="47419" b="34918"/>
          <a:stretch/>
        </p:blipFill>
        <p:spPr>
          <a:xfrm>
            <a:off x="7045872" y="1821700"/>
            <a:ext cx="1793994" cy="150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311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Container Code Recognition (CCR)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5396049" cy="496824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Analyze, integrate, and archive container ID data with cargo X-ray system images and subsystem data</a:t>
            </a:r>
          </a:p>
          <a:p>
            <a:pPr>
              <a:lnSpc>
                <a:spcPct val="120000"/>
              </a:lnSpc>
            </a:pPr>
            <a:r>
              <a:rPr lang="en-US" dirty="0"/>
              <a:t>CCR system auto adjusts for changes in scene illumination for optimum container recognition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Performance </a:t>
            </a:r>
            <a:r>
              <a:rPr lang="en-US" dirty="0"/>
              <a:t>optimized for the full range of Intermodal Containers defined in ISO </a:t>
            </a:r>
            <a:r>
              <a:rPr lang="en-US" dirty="0" smtClean="0"/>
              <a:t>668</a:t>
            </a:r>
          </a:p>
          <a:p>
            <a:pPr marL="341313" lvl="1" indent="-334963">
              <a:lnSpc>
                <a:spcPct val="120000"/>
              </a:lnSpc>
            </a:pPr>
            <a:r>
              <a:rPr lang="en-US" dirty="0"/>
              <a:t>Covers all types of containers (20, 40, 45, 20/20 feet and combinations).  Performance guaranteed for single conveyances, tandem conveyances, and dual containers mounted on a single conveyance</a:t>
            </a:r>
          </a:p>
          <a:p>
            <a:pPr indent="0">
              <a:lnSpc>
                <a:spcPct val="120000"/>
              </a:lnSpc>
            </a:pPr>
            <a:r>
              <a:rPr lang="en-US" dirty="0" smtClean="0"/>
              <a:t>Optional </a:t>
            </a:r>
            <a:r>
              <a:rPr lang="en-US" dirty="0"/>
              <a:t>integrated License Plate Reader to capture the front and rear license plates of the truck and trailer</a:t>
            </a:r>
          </a:p>
          <a:p>
            <a:pPr indent="0">
              <a:lnSpc>
                <a:spcPct val="120000"/>
              </a:lnSpc>
            </a:pPr>
            <a:r>
              <a:rPr lang="en-US" dirty="0" smtClean="0"/>
              <a:t>Optional integrated </a:t>
            </a:r>
            <a:r>
              <a:rPr lang="en-US" dirty="0"/>
              <a:t>Scene Camera for view of approaching vehicle; useful to obtain images of the driver, as well as make and model vehicle </a:t>
            </a:r>
            <a:r>
              <a:rPr lang="en-US" dirty="0" smtClean="0"/>
              <a:t>information</a:t>
            </a:r>
          </a:p>
          <a:p>
            <a:pPr indent="0">
              <a:lnSpc>
                <a:spcPct val="120000"/>
              </a:lnSpc>
            </a:pPr>
            <a:r>
              <a:rPr lang="en-US" dirty="0" smtClean="0"/>
              <a:t>Both LPR and Scene camera images and character text strings are attached to the X-ray record along with the CCR images/ text strings</a:t>
            </a:r>
          </a:p>
          <a:p>
            <a:pPr>
              <a:lnSpc>
                <a:spcPct val="120000"/>
              </a:lnSpc>
            </a:pPr>
            <a:r>
              <a:rPr lang="en-US" dirty="0"/>
              <a:t>Large install base with proven Container Code Recognition performance</a:t>
            </a:r>
          </a:p>
          <a:p>
            <a:pPr marL="285750" lvl="2" indent="-285750">
              <a:lnSpc>
                <a:spcPct val="120000"/>
              </a:lnSpc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dirty="0"/>
              <a:t>&gt;95% accuracy</a:t>
            </a:r>
          </a:p>
          <a:p>
            <a:pPr indent="0">
              <a:lnSpc>
                <a:spcPct val="8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50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1026" name="Picture 2" descr="cid:image002.png@01D057DE.9E95AD70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666" y="3437511"/>
            <a:ext cx="2665493" cy="2119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666" y="1248058"/>
            <a:ext cx="2717165" cy="187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269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Under Vehicle Inspection System (UVIS)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219200"/>
            <a:ext cx="5099957" cy="496824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Safe, rapid, and thorough method of examining the undercarriage of passenger and commercial vehicles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Capture a single seamless high resolution image for accurate detection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Provides 12X zoom capability, contrast and brightness adjustment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51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©2015 American Science and Engineering, Inc.</a:t>
            </a:r>
            <a:endParaRPr 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7887" y="4030154"/>
            <a:ext cx="5543550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84400" y="4419600"/>
            <a:ext cx="660400" cy="121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49893" y="1254876"/>
            <a:ext cx="2687186" cy="234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1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Integrated Manifest Scanner Option</a:t>
            </a:r>
            <a:br>
              <a:rPr lang="en-US" dirty="0" smtClean="0"/>
            </a:br>
            <a:r>
              <a:rPr lang="en-US" sz="2000" dirty="0" smtClean="0"/>
              <a:t>Z Portal for Trucks only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342901" y="1219200"/>
            <a:ext cx="4263934" cy="496824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Scan paper manifests and save as PDF files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Automatically saved in scan record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Uses a standard document scanner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Manifest preview window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Delete pages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Move page order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Rotate pages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Manifest viewer window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View manifest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Adjust contrast and brightness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Compare historical manifests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Print manifest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52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7" name="Picture 6" descr="K:\Marketing\Product Areas\Cargo\Cargo Peripheral Devices\manifest view.jpg"/>
          <p:cNvPicPr>
            <a:picLocks noChangeAspect="1" noChangeArrowheads="1"/>
          </p:cNvPicPr>
          <p:nvPr/>
        </p:nvPicPr>
        <p:blipFill>
          <a:blip r:embed="rId2" cstate="print"/>
          <a:srcRect r="21819"/>
          <a:stretch>
            <a:fillRect/>
          </a:stretch>
        </p:blipFill>
        <p:spPr bwMode="auto">
          <a:xfrm>
            <a:off x="4492625" y="1239838"/>
            <a:ext cx="4233863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545820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ASE Connect</a:t>
            </a:r>
            <a:r>
              <a:rPr lang="en-US" baseline="30000" dirty="0" smtClean="0"/>
              <a:t>™</a:t>
            </a:r>
            <a:r>
              <a:rPr lang="en-US" dirty="0" smtClean="0"/>
              <a:t> Networking Solution - Option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idx="1"/>
          </p:nvPr>
        </p:nvSpPr>
        <p:spPr>
          <a:xfrm>
            <a:off x="342901" y="1219200"/>
            <a:ext cx="4197202" cy="496824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1700" dirty="0" smtClean="0"/>
              <a:t>Allows for the centralized management of equipment, images, and data by a common software application</a:t>
            </a:r>
          </a:p>
          <a:p>
            <a:pPr>
              <a:lnSpc>
                <a:spcPct val="120000"/>
              </a:lnSpc>
            </a:pPr>
            <a:r>
              <a:rPr lang="en-US" sz="1700" dirty="0" smtClean="0"/>
              <a:t>Scalable and customizable to meet specific security requirements</a:t>
            </a:r>
          </a:p>
          <a:p>
            <a:pPr>
              <a:lnSpc>
                <a:spcPct val="120000"/>
              </a:lnSpc>
            </a:pPr>
            <a:r>
              <a:rPr lang="en-US" sz="1700" dirty="0" smtClean="0"/>
              <a:t>Allows for networked image viewing and analysis at a secondary or remote analysis station </a:t>
            </a:r>
          </a:p>
          <a:p>
            <a:pPr>
              <a:lnSpc>
                <a:spcPct val="120000"/>
              </a:lnSpc>
            </a:pPr>
            <a:r>
              <a:rPr lang="en-US" sz="1700" dirty="0" smtClean="0"/>
              <a:t>Web enabled browser allows supervisors to run reports, view equipment status, manage users, and manage the database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06CAB93-A7E5-438E-81E6-6E1527D4B8F1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-109" charset="-128"/>
              </a:rPr>
              <a:t>© 2015 American Science and Engineering, Inc.</a:t>
            </a:r>
            <a:endParaRPr lang="en-US" dirty="0"/>
          </a:p>
        </p:txBody>
      </p:sp>
      <p:pic>
        <p:nvPicPr>
          <p:cNvPr id="20486" name="Picture 11" descr="Network-ZP-0610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5594" y="1219200"/>
            <a:ext cx="3896262" cy="257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14516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Z Portal II Image Analysis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417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Display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 1x4 Monitor Display</a:t>
            </a:r>
            <a:endParaRPr lang="en-US" dirty="0"/>
          </a:p>
        </p:txBody>
      </p:sp>
      <p:grpSp>
        <p:nvGrpSpPr>
          <p:cNvPr id="30" name="Group 52"/>
          <p:cNvGrpSpPr>
            <a:grpSpLocks/>
          </p:cNvGrpSpPr>
          <p:nvPr/>
        </p:nvGrpSpPr>
        <p:grpSpPr bwMode="auto">
          <a:xfrm>
            <a:off x="611188" y="1994978"/>
            <a:ext cx="1905000" cy="2206625"/>
            <a:chOff x="5657834" y="3657580"/>
            <a:chExt cx="2203444" cy="2205027"/>
          </a:xfrm>
        </p:grpSpPr>
        <p:sp>
          <p:nvSpPr>
            <p:cNvPr id="31" name="AutoShape 15"/>
            <p:cNvSpPr>
              <a:spLocks noChangeAspect="1" noChangeArrowheads="1" noTextEdit="1"/>
            </p:cNvSpPr>
            <p:nvPr/>
          </p:nvSpPr>
          <p:spPr bwMode="auto">
            <a:xfrm>
              <a:off x="5657834" y="3657580"/>
              <a:ext cx="2203444" cy="2205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7"/>
            <p:cNvSpPr>
              <a:spLocks/>
            </p:cNvSpPr>
            <p:nvPr/>
          </p:nvSpPr>
          <p:spPr bwMode="auto">
            <a:xfrm>
              <a:off x="6229333" y="5638770"/>
              <a:ext cx="1055685" cy="11113"/>
            </a:xfrm>
            <a:custGeom>
              <a:avLst/>
              <a:gdLst>
                <a:gd name="T0" fmla="*/ 2147483647 w 665"/>
                <a:gd name="T1" fmla="*/ 2147483647 h 7"/>
                <a:gd name="T2" fmla="*/ 2147483647 w 665"/>
                <a:gd name="T3" fmla="*/ 2147483647 h 7"/>
                <a:gd name="T4" fmla="*/ 2147483647 w 665"/>
                <a:gd name="T5" fmla="*/ 2147483647 h 7"/>
                <a:gd name="T6" fmla="*/ 2147483647 w 665"/>
                <a:gd name="T7" fmla="*/ 2147483647 h 7"/>
                <a:gd name="T8" fmla="*/ 2147483647 w 665"/>
                <a:gd name="T9" fmla="*/ 2147483647 h 7"/>
                <a:gd name="T10" fmla="*/ 2147483647 w 665"/>
                <a:gd name="T11" fmla="*/ 2147483647 h 7"/>
                <a:gd name="T12" fmla="*/ 2147483647 w 665"/>
                <a:gd name="T13" fmla="*/ 2147483647 h 7"/>
                <a:gd name="T14" fmla="*/ 2147483647 w 665"/>
                <a:gd name="T15" fmla="*/ 2147483647 h 7"/>
                <a:gd name="T16" fmla="*/ 2147483647 w 665"/>
                <a:gd name="T17" fmla="*/ 0 h 7"/>
                <a:gd name="T18" fmla="*/ 2147483647 w 665"/>
                <a:gd name="T19" fmla="*/ 0 h 7"/>
                <a:gd name="T20" fmla="*/ 2147483647 w 665"/>
                <a:gd name="T21" fmla="*/ 0 h 7"/>
                <a:gd name="T22" fmla="*/ 2147483647 w 665"/>
                <a:gd name="T23" fmla="*/ 0 h 7"/>
                <a:gd name="T24" fmla="*/ 2147483647 w 665"/>
                <a:gd name="T25" fmla="*/ 0 h 7"/>
                <a:gd name="T26" fmla="*/ 2147483647 w 665"/>
                <a:gd name="T27" fmla="*/ 0 h 7"/>
                <a:gd name="T28" fmla="*/ 2147483647 w 665"/>
                <a:gd name="T29" fmla="*/ 0 h 7"/>
                <a:gd name="T30" fmla="*/ 2147483647 w 665"/>
                <a:gd name="T31" fmla="*/ 0 h 7"/>
                <a:gd name="T32" fmla="*/ 2147483647 w 665"/>
                <a:gd name="T33" fmla="*/ 2147483647 h 7"/>
                <a:gd name="T34" fmla="*/ 0 w 665"/>
                <a:gd name="T35" fmla="*/ 2147483647 h 7"/>
                <a:gd name="T36" fmla="*/ 0 w 665"/>
                <a:gd name="T37" fmla="*/ 2147483647 h 7"/>
                <a:gd name="T38" fmla="*/ 0 w 665"/>
                <a:gd name="T39" fmla="*/ 2147483647 h 7"/>
                <a:gd name="T40" fmla="*/ 2147483647 w 665"/>
                <a:gd name="T41" fmla="*/ 214748364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5"/>
                <a:gd name="T64" fmla="*/ 0 h 7"/>
                <a:gd name="T65" fmla="*/ 665 w 665"/>
                <a:gd name="T66" fmla="*/ 7 h 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5" h="7">
                  <a:moveTo>
                    <a:pt x="20" y="7"/>
                  </a:moveTo>
                  <a:lnTo>
                    <a:pt x="164" y="7"/>
                  </a:lnTo>
                  <a:lnTo>
                    <a:pt x="502" y="7"/>
                  </a:lnTo>
                  <a:lnTo>
                    <a:pt x="665" y="7"/>
                  </a:lnTo>
                  <a:lnTo>
                    <a:pt x="663" y="2"/>
                  </a:lnTo>
                  <a:lnTo>
                    <a:pt x="660" y="0"/>
                  </a:lnTo>
                  <a:lnTo>
                    <a:pt x="499" y="0"/>
                  </a:lnTo>
                  <a:lnTo>
                    <a:pt x="166" y="0"/>
                  </a:lnTo>
                  <a:lnTo>
                    <a:pt x="25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7021494" y="5638770"/>
              <a:ext cx="300037" cy="115888"/>
            </a:xfrm>
            <a:custGeom>
              <a:avLst/>
              <a:gdLst>
                <a:gd name="T0" fmla="*/ 2147483647 w 189"/>
                <a:gd name="T1" fmla="*/ 0 h 73"/>
                <a:gd name="T2" fmla="*/ 2147483647 w 189"/>
                <a:gd name="T3" fmla="*/ 0 h 73"/>
                <a:gd name="T4" fmla="*/ 0 w 189"/>
                <a:gd name="T5" fmla="*/ 0 h 73"/>
                <a:gd name="T6" fmla="*/ 2147483647 w 189"/>
                <a:gd name="T7" fmla="*/ 0 h 73"/>
                <a:gd name="T8" fmla="*/ 2147483647 w 189"/>
                <a:gd name="T9" fmla="*/ 2147483647 h 73"/>
                <a:gd name="T10" fmla="*/ 2147483647 w 189"/>
                <a:gd name="T11" fmla="*/ 2147483647 h 73"/>
                <a:gd name="T12" fmla="*/ 2147483647 w 189"/>
                <a:gd name="T13" fmla="*/ 2147483647 h 73"/>
                <a:gd name="T14" fmla="*/ 2147483647 w 189"/>
                <a:gd name="T15" fmla="*/ 2147483647 h 73"/>
                <a:gd name="T16" fmla="*/ 2147483647 w 189"/>
                <a:gd name="T17" fmla="*/ 2147483647 h 73"/>
                <a:gd name="T18" fmla="*/ 2147483647 w 189"/>
                <a:gd name="T19" fmla="*/ 2147483647 h 73"/>
                <a:gd name="T20" fmla="*/ 2147483647 w 189"/>
                <a:gd name="T21" fmla="*/ 2147483647 h 73"/>
                <a:gd name="T22" fmla="*/ 2147483647 w 189"/>
                <a:gd name="T23" fmla="*/ 2147483647 h 73"/>
                <a:gd name="T24" fmla="*/ 2147483647 w 189"/>
                <a:gd name="T25" fmla="*/ 2147483647 h 73"/>
                <a:gd name="T26" fmla="*/ 2147483647 w 189"/>
                <a:gd name="T27" fmla="*/ 2147483647 h 73"/>
                <a:gd name="T28" fmla="*/ 2147483647 w 189"/>
                <a:gd name="T29" fmla="*/ 2147483647 h 73"/>
                <a:gd name="T30" fmla="*/ 2147483647 w 189"/>
                <a:gd name="T31" fmla="*/ 2147483647 h 73"/>
                <a:gd name="T32" fmla="*/ 2147483647 w 189"/>
                <a:gd name="T33" fmla="*/ 2147483647 h 73"/>
                <a:gd name="T34" fmla="*/ 2147483647 w 189"/>
                <a:gd name="T35" fmla="*/ 2147483647 h 73"/>
                <a:gd name="T36" fmla="*/ 2147483647 w 189"/>
                <a:gd name="T37" fmla="*/ 2147483647 h 73"/>
                <a:gd name="T38" fmla="*/ 2147483647 w 189"/>
                <a:gd name="T39" fmla="*/ 2147483647 h 73"/>
                <a:gd name="T40" fmla="*/ 2147483647 w 189"/>
                <a:gd name="T41" fmla="*/ 2147483647 h 73"/>
                <a:gd name="T42" fmla="*/ 2147483647 w 189"/>
                <a:gd name="T43" fmla="*/ 2147483647 h 73"/>
                <a:gd name="T44" fmla="*/ 2147483647 w 189"/>
                <a:gd name="T45" fmla="*/ 2147483647 h 73"/>
                <a:gd name="T46" fmla="*/ 2147483647 w 189"/>
                <a:gd name="T47" fmla="*/ 2147483647 h 73"/>
                <a:gd name="T48" fmla="*/ 2147483647 w 189"/>
                <a:gd name="T49" fmla="*/ 2147483647 h 7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89"/>
                <a:gd name="T76" fmla="*/ 0 h 73"/>
                <a:gd name="T77" fmla="*/ 189 w 189"/>
                <a:gd name="T78" fmla="*/ 73 h 7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89" h="73">
                  <a:moveTo>
                    <a:pt x="136" y="0"/>
                  </a:moveTo>
                  <a:lnTo>
                    <a:pt x="136" y="0"/>
                  </a:lnTo>
                  <a:lnTo>
                    <a:pt x="0" y="0"/>
                  </a:lnTo>
                  <a:lnTo>
                    <a:pt x="136" y="0"/>
                  </a:lnTo>
                  <a:close/>
                  <a:moveTo>
                    <a:pt x="169" y="10"/>
                  </a:moveTo>
                  <a:lnTo>
                    <a:pt x="169" y="10"/>
                  </a:lnTo>
                  <a:lnTo>
                    <a:pt x="166" y="2"/>
                  </a:lnTo>
                  <a:lnTo>
                    <a:pt x="161" y="2"/>
                  </a:lnTo>
                  <a:lnTo>
                    <a:pt x="146" y="7"/>
                  </a:lnTo>
                  <a:lnTo>
                    <a:pt x="149" y="10"/>
                  </a:lnTo>
                  <a:lnTo>
                    <a:pt x="169" y="70"/>
                  </a:lnTo>
                  <a:lnTo>
                    <a:pt x="166" y="73"/>
                  </a:lnTo>
                  <a:lnTo>
                    <a:pt x="161" y="73"/>
                  </a:lnTo>
                  <a:lnTo>
                    <a:pt x="181" y="73"/>
                  </a:lnTo>
                  <a:lnTo>
                    <a:pt x="186" y="73"/>
                  </a:lnTo>
                  <a:lnTo>
                    <a:pt x="189" y="70"/>
                  </a:lnTo>
                  <a:lnTo>
                    <a:pt x="169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5713397" y="3713143"/>
              <a:ext cx="2092320" cy="2093901"/>
            </a:xfrm>
            <a:custGeom>
              <a:avLst/>
              <a:gdLst>
                <a:gd name="T0" fmla="*/ 2147483647 w 1318"/>
                <a:gd name="T1" fmla="*/ 0 h 1319"/>
                <a:gd name="T2" fmla="*/ 2147483647 w 1318"/>
                <a:gd name="T3" fmla="*/ 2147483647 h 1319"/>
                <a:gd name="T4" fmla="*/ 2147483647 w 1318"/>
                <a:gd name="T5" fmla="*/ 2147483647 h 1319"/>
                <a:gd name="T6" fmla="*/ 0 w 1318"/>
                <a:gd name="T7" fmla="*/ 2147483647 h 1319"/>
                <a:gd name="T8" fmla="*/ 0 w 1318"/>
                <a:gd name="T9" fmla="*/ 2147483647 h 1319"/>
                <a:gd name="T10" fmla="*/ 2147483647 w 1318"/>
                <a:gd name="T11" fmla="*/ 2147483647 h 1319"/>
                <a:gd name="T12" fmla="*/ 2147483647 w 1318"/>
                <a:gd name="T13" fmla="*/ 2147483647 h 1319"/>
                <a:gd name="T14" fmla="*/ 2147483647 w 1318"/>
                <a:gd name="T15" fmla="*/ 2147483647 h 1319"/>
                <a:gd name="T16" fmla="*/ 2147483647 w 1318"/>
                <a:gd name="T17" fmla="*/ 2147483647 h 1319"/>
                <a:gd name="T18" fmla="*/ 2147483647 w 1318"/>
                <a:gd name="T19" fmla="*/ 2147483647 h 1319"/>
                <a:gd name="T20" fmla="*/ 2147483647 w 1318"/>
                <a:gd name="T21" fmla="*/ 2147483647 h 1319"/>
                <a:gd name="T22" fmla="*/ 2147483647 w 1318"/>
                <a:gd name="T23" fmla="*/ 2147483647 h 1319"/>
                <a:gd name="T24" fmla="*/ 2147483647 w 1318"/>
                <a:gd name="T25" fmla="*/ 2147483647 h 1319"/>
                <a:gd name="T26" fmla="*/ 2147483647 w 1318"/>
                <a:gd name="T27" fmla="*/ 2147483647 h 1319"/>
                <a:gd name="T28" fmla="*/ 2147483647 w 1318"/>
                <a:gd name="T29" fmla="*/ 2147483647 h 1319"/>
                <a:gd name="T30" fmla="*/ 2147483647 w 1318"/>
                <a:gd name="T31" fmla="*/ 2147483647 h 1319"/>
                <a:gd name="T32" fmla="*/ 2147483647 w 1318"/>
                <a:gd name="T33" fmla="*/ 2147483647 h 1319"/>
                <a:gd name="T34" fmla="*/ 2147483647 w 1318"/>
                <a:gd name="T35" fmla="*/ 2147483647 h 1319"/>
                <a:gd name="T36" fmla="*/ 2147483647 w 1318"/>
                <a:gd name="T37" fmla="*/ 2147483647 h 1319"/>
                <a:gd name="T38" fmla="*/ 2147483647 w 1318"/>
                <a:gd name="T39" fmla="*/ 2147483647 h 1319"/>
                <a:gd name="T40" fmla="*/ 2147483647 w 1318"/>
                <a:gd name="T41" fmla="*/ 2147483647 h 1319"/>
                <a:gd name="T42" fmla="*/ 2147483647 w 1318"/>
                <a:gd name="T43" fmla="*/ 2147483647 h 1319"/>
                <a:gd name="T44" fmla="*/ 2147483647 w 1318"/>
                <a:gd name="T45" fmla="*/ 2147483647 h 1319"/>
                <a:gd name="T46" fmla="*/ 2147483647 w 1318"/>
                <a:gd name="T47" fmla="*/ 2147483647 h 1319"/>
                <a:gd name="T48" fmla="*/ 2147483647 w 1318"/>
                <a:gd name="T49" fmla="*/ 2147483647 h 1319"/>
                <a:gd name="T50" fmla="*/ 2147483647 w 1318"/>
                <a:gd name="T51" fmla="*/ 2147483647 h 1319"/>
                <a:gd name="T52" fmla="*/ 2147483647 w 1318"/>
                <a:gd name="T53" fmla="*/ 2147483647 h 1319"/>
                <a:gd name="T54" fmla="*/ 2147483647 w 1318"/>
                <a:gd name="T55" fmla="*/ 2147483647 h 1319"/>
                <a:gd name="T56" fmla="*/ 2147483647 w 1318"/>
                <a:gd name="T57" fmla="*/ 2147483647 h 1319"/>
                <a:gd name="T58" fmla="*/ 2147483647 w 1318"/>
                <a:gd name="T59" fmla="*/ 2147483647 h 1319"/>
                <a:gd name="T60" fmla="*/ 2147483647 w 1318"/>
                <a:gd name="T61" fmla="*/ 2147483647 h 1319"/>
                <a:gd name="T62" fmla="*/ 2147483647 w 1318"/>
                <a:gd name="T63" fmla="*/ 2147483647 h 1319"/>
                <a:gd name="T64" fmla="*/ 2147483647 w 1318"/>
                <a:gd name="T65" fmla="*/ 2147483647 h 1319"/>
                <a:gd name="T66" fmla="*/ 2147483647 w 1318"/>
                <a:gd name="T67" fmla="*/ 2147483647 h 1319"/>
                <a:gd name="T68" fmla="*/ 2147483647 w 1318"/>
                <a:gd name="T69" fmla="*/ 2147483647 h 1319"/>
                <a:gd name="T70" fmla="*/ 2147483647 w 1318"/>
                <a:gd name="T71" fmla="*/ 2147483647 h 1319"/>
                <a:gd name="T72" fmla="*/ 2147483647 w 1318"/>
                <a:gd name="T73" fmla="*/ 2147483647 h 1319"/>
                <a:gd name="T74" fmla="*/ 2147483647 w 1318"/>
                <a:gd name="T75" fmla="*/ 2147483647 h 1319"/>
                <a:gd name="T76" fmla="*/ 2147483647 w 1318"/>
                <a:gd name="T77" fmla="*/ 2147483647 h 1319"/>
                <a:gd name="T78" fmla="*/ 2147483647 w 1318"/>
                <a:gd name="T79" fmla="*/ 2147483647 h 1319"/>
                <a:gd name="T80" fmla="*/ 2147483647 w 1318"/>
                <a:gd name="T81" fmla="*/ 2147483647 h 1319"/>
                <a:gd name="T82" fmla="*/ 2147483647 w 1318"/>
                <a:gd name="T83" fmla="*/ 2147483647 h 1319"/>
                <a:gd name="T84" fmla="*/ 2147483647 w 1318"/>
                <a:gd name="T85" fmla="*/ 0 h 131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18"/>
                <a:gd name="T130" fmla="*/ 0 h 1319"/>
                <a:gd name="T131" fmla="*/ 1318 w 1318"/>
                <a:gd name="T132" fmla="*/ 1319 h 131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18" h="1319">
                  <a:moveTo>
                    <a:pt x="38" y="0"/>
                  </a:moveTo>
                  <a:lnTo>
                    <a:pt x="38" y="0"/>
                  </a:lnTo>
                  <a:lnTo>
                    <a:pt x="30" y="3"/>
                  </a:lnTo>
                  <a:lnTo>
                    <a:pt x="23" y="5"/>
                  </a:lnTo>
                  <a:lnTo>
                    <a:pt x="10" y="13"/>
                  </a:lnTo>
                  <a:lnTo>
                    <a:pt x="3" y="26"/>
                  </a:lnTo>
                  <a:lnTo>
                    <a:pt x="0" y="33"/>
                  </a:lnTo>
                  <a:lnTo>
                    <a:pt x="0" y="41"/>
                  </a:lnTo>
                  <a:lnTo>
                    <a:pt x="0" y="918"/>
                  </a:lnTo>
                  <a:lnTo>
                    <a:pt x="0" y="925"/>
                  </a:lnTo>
                  <a:lnTo>
                    <a:pt x="3" y="933"/>
                  </a:lnTo>
                  <a:lnTo>
                    <a:pt x="10" y="946"/>
                  </a:lnTo>
                  <a:lnTo>
                    <a:pt x="23" y="953"/>
                  </a:lnTo>
                  <a:lnTo>
                    <a:pt x="30" y="956"/>
                  </a:lnTo>
                  <a:lnTo>
                    <a:pt x="38" y="956"/>
                  </a:lnTo>
                  <a:lnTo>
                    <a:pt x="522" y="956"/>
                  </a:lnTo>
                  <a:lnTo>
                    <a:pt x="499" y="1183"/>
                  </a:lnTo>
                  <a:lnTo>
                    <a:pt x="328" y="1180"/>
                  </a:lnTo>
                  <a:lnTo>
                    <a:pt x="328" y="1183"/>
                  </a:lnTo>
                  <a:lnTo>
                    <a:pt x="318" y="1183"/>
                  </a:lnTo>
                  <a:lnTo>
                    <a:pt x="308" y="1190"/>
                  </a:lnTo>
                  <a:lnTo>
                    <a:pt x="300" y="1198"/>
                  </a:lnTo>
                  <a:lnTo>
                    <a:pt x="292" y="1213"/>
                  </a:lnTo>
                  <a:lnTo>
                    <a:pt x="290" y="1223"/>
                  </a:lnTo>
                  <a:lnTo>
                    <a:pt x="272" y="1273"/>
                  </a:lnTo>
                  <a:lnTo>
                    <a:pt x="272" y="1278"/>
                  </a:lnTo>
                  <a:lnTo>
                    <a:pt x="270" y="1283"/>
                  </a:lnTo>
                  <a:lnTo>
                    <a:pt x="272" y="1296"/>
                  </a:lnTo>
                  <a:lnTo>
                    <a:pt x="280" y="1306"/>
                  </a:lnTo>
                  <a:lnTo>
                    <a:pt x="285" y="1311"/>
                  </a:lnTo>
                  <a:lnTo>
                    <a:pt x="292" y="1316"/>
                  </a:lnTo>
                  <a:lnTo>
                    <a:pt x="300" y="1319"/>
                  </a:lnTo>
                  <a:lnTo>
                    <a:pt x="310" y="1319"/>
                  </a:lnTo>
                  <a:lnTo>
                    <a:pt x="1005" y="1319"/>
                  </a:lnTo>
                  <a:lnTo>
                    <a:pt x="1015" y="1319"/>
                  </a:lnTo>
                  <a:lnTo>
                    <a:pt x="1023" y="1316"/>
                  </a:lnTo>
                  <a:lnTo>
                    <a:pt x="1028" y="1314"/>
                  </a:lnTo>
                  <a:lnTo>
                    <a:pt x="1036" y="1309"/>
                  </a:lnTo>
                  <a:lnTo>
                    <a:pt x="1041" y="1301"/>
                  </a:lnTo>
                  <a:lnTo>
                    <a:pt x="1043" y="1293"/>
                  </a:lnTo>
                  <a:lnTo>
                    <a:pt x="1043" y="1286"/>
                  </a:lnTo>
                  <a:lnTo>
                    <a:pt x="1043" y="1278"/>
                  </a:lnTo>
                  <a:lnTo>
                    <a:pt x="1043" y="1273"/>
                  </a:lnTo>
                  <a:lnTo>
                    <a:pt x="1023" y="1213"/>
                  </a:lnTo>
                  <a:lnTo>
                    <a:pt x="1020" y="1205"/>
                  </a:lnTo>
                  <a:lnTo>
                    <a:pt x="1015" y="1195"/>
                  </a:lnTo>
                  <a:lnTo>
                    <a:pt x="1005" y="1188"/>
                  </a:lnTo>
                  <a:lnTo>
                    <a:pt x="998" y="1183"/>
                  </a:lnTo>
                  <a:lnTo>
                    <a:pt x="988" y="1183"/>
                  </a:lnTo>
                  <a:lnTo>
                    <a:pt x="816" y="1183"/>
                  </a:lnTo>
                  <a:lnTo>
                    <a:pt x="794" y="956"/>
                  </a:lnTo>
                  <a:lnTo>
                    <a:pt x="1277" y="956"/>
                  </a:lnTo>
                  <a:lnTo>
                    <a:pt x="1285" y="956"/>
                  </a:lnTo>
                  <a:lnTo>
                    <a:pt x="1293" y="953"/>
                  </a:lnTo>
                  <a:lnTo>
                    <a:pt x="1305" y="946"/>
                  </a:lnTo>
                  <a:lnTo>
                    <a:pt x="1313" y="933"/>
                  </a:lnTo>
                  <a:lnTo>
                    <a:pt x="1315" y="925"/>
                  </a:lnTo>
                  <a:lnTo>
                    <a:pt x="1318" y="918"/>
                  </a:lnTo>
                  <a:lnTo>
                    <a:pt x="1318" y="41"/>
                  </a:lnTo>
                  <a:lnTo>
                    <a:pt x="1315" y="33"/>
                  </a:lnTo>
                  <a:lnTo>
                    <a:pt x="1313" y="26"/>
                  </a:lnTo>
                  <a:lnTo>
                    <a:pt x="1305" y="13"/>
                  </a:lnTo>
                  <a:lnTo>
                    <a:pt x="1293" y="5"/>
                  </a:lnTo>
                  <a:lnTo>
                    <a:pt x="1285" y="3"/>
                  </a:lnTo>
                  <a:lnTo>
                    <a:pt x="1277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5765784" y="3765529"/>
              <a:ext cx="1987545" cy="1412868"/>
            </a:xfrm>
            <a:custGeom>
              <a:avLst/>
              <a:gdLst>
                <a:gd name="T0" fmla="*/ 2147483647 w 1252"/>
                <a:gd name="T1" fmla="*/ 0 h 890"/>
                <a:gd name="T2" fmla="*/ 2147483647 w 1252"/>
                <a:gd name="T3" fmla="*/ 0 h 890"/>
                <a:gd name="T4" fmla="*/ 2147483647 w 1252"/>
                <a:gd name="T5" fmla="*/ 0 h 890"/>
                <a:gd name="T6" fmla="*/ 0 w 1252"/>
                <a:gd name="T7" fmla="*/ 2147483647 h 890"/>
                <a:gd name="T8" fmla="*/ 0 w 1252"/>
                <a:gd name="T9" fmla="*/ 2147483647 h 890"/>
                <a:gd name="T10" fmla="*/ 0 w 1252"/>
                <a:gd name="T11" fmla="*/ 2147483647 h 890"/>
                <a:gd name="T12" fmla="*/ 0 w 1252"/>
                <a:gd name="T13" fmla="*/ 2147483647 h 890"/>
                <a:gd name="T14" fmla="*/ 0 w 1252"/>
                <a:gd name="T15" fmla="*/ 2147483647 h 890"/>
                <a:gd name="T16" fmla="*/ 2147483647 w 1252"/>
                <a:gd name="T17" fmla="*/ 2147483647 h 890"/>
                <a:gd name="T18" fmla="*/ 2147483647 w 1252"/>
                <a:gd name="T19" fmla="*/ 2147483647 h 890"/>
                <a:gd name="T20" fmla="*/ 2147483647 w 1252"/>
                <a:gd name="T21" fmla="*/ 2147483647 h 890"/>
                <a:gd name="T22" fmla="*/ 2147483647 w 1252"/>
                <a:gd name="T23" fmla="*/ 2147483647 h 890"/>
                <a:gd name="T24" fmla="*/ 2147483647 w 1252"/>
                <a:gd name="T25" fmla="*/ 2147483647 h 890"/>
                <a:gd name="T26" fmla="*/ 2147483647 w 1252"/>
                <a:gd name="T27" fmla="*/ 2147483647 h 890"/>
                <a:gd name="T28" fmla="*/ 2147483647 w 1252"/>
                <a:gd name="T29" fmla="*/ 2147483647 h 890"/>
                <a:gd name="T30" fmla="*/ 2147483647 w 1252"/>
                <a:gd name="T31" fmla="*/ 2147483647 h 890"/>
                <a:gd name="T32" fmla="*/ 2147483647 w 1252"/>
                <a:gd name="T33" fmla="*/ 2147483647 h 890"/>
                <a:gd name="T34" fmla="*/ 2147483647 w 1252"/>
                <a:gd name="T35" fmla="*/ 2147483647 h 890"/>
                <a:gd name="T36" fmla="*/ 2147483647 w 1252"/>
                <a:gd name="T37" fmla="*/ 2147483647 h 890"/>
                <a:gd name="T38" fmla="*/ 2147483647 w 1252"/>
                <a:gd name="T39" fmla="*/ 0 h 890"/>
                <a:gd name="T40" fmla="*/ 2147483647 w 1252"/>
                <a:gd name="T41" fmla="*/ 0 h 8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52"/>
                <a:gd name="T64" fmla="*/ 0 h 890"/>
                <a:gd name="T65" fmla="*/ 1252 w 1252"/>
                <a:gd name="T66" fmla="*/ 890 h 89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52" h="890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885"/>
                  </a:lnTo>
                  <a:lnTo>
                    <a:pt x="0" y="890"/>
                  </a:lnTo>
                  <a:lnTo>
                    <a:pt x="5" y="890"/>
                  </a:lnTo>
                  <a:lnTo>
                    <a:pt x="506" y="890"/>
                  </a:lnTo>
                  <a:lnTo>
                    <a:pt x="736" y="890"/>
                  </a:lnTo>
                  <a:lnTo>
                    <a:pt x="743" y="890"/>
                  </a:lnTo>
                  <a:lnTo>
                    <a:pt x="1244" y="890"/>
                  </a:lnTo>
                  <a:lnTo>
                    <a:pt x="1249" y="890"/>
                  </a:lnTo>
                  <a:lnTo>
                    <a:pt x="1252" y="88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5797533" y="3802042"/>
              <a:ext cx="1919283" cy="1271581"/>
            </a:xfrm>
            <a:custGeom>
              <a:avLst/>
              <a:gdLst>
                <a:gd name="T0" fmla="*/ 2147483647 w 1209"/>
                <a:gd name="T1" fmla="*/ 0 h 801"/>
                <a:gd name="T2" fmla="*/ 0 w 1209"/>
                <a:gd name="T3" fmla="*/ 0 h 801"/>
                <a:gd name="T4" fmla="*/ 0 w 1209"/>
                <a:gd name="T5" fmla="*/ 2147483647 h 801"/>
                <a:gd name="T6" fmla="*/ 2147483647 w 1209"/>
                <a:gd name="T7" fmla="*/ 2147483647 h 801"/>
                <a:gd name="T8" fmla="*/ 2147483647 w 1209"/>
                <a:gd name="T9" fmla="*/ 0 h 801"/>
                <a:gd name="T10" fmla="*/ 2147483647 w 1209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09"/>
                <a:gd name="T19" fmla="*/ 0 h 801"/>
                <a:gd name="T20" fmla="*/ 1209 w 1209"/>
                <a:gd name="T21" fmla="*/ 801 h 8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09" h="801">
                  <a:moveTo>
                    <a:pt x="1199" y="0"/>
                  </a:moveTo>
                  <a:lnTo>
                    <a:pt x="0" y="0"/>
                  </a:lnTo>
                  <a:lnTo>
                    <a:pt x="0" y="801"/>
                  </a:lnTo>
                  <a:lnTo>
                    <a:pt x="1209" y="801"/>
                  </a:lnTo>
                  <a:lnTo>
                    <a:pt x="1209" y="0"/>
                  </a:lnTo>
                  <a:lnTo>
                    <a:pt x="119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6989743" y="5638770"/>
              <a:ext cx="31750" cy="1588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/>
            </a:p>
          </p:txBody>
        </p:sp>
        <p:sp>
          <p:nvSpPr>
            <p:cNvPr id="38" name="Freeform 26"/>
            <p:cNvSpPr>
              <a:spLocks/>
            </p:cNvSpPr>
            <p:nvPr/>
          </p:nvSpPr>
          <p:spPr bwMode="auto">
            <a:xfrm>
              <a:off x="6269021" y="5638770"/>
              <a:ext cx="288924" cy="1588"/>
            </a:xfrm>
            <a:custGeom>
              <a:avLst/>
              <a:gdLst>
                <a:gd name="T0" fmla="*/ 2147483647 w 182"/>
                <a:gd name="T1" fmla="*/ 0 h 1588"/>
                <a:gd name="T2" fmla="*/ 2147483647 w 182"/>
                <a:gd name="T3" fmla="*/ 0 h 1588"/>
                <a:gd name="T4" fmla="*/ 2147483647 w 182"/>
                <a:gd name="T5" fmla="*/ 0 h 1588"/>
                <a:gd name="T6" fmla="*/ 0 w 182"/>
                <a:gd name="T7" fmla="*/ 0 h 1588"/>
                <a:gd name="T8" fmla="*/ 0 w 182"/>
                <a:gd name="T9" fmla="*/ 0 h 1588"/>
                <a:gd name="T10" fmla="*/ 2147483647 w 182"/>
                <a:gd name="T11" fmla="*/ 0 h 1588"/>
                <a:gd name="T12" fmla="*/ 2147483647 w 182"/>
                <a:gd name="T13" fmla="*/ 0 h 15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1588"/>
                <a:gd name="T23" fmla="*/ 182 w 182"/>
                <a:gd name="T24" fmla="*/ 1588 h 15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1588">
                  <a:moveTo>
                    <a:pt x="162" y="0"/>
                  </a:moveTo>
                  <a:lnTo>
                    <a:pt x="182" y="0"/>
                  </a:lnTo>
                  <a:lnTo>
                    <a:pt x="0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7"/>
            <p:cNvSpPr>
              <a:spLocks/>
            </p:cNvSpPr>
            <p:nvPr/>
          </p:nvSpPr>
          <p:spPr bwMode="auto">
            <a:xfrm>
              <a:off x="6269021" y="5638770"/>
              <a:ext cx="257174" cy="1588"/>
            </a:xfrm>
            <a:custGeom>
              <a:avLst/>
              <a:gdLst>
                <a:gd name="T0" fmla="*/ 2147483647 w 162"/>
                <a:gd name="T1" fmla="*/ 0 h 1588"/>
                <a:gd name="T2" fmla="*/ 2147483647 w 162"/>
                <a:gd name="T3" fmla="*/ 0 h 1588"/>
                <a:gd name="T4" fmla="*/ 2147483647 w 162"/>
                <a:gd name="T5" fmla="*/ 0 h 1588"/>
                <a:gd name="T6" fmla="*/ 0 w 162"/>
                <a:gd name="T7" fmla="*/ 0 h 1588"/>
                <a:gd name="T8" fmla="*/ 0 w 162"/>
                <a:gd name="T9" fmla="*/ 0 h 1588"/>
                <a:gd name="T10" fmla="*/ 0 w 162"/>
                <a:gd name="T11" fmla="*/ 0 h 1588"/>
                <a:gd name="T12" fmla="*/ 2147483647 w 162"/>
                <a:gd name="T13" fmla="*/ 0 h 1588"/>
                <a:gd name="T14" fmla="*/ 2147483647 w 162"/>
                <a:gd name="T15" fmla="*/ 0 h 15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2"/>
                <a:gd name="T25" fmla="*/ 0 h 1588"/>
                <a:gd name="T26" fmla="*/ 162 w 162"/>
                <a:gd name="T27" fmla="*/ 1588 h 15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2" h="1588">
                  <a:moveTo>
                    <a:pt x="141" y="0"/>
                  </a:moveTo>
                  <a:lnTo>
                    <a:pt x="162" y="0"/>
                  </a:lnTo>
                  <a:lnTo>
                    <a:pt x="0" y="0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6989743" y="5638770"/>
              <a:ext cx="31750" cy="158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/>
            </a:p>
          </p:txBody>
        </p:sp>
        <p:sp>
          <p:nvSpPr>
            <p:cNvPr id="41" name="Freeform 29"/>
            <p:cNvSpPr>
              <a:spLocks/>
            </p:cNvSpPr>
            <p:nvPr/>
          </p:nvSpPr>
          <p:spPr bwMode="auto">
            <a:xfrm>
              <a:off x="6226158" y="5638770"/>
              <a:ext cx="1063623" cy="115888"/>
            </a:xfrm>
            <a:custGeom>
              <a:avLst/>
              <a:gdLst>
                <a:gd name="T0" fmla="*/ 2147483647 w 670"/>
                <a:gd name="T1" fmla="*/ 2147483647 h 73"/>
                <a:gd name="T2" fmla="*/ 2147483647 w 670"/>
                <a:gd name="T3" fmla="*/ 2147483647 h 73"/>
                <a:gd name="T4" fmla="*/ 2147483647 w 670"/>
                <a:gd name="T5" fmla="*/ 2147483647 h 73"/>
                <a:gd name="T6" fmla="*/ 2147483647 w 670"/>
                <a:gd name="T7" fmla="*/ 2147483647 h 73"/>
                <a:gd name="T8" fmla="*/ 2147483647 w 670"/>
                <a:gd name="T9" fmla="*/ 2147483647 h 73"/>
                <a:gd name="T10" fmla="*/ 2147483647 w 670"/>
                <a:gd name="T11" fmla="*/ 2147483647 h 73"/>
                <a:gd name="T12" fmla="*/ 2147483647 w 670"/>
                <a:gd name="T13" fmla="*/ 0 h 73"/>
                <a:gd name="T14" fmla="*/ 2147483647 w 670"/>
                <a:gd name="T15" fmla="*/ 0 h 73"/>
                <a:gd name="T16" fmla="*/ 2147483647 w 670"/>
                <a:gd name="T17" fmla="*/ 0 h 73"/>
                <a:gd name="T18" fmla="*/ 2147483647 w 670"/>
                <a:gd name="T19" fmla="*/ 0 h 73"/>
                <a:gd name="T20" fmla="*/ 2147483647 w 670"/>
                <a:gd name="T21" fmla="*/ 0 h 73"/>
                <a:gd name="T22" fmla="*/ 2147483647 w 670"/>
                <a:gd name="T23" fmla="*/ 0 h 73"/>
                <a:gd name="T24" fmla="*/ 2147483647 w 670"/>
                <a:gd name="T25" fmla="*/ 0 h 73"/>
                <a:gd name="T26" fmla="*/ 2147483647 w 670"/>
                <a:gd name="T27" fmla="*/ 0 h 73"/>
                <a:gd name="T28" fmla="*/ 2147483647 w 670"/>
                <a:gd name="T29" fmla="*/ 0 h 73"/>
                <a:gd name="T30" fmla="*/ 2147483647 w 670"/>
                <a:gd name="T31" fmla="*/ 0 h 73"/>
                <a:gd name="T32" fmla="*/ 2147483647 w 670"/>
                <a:gd name="T33" fmla="*/ 0 h 73"/>
                <a:gd name="T34" fmla="*/ 2147483647 w 670"/>
                <a:gd name="T35" fmla="*/ 2147483647 h 73"/>
                <a:gd name="T36" fmla="*/ 2147483647 w 670"/>
                <a:gd name="T37" fmla="*/ 2147483647 h 73"/>
                <a:gd name="T38" fmla="*/ 2147483647 w 670"/>
                <a:gd name="T39" fmla="*/ 2147483647 h 73"/>
                <a:gd name="T40" fmla="*/ 0 w 670"/>
                <a:gd name="T41" fmla="*/ 2147483647 h 73"/>
                <a:gd name="T42" fmla="*/ 0 w 670"/>
                <a:gd name="T43" fmla="*/ 2147483647 h 73"/>
                <a:gd name="T44" fmla="*/ 0 w 670"/>
                <a:gd name="T45" fmla="*/ 2147483647 h 73"/>
                <a:gd name="T46" fmla="*/ 0 w 670"/>
                <a:gd name="T47" fmla="*/ 2147483647 h 73"/>
                <a:gd name="T48" fmla="*/ 2147483647 w 670"/>
                <a:gd name="T49" fmla="*/ 2147483647 h 73"/>
                <a:gd name="T50" fmla="*/ 2147483647 w 670"/>
                <a:gd name="T51" fmla="*/ 2147483647 h 73"/>
                <a:gd name="T52" fmla="*/ 2147483647 w 670"/>
                <a:gd name="T53" fmla="*/ 2147483647 h 73"/>
                <a:gd name="T54" fmla="*/ 2147483647 w 670"/>
                <a:gd name="T55" fmla="*/ 2147483647 h 73"/>
                <a:gd name="T56" fmla="*/ 2147483647 w 670"/>
                <a:gd name="T57" fmla="*/ 2147483647 h 73"/>
                <a:gd name="T58" fmla="*/ 2147483647 w 670"/>
                <a:gd name="T59" fmla="*/ 2147483647 h 73"/>
                <a:gd name="T60" fmla="*/ 2147483647 w 670"/>
                <a:gd name="T61" fmla="*/ 2147483647 h 73"/>
                <a:gd name="T62" fmla="*/ 2147483647 w 670"/>
                <a:gd name="T63" fmla="*/ 2147483647 h 73"/>
                <a:gd name="T64" fmla="*/ 2147483647 w 670"/>
                <a:gd name="T65" fmla="*/ 2147483647 h 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70"/>
                <a:gd name="T100" fmla="*/ 0 h 73"/>
                <a:gd name="T101" fmla="*/ 670 w 670"/>
                <a:gd name="T102" fmla="*/ 73 h 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70" h="73">
                  <a:moveTo>
                    <a:pt x="670" y="70"/>
                  </a:moveTo>
                  <a:lnTo>
                    <a:pt x="670" y="70"/>
                  </a:lnTo>
                  <a:lnTo>
                    <a:pt x="652" y="10"/>
                  </a:lnTo>
                  <a:lnTo>
                    <a:pt x="650" y="5"/>
                  </a:lnTo>
                  <a:lnTo>
                    <a:pt x="647" y="2"/>
                  </a:lnTo>
                  <a:lnTo>
                    <a:pt x="642" y="0"/>
                  </a:lnTo>
                  <a:lnTo>
                    <a:pt x="501" y="0"/>
                  </a:lnTo>
                  <a:lnTo>
                    <a:pt x="481" y="0"/>
                  </a:lnTo>
                  <a:lnTo>
                    <a:pt x="461" y="0"/>
                  </a:lnTo>
                  <a:lnTo>
                    <a:pt x="209" y="0"/>
                  </a:lnTo>
                  <a:lnTo>
                    <a:pt x="189" y="0"/>
                  </a:lnTo>
                  <a:lnTo>
                    <a:pt x="168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2" y="73"/>
                  </a:lnTo>
                  <a:lnTo>
                    <a:pt x="7" y="73"/>
                  </a:lnTo>
                  <a:lnTo>
                    <a:pt x="662" y="73"/>
                  </a:lnTo>
                  <a:lnTo>
                    <a:pt x="667" y="73"/>
                  </a:lnTo>
                  <a:lnTo>
                    <a:pt x="670" y="7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0"/>
            <p:cNvSpPr>
              <a:spLocks noEditPoints="1"/>
            </p:cNvSpPr>
            <p:nvPr/>
          </p:nvSpPr>
          <p:spPr bwMode="auto">
            <a:xfrm>
              <a:off x="5737210" y="3736954"/>
              <a:ext cx="2044694" cy="2046277"/>
            </a:xfrm>
            <a:custGeom>
              <a:avLst/>
              <a:gdLst>
                <a:gd name="T0" fmla="*/ 2147483647 w 1288"/>
                <a:gd name="T1" fmla="*/ 2147483647 h 1289"/>
                <a:gd name="T2" fmla="*/ 2147483647 w 1288"/>
                <a:gd name="T3" fmla="*/ 2147483647 h 1289"/>
                <a:gd name="T4" fmla="*/ 2147483647 w 1288"/>
                <a:gd name="T5" fmla="*/ 2147483647 h 1289"/>
                <a:gd name="T6" fmla="*/ 2147483647 w 1288"/>
                <a:gd name="T7" fmla="*/ 2147483647 h 1289"/>
                <a:gd name="T8" fmla="*/ 2147483647 w 1288"/>
                <a:gd name="T9" fmla="*/ 2147483647 h 1289"/>
                <a:gd name="T10" fmla="*/ 2147483647 w 1288"/>
                <a:gd name="T11" fmla="*/ 2147483647 h 1289"/>
                <a:gd name="T12" fmla="*/ 2147483647 w 1288"/>
                <a:gd name="T13" fmla="*/ 2147483647 h 1289"/>
                <a:gd name="T14" fmla="*/ 2147483647 w 1288"/>
                <a:gd name="T15" fmla="*/ 2147483647 h 1289"/>
                <a:gd name="T16" fmla="*/ 2147483647 w 1288"/>
                <a:gd name="T17" fmla="*/ 2147483647 h 1289"/>
                <a:gd name="T18" fmla="*/ 2147483647 w 1288"/>
                <a:gd name="T19" fmla="*/ 2147483647 h 1289"/>
                <a:gd name="T20" fmla="*/ 2147483647 w 1288"/>
                <a:gd name="T21" fmla="*/ 2147483647 h 1289"/>
                <a:gd name="T22" fmla="*/ 2147483647 w 1288"/>
                <a:gd name="T23" fmla="*/ 2147483647 h 1289"/>
                <a:gd name="T24" fmla="*/ 2147483647 w 1288"/>
                <a:gd name="T25" fmla="*/ 2147483647 h 1289"/>
                <a:gd name="T26" fmla="*/ 2147483647 w 1288"/>
                <a:gd name="T27" fmla="*/ 2147483647 h 1289"/>
                <a:gd name="T28" fmla="*/ 2147483647 w 1288"/>
                <a:gd name="T29" fmla="*/ 2147483647 h 1289"/>
                <a:gd name="T30" fmla="*/ 2147483647 w 1288"/>
                <a:gd name="T31" fmla="*/ 2147483647 h 1289"/>
                <a:gd name="T32" fmla="*/ 2147483647 w 1288"/>
                <a:gd name="T33" fmla="*/ 2147483647 h 1289"/>
                <a:gd name="T34" fmla="*/ 2147483647 w 1288"/>
                <a:gd name="T35" fmla="*/ 2147483647 h 1289"/>
                <a:gd name="T36" fmla="*/ 2147483647 w 1288"/>
                <a:gd name="T37" fmla="*/ 2147483647 h 1289"/>
                <a:gd name="T38" fmla="*/ 2147483647 w 1288"/>
                <a:gd name="T39" fmla="*/ 2147483647 h 1289"/>
                <a:gd name="T40" fmla="*/ 2147483647 w 1288"/>
                <a:gd name="T41" fmla="*/ 2147483647 h 1289"/>
                <a:gd name="T42" fmla="*/ 2147483647 w 1288"/>
                <a:gd name="T43" fmla="*/ 2147483647 h 1289"/>
                <a:gd name="T44" fmla="*/ 2147483647 w 1288"/>
                <a:gd name="T45" fmla="*/ 2147483647 h 1289"/>
                <a:gd name="T46" fmla="*/ 2147483647 w 1288"/>
                <a:gd name="T47" fmla="*/ 2147483647 h 1289"/>
                <a:gd name="T48" fmla="*/ 2147483647 w 1288"/>
                <a:gd name="T49" fmla="*/ 2147483647 h 1289"/>
                <a:gd name="T50" fmla="*/ 2147483647 w 1288"/>
                <a:gd name="T51" fmla="*/ 2147483647 h 1289"/>
                <a:gd name="T52" fmla="*/ 2147483647 w 1288"/>
                <a:gd name="T53" fmla="*/ 2147483647 h 1289"/>
                <a:gd name="T54" fmla="*/ 2147483647 w 1288"/>
                <a:gd name="T55" fmla="*/ 2147483647 h 1289"/>
                <a:gd name="T56" fmla="*/ 2147483647 w 1288"/>
                <a:gd name="T57" fmla="*/ 0 h 1289"/>
                <a:gd name="T58" fmla="*/ 2147483647 w 1288"/>
                <a:gd name="T59" fmla="*/ 0 h 1289"/>
                <a:gd name="T60" fmla="*/ 2147483647 w 1288"/>
                <a:gd name="T61" fmla="*/ 2147483647 h 1289"/>
                <a:gd name="T62" fmla="*/ 0 w 1288"/>
                <a:gd name="T63" fmla="*/ 2147483647 h 1289"/>
                <a:gd name="T64" fmla="*/ 0 w 1288"/>
                <a:gd name="T65" fmla="*/ 2147483647 h 1289"/>
                <a:gd name="T66" fmla="*/ 2147483647 w 1288"/>
                <a:gd name="T67" fmla="*/ 2147483647 h 1289"/>
                <a:gd name="T68" fmla="*/ 2147483647 w 1288"/>
                <a:gd name="T69" fmla="*/ 2147483647 h 1289"/>
                <a:gd name="T70" fmla="*/ 2147483647 w 1288"/>
                <a:gd name="T71" fmla="*/ 2147483647 h 1289"/>
                <a:gd name="T72" fmla="*/ 2147483647 w 1288"/>
                <a:gd name="T73" fmla="*/ 2147483647 h 1289"/>
                <a:gd name="T74" fmla="*/ 2147483647 w 1288"/>
                <a:gd name="T75" fmla="*/ 2147483647 h 1289"/>
                <a:gd name="T76" fmla="*/ 2147483647 w 1288"/>
                <a:gd name="T77" fmla="*/ 2147483647 h 1289"/>
                <a:gd name="T78" fmla="*/ 2147483647 w 1288"/>
                <a:gd name="T79" fmla="*/ 2147483647 h 1289"/>
                <a:gd name="T80" fmla="*/ 2147483647 w 1288"/>
                <a:gd name="T81" fmla="*/ 2147483647 h 1289"/>
                <a:gd name="T82" fmla="*/ 2147483647 w 1288"/>
                <a:gd name="T83" fmla="*/ 2147483647 h 1289"/>
                <a:gd name="T84" fmla="*/ 2147483647 w 1288"/>
                <a:gd name="T85" fmla="*/ 2147483647 h 1289"/>
                <a:gd name="T86" fmla="*/ 2147483647 w 1288"/>
                <a:gd name="T87" fmla="*/ 2147483647 h 1289"/>
                <a:gd name="T88" fmla="*/ 2147483647 w 1288"/>
                <a:gd name="T89" fmla="*/ 2147483647 h 1289"/>
                <a:gd name="T90" fmla="*/ 2147483647 w 1288"/>
                <a:gd name="T91" fmla="*/ 2147483647 h 1289"/>
                <a:gd name="T92" fmla="*/ 2147483647 w 1288"/>
                <a:gd name="T93" fmla="*/ 2147483647 h 1289"/>
                <a:gd name="T94" fmla="*/ 2147483647 w 1288"/>
                <a:gd name="T95" fmla="*/ 2147483647 h 1289"/>
                <a:gd name="T96" fmla="*/ 2147483647 w 1288"/>
                <a:gd name="T97" fmla="*/ 2147483647 h 1289"/>
                <a:gd name="T98" fmla="*/ 2147483647 w 1288"/>
                <a:gd name="T99" fmla="*/ 2147483647 h 1289"/>
                <a:gd name="T100" fmla="*/ 2147483647 w 1288"/>
                <a:gd name="T101" fmla="*/ 2147483647 h 1289"/>
                <a:gd name="T102" fmla="*/ 2147483647 w 1288"/>
                <a:gd name="T103" fmla="*/ 2147483647 h 1289"/>
                <a:gd name="T104" fmla="*/ 2147483647 w 1288"/>
                <a:gd name="T105" fmla="*/ 2147483647 h 1289"/>
                <a:gd name="T106" fmla="*/ 2147483647 w 1288"/>
                <a:gd name="T107" fmla="*/ 2147483647 h 1289"/>
                <a:gd name="T108" fmla="*/ 2147483647 w 1288"/>
                <a:gd name="T109" fmla="*/ 2147483647 h 1289"/>
                <a:gd name="T110" fmla="*/ 2147483647 w 1288"/>
                <a:gd name="T111" fmla="*/ 2147483647 h 1289"/>
                <a:gd name="T112" fmla="*/ 2147483647 w 1288"/>
                <a:gd name="T113" fmla="*/ 2147483647 h 1289"/>
                <a:gd name="T114" fmla="*/ 2147483647 w 1288"/>
                <a:gd name="T115" fmla="*/ 2147483647 h 1289"/>
                <a:gd name="T116" fmla="*/ 2147483647 w 1288"/>
                <a:gd name="T117" fmla="*/ 0 h 12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8"/>
                <a:gd name="T178" fmla="*/ 0 h 1289"/>
                <a:gd name="T179" fmla="*/ 1288 w 1288"/>
                <a:gd name="T180" fmla="*/ 1289 h 12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8" h="1289">
                  <a:moveTo>
                    <a:pt x="1270" y="903"/>
                  </a:moveTo>
                  <a:lnTo>
                    <a:pt x="1270" y="903"/>
                  </a:lnTo>
                  <a:lnTo>
                    <a:pt x="1267" y="908"/>
                  </a:lnTo>
                  <a:lnTo>
                    <a:pt x="1262" y="908"/>
                  </a:lnTo>
                  <a:lnTo>
                    <a:pt x="761" y="908"/>
                  </a:lnTo>
                  <a:lnTo>
                    <a:pt x="754" y="908"/>
                  </a:lnTo>
                  <a:lnTo>
                    <a:pt x="524" y="908"/>
                  </a:lnTo>
                  <a:lnTo>
                    <a:pt x="23" y="908"/>
                  </a:lnTo>
                  <a:lnTo>
                    <a:pt x="18" y="908"/>
                  </a:lnTo>
                  <a:lnTo>
                    <a:pt x="18" y="903"/>
                  </a:lnTo>
                  <a:lnTo>
                    <a:pt x="18" y="26"/>
                  </a:lnTo>
                  <a:lnTo>
                    <a:pt x="18" y="21"/>
                  </a:lnTo>
                  <a:lnTo>
                    <a:pt x="23" y="18"/>
                  </a:lnTo>
                  <a:lnTo>
                    <a:pt x="1262" y="18"/>
                  </a:lnTo>
                  <a:lnTo>
                    <a:pt x="1267" y="21"/>
                  </a:lnTo>
                  <a:lnTo>
                    <a:pt x="1270" y="26"/>
                  </a:lnTo>
                  <a:lnTo>
                    <a:pt x="1270" y="903"/>
                  </a:lnTo>
                  <a:close/>
                  <a:moveTo>
                    <a:pt x="769" y="1180"/>
                  </a:moveTo>
                  <a:lnTo>
                    <a:pt x="769" y="1180"/>
                  </a:lnTo>
                  <a:lnTo>
                    <a:pt x="517" y="1180"/>
                  </a:lnTo>
                  <a:lnTo>
                    <a:pt x="539" y="926"/>
                  </a:lnTo>
                  <a:lnTo>
                    <a:pt x="746" y="926"/>
                  </a:lnTo>
                  <a:lnTo>
                    <a:pt x="769" y="1180"/>
                  </a:lnTo>
                  <a:close/>
                  <a:moveTo>
                    <a:pt x="970" y="1198"/>
                  </a:moveTo>
                  <a:lnTo>
                    <a:pt x="970" y="1198"/>
                  </a:lnTo>
                  <a:lnTo>
                    <a:pt x="975" y="1200"/>
                  </a:lnTo>
                  <a:lnTo>
                    <a:pt x="978" y="1208"/>
                  </a:lnTo>
                  <a:lnTo>
                    <a:pt x="998" y="1268"/>
                  </a:lnTo>
                  <a:lnTo>
                    <a:pt x="995" y="1271"/>
                  </a:lnTo>
                  <a:lnTo>
                    <a:pt x="990" y="1271"/>
                  </a:lnTo>
                  <a:lnTo>
                    <a:pt x="295" y="1271"/>
                  </a:lnTo>
                  <a:lnTo>
                    <a:pt x="290" y="1271"/>
                  </a:lnTo>
                  <a:lnTo>
                    <a:pt x="288" y="1268"/>
                  </a:lnTo>
                  <a:lnTo>
                    <a:pt x="308" y="1208"/>
                  </a:lnTo>
                  <a:lnTo>
                    <a:pt x="313" y="1200"/>
                  </a:lnTo>
                  <a:lnTo>
                    <a:pt x="315" y="1198"/>
                  </a:lnTo>
                  <a:lnTo>
                    <a:pt x="497" y="1198"/>
                  </a:lnTo>
                  <a:lnTo>
                    <a:pt x="789" y="1198"/>
                  </a:lnTo>
                  <a:lnTo>
                    <a:pt x="970" y="1198"/>
                  </a:lnTo>
                  <a:close/>
                  <a:moveTo>
                    <a:pt x="1262" y="0"/>
                  </a:moveTo>
                  <a:lnTo>
                    <a:pt x="23" y="0"/>
                  </a:lnTo>
                  <a:lnTo>
                    <a:pt x="13" y="3"/>
                  </a:lnTo>
                  <a:lnTo>
                    <a:pt x="5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0" y="903"/>
                  </a:lnTo>
                  <a:lnTo>
                    <a:pt x="0" y="913"/>
                  </a:lnTo>
                  <a:lnTo>
                    <a:pt x="5" y="921"/>
                  </a:lnTo>
                  <a:lnTo>
                    <a:pt x="13" y="926"/>
                  </a:lnTo>
                  <a:lnTo>
                    <a:pt x="23" y="926"/>
                  </a:lnTo>
                  <a:lnTo>
                    <a:pt x="522" y="926"/>
                  </a:lnTo>
                  <a:lnTo>
                    <a:pt x="499" y="1183"/>
                  </a:lnTo>
                  <a:lnTo>
                    <a:pt x="315" y="1180"/>
                  </a:lnTo>
                  <a:lnTo>
                    <a:pt x="308" y="1183"/>
                  </a:lnTo>
                  <a:lnTo>
                    <a:pt x="300" y="1188"/>
                  </a:lnTo>
                  <a:lnTo>
                    <a:pt x="295" y="1193"/>
                  </a:lnTo>
                  <a:lnTo>
                    <a:pt x="293" y="1203"/>
                  </a:lnTo>
                  <a:lnTo>
                    <a:pt x="272" y="1263"/>
                  </a:lnTo>
                  <a:lnTo>
                    <a:pt x="272" y="1266"/>
                  </a:lnTo>
                  <a:lnTo>
                    <a:pt x="272" y="1276"/>
                  </a:lnTo>
                  <a:lnTo>
                    <a:pt x="275" y="1281"/>
                  </a:lnTo>
                  <a:lnTo>
                    <a:pt x="283" y="1289"/>
                  </a:lnTo>
                  <a:lnTo>
                    <a:pt x="295" y="1289"/>
                  </a:lnTo>
                  <a:lnTo>
                    <a:pt x="990" y="1289"/>
                  </a:lnTo>
                  <a:lnTo>
                    <a:pt x="1000" y="1289"/>
                  </a:lnTo>
                  <a:lnTo>
                    <a:pt x="1008" y="1281"/>
                  </a:lnTo>
                  <a:lnTo>
                    <a:pt x="1013" y="1273"/>
                  </a:lnTo>
                  <a:lnTo>
                    <a:pt x="1013" y="1266"/>
                  </a:lnTo>
                  <a:lnTo>
                    <a:pt x="1013" y="1263"/>
                  </a:lnTo>
                  <a:lnTo>
                    <a:pt x="993" y="1203"/>
                  </a:lnTo>
                  <a:lnTo>
                    <a:pt x="993" y="1195"/>
                  </a:lnTo>
                  <a:lnTo>
                    <a:pt x="988" y="1190"/>
                  </a:lnTo>
                  <a:lnTo>
                    <a:pt x="983" y="1185"/>
                  </a:lnTo>
                  <a:lnTo>
                    <a:pt x="973" y="1183"/>
                  </a:lnTo>
                  <a:lnTo>
                    <a:pt x="786" y="1183"/>
                  </a:lnTo>
                  <a:lnTo>
                    <a:pt x="764" y="926"/>
                  </a:lnTo>
                  <a:lnTo>
                    <a:pt x="1262" y="926"/>
                  </a:lnTo>
                  <a:lnTo>
                    <a:pt x="1273" y="926"/>
                  </a:lnTo>
                  <a:lnTo>
                    <a:pt x="1280" y="921"/>
                  </a:lnTo>
                  <a:lnTo>
                    <a:pt x="1285" y="913"/>
                  </a:lnTo>
                  <a:lnTo>
                    <a:pt x="1288" y="903"/>
                  </a:lnTo>
                  <a:lnTo>
                    <a:pt x="1288" y="26"/>
                  </a:lnTo>
                  <a:lnTo>
                    <a:pt x="1285" y="16"/>
                  </a:lnTo>
                  <a:lnTo>
                    <a:pt x="1280" y="8"/>
                  </a:lnTo>
                  <a:lnTo>
                    <a:pt x="1273" y="3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>
              <a:off x="7073881" y="5086322"/>
              <a:ext cx="642936" cy="68262"/>
            </a:xfrm>
            <a:custGeom>
              <a:avLst/>
              <a:gdLst>
                <a:gd name="T0" fmla="*/ 2147483647 w 405"/>
                <a:gd name="T1" fmla="*/ 0 h 43"/>
                <a:gd name="T2" fmla="*/ 2147483647 w 405"/>
                <a:gd name="T3" fmla="*/ 0 h 43"/>
                <a:gd name="T4" fmla="*/ 2147483647 w 405"/>
                <a:gd name="T5" fmla="*/ 0 h 43"/>
                <a:gd name="T6" fmla="*/ 2147483647 w 405"/>
                <a:gd name="T7" fmla="*/ 2147483647 h 43"/>
                <a:gd name="T8" fmla="*/ 2147483647 w 405"/>
                <a:gd name="T9" fmla="*/ 2147483647 h 43"/>
                <a:gd name="T10" fmla="*/ 0 w 405"/>
                <a:gd name="T11" fmla="*/ 2147483647 h 43"/>
                <a:gd name="T12" fmla="*/ 0 w 405"/>
                <a:gd name="T13" fmla="*/ 2147483647 h 43"/>
                <a:gd name="T14" fmla="*/ 0 w 405"/>
                <a:gd name="T15" fmla="*/ 2147483647 h 43"/>
                <a:gd name="T16" fmla="*/ 2147483647 w 405"/>
                <a:gd name="T17" fmla="*/ 2147483647 h 43"/>
                <a:gd name="T18" fmla="*/ 2147483647 w 405"/>
                <a:gd name="T19" fmla="*/ 2147483647 h 43"/>
                <a:gd name="T20" fmla="*/ 2147483647 w 405"/>
                <a:gd name="T21" fmla="*/ 2147483647 h 43"/>
                <a:gd name="T22" fmla="*/ 2147483647 w 405"/>
                <a:gd name="T23" fmla="*/ 2147483647 h 43"/>
                <a:gd name="T24" fmla="*/ 2147483647 w 405"/>
                <a:gd name="T25" fmla="*/ 2147483647 h 43"/>
                <a:gd name="T26" fmla="*/ 2147483647 w 405"/>
                <a:gd name="T27" fmla="*/ 2147483647 h 43"/>
                <a:gd name="T28" fmla="*/ 2147483647 w 405"/>
                <a:gd name="T29" fmla="*/ 2147483647 h 43"/>
                <a:gd name="T30" fmla="*/ 2147483647 w 405"/>
                <a:gd name="T31" fmla="*/ 2147483647 h 43"/>
                <a:gd name="T32" fmla="*/ 2147483647 w 405"/>
                <a:gd name="T33" fmla="*/ 2147483647 h 43"/>
                <a:gd name="T34" fmla="*/ 2147483647 w 405"/>
                <a:gd name="T35" fmla="*/ 2147483647 h 43"/>
                <a:gd name="T36" fmla="*/ 2147483647 w 405"/>
                <a:gd name="T37" fmla="*/ 2147483647 h 43"/>
                <a:gd name="T38" fmla="*/ 2147483647 w 405"/>
                <a:gd name="T39" fmla="*/ 2147483647 h 43"/>
                <a:gd name="T40" fmla="*/ 2147483647 w 405"/>
                <a:gd name="T41" fmla="*/ 2147483647 h 43"/>
                <a:gd name="T42" fmla="*/ 2147483647 w 405"/>
                <a:gd name="T43" fmla="*/ 2147483647 h 43"/>
                <a:gd name="T44" fmla="*/ 2147483647 w 405"/>
                <a:gd name="T45" fmla="*/ 0 h 43"/>
                <a:gd name="T46" fmla="*/ 2147483647 w 405"/>
                <a:gd name="T47" fmla="*/ 0 h 43"/>
                <a:gd name="T48" fmla="*/ 2147483647 w 405"/>
                <a:gd name="T49" fmla="*/ 0 h 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5"/>
                <a:gd name="T76" fmla="*/ 0 h 43"/>
                <a:gd name="T77" fmla="*/ 405 w 405"/>
                <a:gd name="T78" fmla="*/ 43 h 4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5" h="43">
                  <a:moveTo>
                    <a:pt x="10" y="0"/>
                  </a:moveTo>
                  <a:lnTo>
                    <a:pt x="10" y="0"/>
                  </a:lnTo>
                  <a:lnTo>
                    <a:pt x="7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33"/>
                  </a:lnTo>
                  <a:lnTo>
                    <a:pt x="2" y="38"/>
                  </a:lnTo>
                  <a:lnTo>
                    <a:pt x="5" y="40"/>
                  </a:lnTo>
                  <a:lnTo>
                    <a:pt x="7" y="43"/>
                  </a:lnTo>
                  <a:lnTo>
                    <a:pt x="10" y="43"/>
                  </a:lnTo>
                  <a:lnTo>
                    <a:pt x="395" y="43"/>
                  </a:lnTo>
                  <a:lnTo>
                    <a:pt x="400" y="43"/>
                  </a:lnTo>
                  <a:lnTo>
                    <a:pt x="403" y="40"/>
                  </a:lnTo>
                  <a:lnTo>
                    <a:pt x="405" y="38"/>
                  </a:lnTo>
                  <a:lnTo>
                    <a:pt x="405" y="33"/>
                  </a:lnTo>
                  <a:lnTo>
                    <a:pt x="405" y="10"/>
                  </a:lnTo>
                  <a:lnTo>
                    <a:pt x="405" y="5"/>
                  </a:lnTo>
                  <a:lnTo>
                    <a:pt x="403" y="2"/>
                  </a:lnTo>
                  <a:lnTo>
                    <a:pt x="400" y="0"/>
                  </a:lnTo>
                  <a:lnTo>
                    <a:pt x="395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2"/>
            <p:cNvSpPr>
              <a:spLocks noEditPoints="1"/>
            </p:cNvSpPr>
            <p:nvPr/>
          </p:nvSpPr>
          <p:spPr bwMode="auto">
            <a:xfrm>
              <a:off x="7081819" y="5094260"/>
              <a:ext cx="627061" cy="52388"/>
            </a:xfrm>
            <a:custGeom>
              <a:avLst/>
              <a:gdLst>
                <a:gd name="T0" fmla="*/ 2147483647 w 395"/>
                <a:gd name="T1" fmla="*/ 2147483647 h 33"/>
                <a:gd name="T2" fmla="*/ 2147483647 w 395"/>
                <a:gd name="T3" fmla="*/ 2147483647 h 33"/>
                <a:gd name="T4" fmla="*/ 2147483647 w 395"/>
                <a:gd name="T5" fmla="*/ 2147483647 h 33"/>
                <a:gd name="T6" fmla="*/ 2147483647 w 395"/>
                <a:gd name="T7" fmla="*/ 2147483647 h 33"/>
                <a:gd name="T8" fmla="*/ 2147483647 w 395"/>
                <a:gd name="T9" fmla="*/ 2147483647 h 33"/>
                <a:gd name="T10" fmla="*/ 2147483647 w 395"/>
                <a:gd name="T11" fmla="*/ 2147483647 h 33"/>
                <a:gd name="T12" fmla="*/ 2147483647 w 395"/>
                <a:gd name="T13" fmla="*/ 2147483647 h 33"/>
                <a:gd name="T14" fmla="*/ 2147483647 w 395"/>
                <a:gd name="T15" fmla="*/ 2147483647 h 33"/>
                <a:gd name="T16" fmla="*/ 2147483647 w 395"/>
                <a:gd name="T17" fmla="*/ 2147483647 h 33"/>
                <a:gd name="T18" fmla="*/ 2147483647 w 395"/>
                <a:gd name="T19" fmla="*/ 2147483647 h 33"/>
                <a:gd name="T20" fmla="*/ 2147483647 w 395"/>
                <a:gd name="T21" fmla="*/ 2147483647 h 33"/>
                <a:gd name="T22" fmla="*/ 2147483647 w 395"/>
                <a:gd name="T23" fmla="*/ 2147483647 h 33"/>
                <a:gd name="T24" fmla="*/ 2147483647 w 395"/>
                <a:gd name="T25" fmla="*/ 2147483647 h 33"/>
                <a:gd name="T26" fmla="*/ 2147483647 w 395"/>
                <a:gd name="T27" fmla="*/ 2147483647 h 33"/>
                <a:gd name="T28" fmla="*/ 2147483647 w 395"/>
                <a:gd name="T29" fmla="*/ 2147483647 h 33"/>
                <a:gd name="T30" fmla="*/ 2147483647 w 395"/>
                <a:gd name="T31" fmla="*/ 2147483647 h 33"/>
                <a:gd name="T32" fmla="*/ 2147483647 w 395"/>
                <a:gd name="T33" fmla="*/ 2147483647 h 33"/>
                <a:gd name="T34" fmla="*/ 2147483647 w 395"/>
                <a:gd name="T35" fmla="*/ 2147483647 h 33"/>
                <a:gd name="T36" fmla="*/ 2147483647 w 395"/>
                <a:gd name="T37" fmla="*/ 2147483647 h 33"/>
                <a:gd name="T38" fmla="*/ 2147483647 w 395"/>
                <a:gd name="T39" fmla="*/ 2147483647 h 33"/>
                <a:gd name="T40" fmla="*/ 2147483647 w 395"/>
                <a:gd name="T41" fmla="*/ 2147483647 h 33"/>
                <a:gd name="T42" fmla="*/ 2147483647 w 395"/>
                <a:gd name="T43" fmla="*/ 2147483647 h 33"/>
                <a:gd name="T44" fmla="*/ 2147483647 w 395"/>
                <a:gd name="T45" fmla="*/ 2147483647 h 33"/>
                <a:gd name="T46" fmla="*/ 2147483647 w 395"/>
                <a:gd name="T47" fmla="*/ 2147483647 h 33"/>
                <a:gd name="T48" fmla="*/ 2147483647 w 395"/>
                <a:gd name="T49" fmla="*/ 2147483647 h 33"/>
                <a:gd name="T50" fmla="*/ 2147483647 w 395"/>
                <a:gd name="T51" fmla="*/ 0 h 33"/>
                <a:gd name="T52" fmla="*/ 2147483647 w 395"/>
                <a:gd name="T53" fmla="*/ 0 h 33"/>
                <a:gd name="T54" fmla="*/ 2147483647 w 395"/>
                <a:gd name="T55" fmla="*/ 0 h 33"/>
                <a:gd name="T56" fmla="*/ 2147483647 w 395"/>
                <a:gd name="T57" fmla="*/ 0 h 33"/>
                <a:gd name="T58" fmla="*/ 0 w 395"/>
                <a:gd name="T59" fmla="*/ 2147483647 h 33"/>
                <a:gd name="T60" fmla="*/ 0 w 395"/>
                <a:gd name="T61" fmla="*/ 2147483647 h 33"/>
                <a:gd name="T62" fmla="*/ 0 w 395"/>
                <a:gd name="T63" fmla="*/ 2147483647 h 33"/>
                <a:gd name="T64" fmla="*/ 2147483647 w 395"/>
                <a:gd name="T65" fmla="*/ 2147483647 h 33"/>
                <a:gd name="T66" fmla="*/ 2147483647 w 395"/>
                <a:gd name="T67" fmla="*/ 2147483647 h 33"/>
                <a:gd name="T68" fmla="*/ 2147483647 w 395"/>
                <a:gd name="T69" fmla="*/ 2147483647 h 33"/>
                <a:gd name="T70" fmla="*/ 2147483647 w 395"/>
                <a:gd name="T71" fmla="*/ 2147483647 h 33"/>
                <a:gd name="T72" fmla="*/ 2147483647 w 395"/>
                <a:gd name="T73" fmla="*/ 2147483647 h 33"/>
                <a:gd name="T74" fmla="*/ 2147483647 w 395"/>
                <a:gd name="T75" fmla="*/ 2147483647 h 33"/>
                <a:gd name="T76" fmla="*/ 2147483647 w 395"/>
                <a:gd name="T77" fmla="*/ 2147483647 h 33"/>
                <a:gd name="T78" fmla="*/ 2147483647 w 395"/>
                <a:gd name="T79" fmla="*/ 2147483647 h 33"/>
                <a:gd name="T80" fmla="*/ 2147483647 w 395"/>
                <a:gd name="T81" fmla="*/ 0 h 33"/>
                <a:gd name="T82" fmla="*/ 2147483647 w 395"/>
                <a:gd name="T83" fmla="*/ 0 h 33"/>
                <a:gd name="T84" fmla="*/ 2147483647 w 395"/>
                <a:gd name="T85" fmla="*/ 0 h 3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5"/>
                <a:gd name="T130" fmla="*/ 0 h 33"/>
                <a:gd name="T131" fmla="*/ 395 w 395"/>
                <a:gd name="T132" fmla="*/ 33 h 3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5" h="33">
                  <a:moveTo>
                    <a:pt x="385" y="23"/>
                  </a:moveTo>
                  <a:lnTo>
                    <a:pt x="317" y="23"/>
                  </a:lnTo>
                  <a:lnTo>
                    <a:pt x="317" y="10"/>
                  </a:lnTo>
                  <a:lnTo>
                    <a:pt x="385" y="10"/>
                  </a:lnTo>
                  <a:lnTo>
                    <a:pt x="385" y="23"/>
                  </a:lnTo>
                  <a:close/>
                  <a:moveTo>
                    <a:pt x="307" y="23"/>
                  </a:moveTo>
                  <a:lnTo>
                    <a:pt x="242" y="23"/>
                  </a:lnTo>
                  <a:lnTo>
                    <a:pt x="242" y="10"/>
                  </a:lnTo>
                  <a:lnTo>
                    <a:pt x="307" y="10"/>
                  </a:lnTo>
                  <a:lnTo>
                    <a:pt x="307" y="23"/>
                  </a:lnTo>
                  <a:close/>
                  <a:moveTo>
                    <a:pt x="232" y="23"/>
                  </a:moveTo>
                  <a:lnTo>
                    <a:pt x="164" y="23"/>
                  </a:lnTo>
                  <a:lnTo>
                    <a:pt x="164" y="10"/>
                  </a:lnTo>
                  <a:lnTo>
                    <a:pt x="232" y="10"/>
                  </a:lnTo>
                  <a:lnTo>
                    <a:pt x="232" y="23"/>
                  </a:lnTo>
                  <a:close/>
                  <a:moveTo>
                    <a:pt x="153" y="23"/>
                  </a:moveTo>
                  <a:lnTo>
                    <a:pt x="88" y="23"/>
                  </a:lnTo>
                  <a:lnTo>
                    <a:pt x="88" y="10"/>
                  </a:lnTo>
                  <a:lnTo>
                    <a:pt x="153" y="10"/>
                  </a:lnTo>
                  <a:lnTo>
                    <a:pt x="153" y="23"/>
                  </a:lnTo>
                  <a:close/>
                  <a:moveTo>
                    <a:pt x="78" y="23"/>
                  </a:moveTo>
                  <a:lnTo>
                    <a:pt x="10" y="23"/>
                  </a:lnTo>
                  <a:lnTo>
                    <a:pt x="10" y="10"/>
                  </a:lnTo>
                  <a:lnTo>
                    <a:pt x="78" y="10"/>
                  </a:lnTo>
                  <a:lnTo>
                    <a:pt x="78" y="23"/>
                  </a:lnTo>
                  <a:close/>
                  <a:moveTo>
                    <a:pt x="390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0" y="28"/>
                  </a:lnTo>
                  <a:lnTo>
                    <a:pt x="2" y="33"/>
                  </a:lnTo>
                  <a:lnTo>
                    <a:pt x="5" y="33"/>
                  </a:lnTo>
                  <a:lnTo>
                    <a:pt x="390" y="33"/>
                  </a:lnTo>
                  <a:lnTo>
                    <a:pt x="393" y="33"/>
                  </a:lnTo>
                  <a:lnTo>
                    <a:pt x="395" y="28"/>
                  </a:lnTo>
                  <a:lnTo>
                    <a:pt x="395" y="5"/>
                  </a:lnTo>
                  <a:lnTo>
                    <a:pt x="393" y="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3"/>
            <p:cNvSpPr>
              <a:spLocks noEditPoints="1"/>
            </p:cNvSpPr>
            <p:nvPr/>
          </p:nvSpPr>
          <p:spPr bwMode="auto">
            <a:xfrm>
              <a:off x="7097694" y="5110135"/>
              <a:ext cx="595311" cy="20638"/>
            </a:xfrm>
            <a:custGeom>
              <a:avLst/>
              <a:gdLst>
                <a:gd name="T0" fmla="*/ 2147483647 w 375"/>
                <a:gd name="T1" fmla="*/ 2147483647 h 13"/>
                <a:gd name="T2" fmla="*/ 2147483647 w 375"/>
                <a:gd name="T3" fmla="*/ 2147483647 h 13"/>
                <a:gd name="T4" fmla="*/ 2147483647 w 375"/>
                <a:gd name="T5" fmla="*/ 0 h 13"/>
                <a:gd name="T6" fmla="*/ 2147483647 w 375"/>
                <a:gd name="T7" fmla="*/ 0 h 13"/>
                <a:gd name="T8" fmla="*/ 2147483647 w 375"/>
                <a:gd name="T9" fmla="*/ 2147483647 h 13"/>
                <a:gd name="T10" fmla="*/ 2147483647 w 375"/>
                <a:gd name="T11" fmla="*/ 2147483647 h 13"/>
                <a:gd name="T12" fmla="*/ 2147483647 w 375"/>
                <a:gd name="T13" fmla="*/ 2147483647 h 13"/>
                <a:gd name="T14" fmla="*/ 2147483647 w 375"/>
                <a:gd name="T15" fmla="*/ 0 h 13"/>
                <a:gd name="T16" fmla="*/ 2147483647 w 375"/>
                <a:gd name="T17" fmla="*/ 0 h 13"/>
                <a:gd name="T18" fmla="*/ 2147483647 w 375"/>
                <a:gd name="T19" fmla="*/ 2147483647 h 13"/>
                <a:gd name="T20" fmla="*/ 2147483647 w 375"/>
                <a:gd name="T21" fmla="*/ 2147483647 h 13"/>
                <a:gd name="T22" fmla="*/ 2147483647 w 375"/>
                <a:gd name="T23" fmla="*/ 2147483647 h 13"/>
                <a:gd name="T24" fmla="*/ 2147483647 w 375"/>
                <a:gd name="T25" fmla="*/ 0 h 13"/>
                <a:gd name="T26" fmla="*/ 2147483647 w 375"/>
                <a:gd name="T27" fmla="*/ 0 h 13"/>
                <a:gd name="T28" fmla="*/ 2147483647 w 375"/>
                <a:gd name="T29" fmla="*/ 2147483647 h 13"/>
                <a:gd name="T30" fmla="*/ 2147483647 w 375"/>
                <a:gd name="T31" fmla="*/ 2147483647 h 13"/>
                <a:gd name="T32" fmla="*/ 2147483647 w 375"/>
                <a:gd name="T33" fmla="*/ 2147483647 h 13"/>
                <a:gd name="T34" fmla="*/ 2147483647 w 375"/>
                <a:gd name="T35" fmla="*/ 0 h 13"/>
                <a:gd name="T36" fmla="*/ 2147483647 w 375"/>
                <a:gd name="T37" fmla="*/ 0 h 13"/>
                <a:gd name="T38" fmla="*/ 2147483647 w 375"/>
                <a:gd name="T39" fmla="*/ 2147483647 h 13"/>
                <a:gd name="T40" fmla="*/ 2147483647 w 375"/>
                <a:gd name="T41" fmla="*/ 2147483647 h 13"/>
                <a:gd name="T42" fmla="*/ 0 w 375"/>
                <a:gd name="T43" fmla="*/ 2147483647 h 13"/>
                <a:gd name="T44" fmla="*/ 0 w 375"/>
                <a:gd name="T45" fmla="*/ 0 h 13"/>
                <a:gd name="T46" fmla="*/ 2147483647 w 375"/>
                <a:gd name="T47" fmla="*/ 0 h 13"/>
                <a:gd name="T48" fmla="*/ 2147483647 w 375"/>
                <a:gd name="T49" fmla="*/ 2147483647 h 1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3"/>
                <a:gd name="T77" fmla="*/ 375 w 375"/>
                <a:gd name="T78" fmla="*/ 13 h 1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3">
                  <a:moveTo>
                    <a:pt x="375" y="13"/>
                  </a:moveTo>
                  <a:lnTo>
                    <a:pt x="307" y="13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3"/>
                  </a:lnTo>
                  <a:close/>
                  <a:moveTo>
                    <a:pt x="297" y="13"/>
                  </a:moveTo>
                  <a:lnTo>
                    <a:pt x="232" y="13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3"/>
                  </a:lnTo>
                  <a:close/>
                  <a:moveTo>
                    <a:pt x="222" y="13"/>
                  </a:moveTo>
                  <a:lnTo>
                    <a:pt x="154" y="13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3"/>
                  </a:lnTo>
                  <a:close/>
                  <a:moveTo>
                    <a:pt x="143" y="13"/>
                  </a:moveTo>
                  <a:lnTo>
                    <a:pt x="78" y="13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3"/>
                  </a:lnTo>
                  <a:close/>
                  <a:moveTo>
                    <a:pt x="68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4"/>
            <p:cNvSpPr>
              <a:spLocks noEditPoints="1"/>
            </p:cNvSpPr>
            <p:nvPr/>
          </p:nvSpPr>
          <p:spPr bwMode="auto">
            <a:xfrm>
              <a:off x="7097694" y="5114896"/>
              <a:ext cx="595311" cy="15875"/>
            </a:xfrm>
            <a:custGeom>
              <a:avLst/>
              <a:gdLst>
                <a:gd name="T0" fmla="*/ 2147483647 w 375"/>
                <a:gd name="T1" fmla="*/ 2147483647 h 10"/>
                <a:gd name="T2" fmla="*/ 2147483647 w 375"/>
                <a:gd name="T3" fmla="*/ 2147483647 h 10"/>
                <a:gd name="T4" fmla="*/ 2147483647 w 375"/>
                <a:gd name="T5" fmla="*/ 0 h 10"/>
                <a:gd name="T6" fmla="*/ 2147483647 w 375"/>
                <a:gd name="T7" fmla="*/ 0 h 10"/>
                <a:gd name="T8" fmla="*/ 2147483647 w 375"/>
                <a:gd name="T9" fmla="*/ 2147483647 h 10"/>
                <a:gd name="T10" fmla="*/ 2147483647 w 375"/>
                <a:gd name="T11" fmla="*/ 2147483647 h 10"/>
                <a:gd name="T12" fmla="*/ 2147483647 w 375"/>
                <a:gd name="T13" fmla="*/ 2147483647 h 10"/>
                <a:gd name="T14" fmla="*/ 2147483647 w 375"/>
                <a:gd name="T15" fmla="*/ 0 h 10"/>
                <a:gd name="T16" fmla="*/ 2147483647 w 375"/>
                <a:gd name="T17" fmla="*/ 0 h 10"/>
                <a:gd name="T18" fmla="*/ 2147483647 w 375"/>
                <a:gd name="T19" fmla="*/ 2147483647 h 10"/>
                <a:gd name="T20" fmla="*/ 2147483647 w 375"/>
                <a:gd name="T21" fmla="*/ 2147483647 h 10"/>
                <a:gd name="T22" fmla="*/ 2147483647 w 375"/>
                <a:gd name="T23" fmla="*/ 2147483647 h 10"/>
                <a:gd name="T24" fmla="*/ 2147483647 w 375"/>
                <a:gd name="T25" fmla="*/ 0 h 10"/>
                <a:gd name="T26" fmla="*/ 2147483647 w 375"/>
                <a:gd name="T27" fmla="*/ 0 h 10"/>
                <a:gd name="T28" fmla="*/ 2147483647 w 375"/>
                <a:gd name="T29" fmla="*/ 2147483647 h 10"/>
                <a:gd name="T30" fmla="*/ 2147483647 w 375"/>
                <a:gd name="T31" fmla="*/ 2147483647 h 10"/>
                <a:gd name="T32" fmla="*/ 2147483647 w 375"/>
                <a:gd name="T33" fmla="*/ 2147483647 h 10"/>
                <a:gd name="T34" fmla="*/ 2147483647 w 375"/>
                <a:gd name="T35" fmla="*/ 0 h 10"/>
                <a:gd name="T36" fmla="*/ 2147483647 w 375"/>
                <a:gd name="T37" fmla="*/ 0 h 10"/>
                <a:gd name="T38" fmla="*/ 2147483647 w 375"/>
                <a:gd name="T39" fmla="*/ 2147483647 h 10"/>
                <a:gd name="T40" fmla="*/ 2147483647 w 375"/>
                <a:gd name="T41" fmla="*/ 2147483647 h 10"/>
                <a:gd name="T42" fmla="*/ 0 w 375"/>
                <a:gd name="T43" fmla="*/ 2147483647 h 10"/>
                <a:gd name="T44" fmla="*/ 0 w 375"/>
                <a:gd name="T45" fmla="*/ 0 h 10"/>
                <a:gd name="T46" fmla="*/ 2147483647 w 375"/>
                <a:gd name="T47" fmla="*/ 0 h 10"/>
                <a:gd name="T48" fmla="*/ 2147483647 w 375"/>
                <a:gd name="T49" fmla="*/ 2147483647 h 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0"/>
                <a:gd name="T77" fmla="*/ 375 w 375"/>
                <a:gd name="T78" fmla="*/ 10 h 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0">
                  <a:moveTo>
                    <a:pt x="375" y="10"/>
                  </a:moveTo>
                  <a:lnTo>
                    <a:pt x="307" y="10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0"/>
                  </a:lnTo>
                  <a:close/>
                  <a:moveTo>
                    <a:pt x="297" y="10"/>
                  </a:moveTo>
                  <a:lnTo>
                    <a:pt x="232" y="10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0"/>
                  </a:lnTo>
                  <a:close/>
                  <a:moveTo>
                    <a:pt x="222" y="10"/>
                  </a:moveTo>
                  <a:lnTo>
                    <a:pt x="154" y="10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0"/>
                  </a:lnTo>
                  <a:close/>
                  <a:moveTo>
                    <a:pt x="143" y="10"/>
                  </a:moveTo>
                  <a:lnTo>
                    <a:pt x="78" y="10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0"/>
                  </a:lnTo>
                  <a:close/>
                  <a:moveTo>
                    <a:pt x="68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5"/>
            <p:cNvSpPr>
              <a:spLocks noEditPoints="1"/>
            </p:cNvSpPr>
            <p:nvPr/>
          </p:nvSpPr>
          <p:spPr bwMode="auto">
            <a:xfrm>
              <a:off x="5813410" y="3817917"/>
              <a:ext cx="1887533" cy="1239831"/>
            </a:xfrm>
            <a:custGeom>
              <a:avLst/>
              <a:gdLst>
                <a:gd name="T0" fmla="*/ 2147483647 w 1189"/>
                <a:gd name="T1" fmla="*/ 2147483647 h 781"/>
                <a:gd name="T2" fmla="*/ 2147483647 w 1189"/>
                <a:gd name="T3" fmla="*/ 2147483647 h 781"/>
                <a:gd name="T4" fmla="*/ 2147483647 w 1189"/>
                <a:gd name="T5" fmla="*/ 2147483647 h 781"/>
                <a:gd name="T6" fmla="*/ 2147483647 w 1189"/>
                <a:gd name="T7" fmla="*/ 2147483647 h 781"/>
                <a:gd name="T8" fmla="*/ 2147483647 w 1189"/>
                <a:gd name="T9" fmla="*/ 2147483647 h 781"/>
                <a:gd name="T10" fmla="*/ 2147483647 w 1189"/>
                <a:gd name="T11" fmla="*/ 2147483647 h 781"/>
                <a:gd name="T12" fmla="*/ 2147483647 w 1189"/>
                <a:gd name="T13" fmla="*/ 2147483647 h 781"/>
                <a:gd name="T14" fmla="*/ 2147483647 w 1189"/>
                <a:gd name="T15" fmla="*/ 2147483647 h 781"/>
                <a:gd name="T16" fmla="*/ 2147483647 w 1189"/>
                <a:gd name="T17" fmla="*/ 2147483647 h 781"/>
                <a:gd name="T18" fmla="*/ 2147483647 w 1189"/>
                <a:gd name="T19" fmla="*/ 2147483647 h 781"/>
                <a:gd name="T20" fmla="*/ 2147483647 w 1189"/>
                <a:gd name="T21" fmla="*/ 0 h 781"/>
                <a:gd name="T22" fmla="*/ 0 w 1189"/>
                <a:gd name="T23" fmla="*/ 0 h 781"/>
                <a:gd name="T24" fmla="*/ 0 w 1189"/>
                <a:gd name="T25" fmla="*/ 2147483647 h 781"/>
                <a:gd name="T26" fmla="*/ 2147483647 w 1189"/>
                <a:gd name="T27" fmla="*/ 2147483647 h 781"/>
                <a:gd name="T28" fmla="*/ 2147483647 w 1189"/>
                <a:gd name="T29" fmla="*/ 0 h 781"/>
                <a:gd name="T30" fmla="*/ 2147483647 w 1189"/>
                <a:gd name="T31" fmla="*/ 0 h 7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89"/>
                <a:gd name="T49" fmla="*/ 0 h 781"/>
                <a:gd name="T50" fmla="*/ 1189 w 1189"/>
                <a:gd name="T51" fmla="*/ 781 h 7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89" h="781">
                  <a:moveTo>
                    <a:pt x="1179" y="10"/>
                  </a:moveTo>
                  <a:lnTo>
                    <a:pt x="1179" y="10"/>
                  </a:lnTo>
                  <a:lnTo>
                    <a:pt x="1179" y="771"/>
                  </a:lnTo>
                  <a:lnTo>
                    <a:pt x="10" y="771"/>
                  </a:lnTo>
                  <a:lnTo>
                    <a:pt x="10" y="10"/>
                  </a:lnTo>
                  <a:lnTo>
                    <a:pt x="1179" y="10"/>
                  </a:lnTo>
                  <a:close/>
                  <a:moveTo>
                    <a:pt x="1184" y="0"/>
                  </a:moveTo>
                  <a:lnTo>
                    <a:pt x="0" y="0"/>
                  </a:lnTo>
                  <a:lnTo>
                    <a:pt x="0" y="781"/>
                  </a:lnTo>
                  <a:lnTo>
                    <a:pt x="1189" y="781"/>
                  </a:lnTo>
                  <a:lnTo>
                    <a:pt x="1189" y="0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6"/>
            <p:cNvSpPr>
              <a:spLocks/>
            </p:cNvSpPr>
            <p:nvPr/>
          </p:nvSpPr>
          <p:spPr bwMode="auto">
            <a:xfrm>
              <a:off x="6557946" y="5230784"/>
              <a:ext cx="400049" cy="379411"/>
            </a:xfrm>
            <a:custGeom>
              <a:avLst/>
              <a:gdLst>
                <a:gd name="T0" fmla="*/ 0 w 252"/>
                <a:gd name="T1" fmla="*/ 2147483647 h 239"/>
                <a:gd name="T2" fmla="*/ 0 w 252"/>
                <a:gd name="T3" fmla="*/ 2147483647 h 239"/>
                <a:gd name="T4" fmla="*/ 2147483647 w 252"/>
                <a:gd name="T5" fmla="*/ 2147483647 h 239"/>
                <a:gd name="T6" fmla="*/ 2147483647 w 252"/>
                <a:gd name="T7" fmla="*/ 2147483647 h 239"/>
                <a:gd name="T8" fmla="*/ 2147483647 w 252"/>
                <a:gd name="T9" fmla="*/ 0 h 239"/>
                <a:gd name="T10" fmla="*/ 2147483647 w 252"/>
                <a:gd name="T11" fmla="*/ 0 h 239"/>
                <a:gd name="T12" fmla="*/ 2147483647 w 252"/>
                <a:gd name="T13" fmla="*/ 0 h 239"/>
                <a:gd name="T14" fmla="*/ 0 w 252"/>
                <a:gd name="T15" fmla="*/ 2147483647 h 239"/>
                <a:gd name="T16" fmla="*/ 0 w 252"/>
                <a:gd name="T17" fmla="*/ 2147483647 h 2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2"/>
                <a:gd name="T28" fmla="*/ 0 h 239"/>
                <a:gd name="T29" fmla="*/ 252 w 252"/>
                <a:gd name="T30" fmla="*/ 239 h 2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2" h="239">
                  <a:moveTo>
                    <a:pt x="0" y="239"/>
                  </a:moveTo>
                  <a:lnTo>
                    <a:pt x="0" y="239"/>
                  </a:lnTo>
                  <a:lnTo>
                    <a:pt x="252" y="239"/>
                  </a:lnTo>
                  <a:lnTo>
                    <a:pt x="229" y="0"/>
                  </a:lnTo>
                  <a:lnTo>
                    <a:pt x="22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7"/>
            <p:cNvSpPr>
              <a:spLocks/>
            </p:cNvSpPr>
            <p:nvPr/>
          </p:nvSpPr>
          <p:spPr bwMode="auto">
            <a:xfrm>
              <a:off x="5765785" y="3765529"/>
              <a:ext cx="1987545" cy="23813"/>
            </a:xfrm>
            <a:custGeom>
              <a:avLst/>
              <a:gdLst>
                <a:gd name="T0" fmla="*/ 2147483647 w 1252"/>
                <a:gd name="T1" fmla="*/ 0 h 15"/>
                <a:gd name="T2" fmla="*/ 2147483647 w 1252"/>
                <a:gd name="T3" fmla="*/ 0 h 15"/>
                <a:gd name="T4" fmla="*/ 2147483647 w 1252"/>
                <a:gd name="T5" fmla="*/ 0 h 15"/>
                <a:gd name="T6" fmla="*/ 0 w 1252"/>
                <a:gd name="T7" fmla="*/ 2147483647 h 15"/>
                <a:gd name="T8" fmla="*/ 0 w 1252"/>
                <a:gd name="T9" fmla="*/ 2147483647 h 15"/>
                <a:gd name="T10" fmla="*/ 0 w 1252"/>
                <a:gd name="T11" fmla="*/ 2147483647 h 15"/>
                <a:gd name="T12" fmla="*/ 0 w 1252"/>
                <a:gd name="T13" fmla="*/ 2147483647 h 15"/>
                <a:gd name="T14" fmla="*/ 0 w 1252"/>
                <a:gd name="T15" fmla="*/ 2147483647 h 15"/>
                <a:gd name="T16" fmla="*/ 2147483647 w 1252"/>
                <a:gd name="T17" fmla="*/ 2147483647 h 15"/>
                <a:gd name="T18" fmla="*/ 2147483647 w 1252"/>
                <a:gd name="T19" fmla="*/ 2147483647 h 15"/>
                <a:gd name="T20" fmla="*/ 2147483647 w 1252"/>
                <a:gd name="T21" fmla="*/ 2147483647 h 15"/>
                <a:gd name="T22" fmla="*/ 2147483647 w 1252"/>
                <a:gd name="T23" fmla="*/ 2147483647 h 15"/>
                <a:gd name="T24" fmla="*/ 2147483647 w 1252"/>
                <a:gd name="T25" fmla="*/ 2147483647 h 15"/>
                <a:gd name="T26" fmla="*/ 2147483647 w 1252"/>
                <a:gd name="T27" fmla="*/ 2147483647 h 15"/>
                <a:gd name="T28" fmla="*/ 2147483647 w 1252"/>
                <a:gd name="T29" fmla="*/ 2147483647 h 15"/>
                <a:gd name="T30" fmla="*/ 2147483647 w 1252"/>
                <a:gd name="T31" fmla="*/ 2147483647 h 15"/>
                <a:gd name="T32" fmla="*/ 2147483647 w 1252"/>
                <a:gd name="T33" fmla="*/ 0 h 15"/>
                <a:gd name="T34" fmla="*/ 2147483647 w 1252"/>
                <a:gd name="T35" fmla="*/ 0 h 1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52"/>
                <a:gd name="T55" fmla="*/ 0 h 15"/>
                <a:gd name="T56" fmla="*/ 1252 w 1252"/>
                <a:gd name="T57" fmla="*/ 15 h 1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52" h="15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244" y="10"/>
                  </a:lnTo>
                  <a:lnTo>
                    <a:pt x="1249" y="10"/>
                  </a:lnTo>
                  <a:lnTo>
                    <a:pt x="1252" y="1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38"/>
            <p:cNvSpPr>
              <a:spLocks/>
            </p:cNvSpPr>
            <p:nvPr/>
          </p:nvSpPr>
          <p:spPr bwMode="auto">
            <a:xfrm>
              <a:off x="5765784" y="5157762"/>
              <a:ext cx="1987545" cy="20638"/>
            </a:xfrm>
            <a:custGeom>
              <a:avLst/>
              <a:gdLst>
                <a:gd name="T0" fmla="*/ 2147483647 w 1252"/>
                <a:gd name="T1" fmla="*/ 2147483647 h 13"/>
                <a:gd name="T2" fmla="*/ 2147483647 w 1252"/>
                <a:gd name="T3" fmla="*/ 2147483647 h 13"/>
                <a:gd name="T4" fmla="*/ 2147483647 w 1252"/>
                <a:gd name="T5" fmla="*/ 2147483647 h 13"/>
                <a:gd name="T6" fmla="*/ 2147483647 w 1252"/>
                <a:gd name="T7" fmla="*/ 2147483647 h 13"/>
                <a:gd name="T8" fmla="*/ 2147483647 w 1252"/>
                <a:gd name="T9" fmla="*/ 2147483647 h 13"/>
                <a:gd name="T10" fmla="*/ 2147483647 w 1252"/>
                <a:gd name="T11" fmla="*/ 2147483647 h 13"/>
                <a:gd name="T12" fmla="*/ 0 w 1252"/>
                <a:gd name="T13" fmla="*/ 2147483647 h 13"/>
                <a:gd name="T14" fmla="*/ 0 w 1252"/>
                <a:gd name="T15" fmla="*/ 0 h 13"/>
                <a:gd name="T16" fmla="*/ 0 w 1252"/>
                <a:gd name="T17" fmla="*/ 2147483647 h 13"/>
                <a:gd name="T18" fmla="*/ 0 w 1252"/>
                <a:gd name="T19" fmla="*/ 2147483647 h 13"/>
                <a:gd name="T20" fmla="*/ 0 w 1252"/>
                <a:gd name="T21" fmla="*/ 2147483647 h 13"/>
                <a:gd name="T22" fmla="*/ 2147483647 w 1252"/>
                <a:gd name="T23" fmla="*/ 2147483647 h 13"/>
                <a:gd name="T24" fmla="*/ 2147483647 w 1252"/>
                <a:gd name="T25" fmla="*/ 2147483647 h 13"/>
                <a:gd name="T26" fmla="*/ 2147483647 w 1252"/>
                <a:gd name="T27" fmla="*/ 2147483647 h 13"/>
                <a:gd name="T28" fmla="*/ 2147483647 w 1252"/>
                <a:gd name="T29" fmla="*/ 2147483647 h 13"/>
                <a:gd name="T30" fmla="*/ 2147483647 w 1252"/>
                <a:gd name="T31" fmla="*/ 2147483647 h 13"/>
                <a:gd name="T32" fmla="*/ 2147483647 w 1252"/>
                <a:gd name="T33" fmla="*/ 2147483647 h 13"/>
                <a:gd name="T34" fmla="*/ 2147483647 w 1252"/>
                <a:gd name="T35" fmla="*/ 2147483647 h 13"/>
                <a:gd name="T36" fmla="*/ 2147483647 w 1252"/>
                <a:gd name="T37" fmla="*/ 2147483647 h 13"/>
                <a:gd name="T38" fmla="*/ 2147483647 w 1252"/>
                <a:gd name="T39" fmla="*/ 0 h 13"/>
                <a:gd name="T40" fmla="*/ 2147483647 w 1252"/>
                <a:gd name="T41" fmla="*/ 0 h 13"/>
                <a:gd name="T42" fmla="*/ 2147483647 w 1252"/>
                <a:gd name="T43" fmla="*/ 2147483647 h 13"/>
                <a:gd name="T44" fmla="*/ 2147483647 w 1252"/>
                <a:gd name="T45" fmla="*/ 2147483647 h 13"/>
                <a:gd name="T46" fmla="*/ 2147483647 w 1252"/>
                <a:gd name="T47" fmla="*/ 2147483647 h 1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52"/>
                <a:gd name="T73" fmla="*/ 0 h 13"/>
                <a:gd name="T74" fmla="*/ 1252 w 1252"/>
                <a:gd name="T75" fmla="*/ 13 h 1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52" h="13">
                  <a:moveTo>
                    <a:pt x="1244" y="5"/>
                  </a:moveTo>
                  <a:lnTo>
                    <a:pt x="743" y="5"/>
                  </a:lnTo>
                  <a:lnTo>
                    <a:pt x="736" y="5"/>
                  </a:lnTo>
                  <a:lnTo>
                    <a:pt x="506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06" y="13"/>
                  </a:lnTo>
                  <a:lnTo>
                    <a:pt x="736" y="13"/>
                  </a:lnTo>
                  <a:lnTo>
                    <a:pt x="743" y="13"/>
                  </a:lnTo>
                  <a:lnTo>
                    <a:pt x="1244" y="13"/>
                  </a:lnTo>
                  <a:lnTo>
                    <a:pt x="1249" y="13"/>
                  </a:lnTo>
                  <a:lnTo>
                    <a:pt x="1252" y="10"/>
                  </a:lnTo>
                  <a:lnTo>
                    <a:pt x="1252" y="0"/>
                  </a:lnTo>
                  <a:lnTo>
                    <a:pt x="1249" y="5"/>
                  </a:lnTo>
                  <a:lnTo>
                    <a:pt x="1244" y="5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39"/>
            <p:cNvSpPr>
              <a:spLocks/>
            </p:cNvSpPr>
            <p:nvPr/>
          </p:nvSpPr>
          <p:spPr bwMode="auto">
            <a:xfrm>
              <a:off x="6581759" y="5206975"/>
              <a:ext cx="363537" cy="271462"/>
            </a:xfrm>
            <a:custGeom>
              <a:avLst/>
              <a:gdLst>
                <a:gd name="T0" fmla="*/ 2147483647 w 229"/>
                <a:gd name="T1" fmla="*/ 0 h 171"/>
                <a:gd name="T2" fmla="*/ 2147483647 w 229"/>
                <a:gd name="T3" fmla="*/ 0 h 171"/>
                <a:gd name="T4" fmla="*/ 2147483647 w 229"/>
                <a:gd name="T5" fmla="*/ 0 h 171"/>
                <a:gd name="T6" fmla="*/ 0 w 229"/>
                <a:gd name="T7" fmla="*/ 2147483647 h 171"/>
                <a:gd name="T8" fmla="*/ 2147483647 w 229"/>
                <a:gd name="T9" fmla="*/ 2147483647 h 171"/>
                <a:gd name="T10" fmla="*/ 2147483647 w 229"/>
                <a:gd name="T11" fmla="*/ 2147483647 h 171"/>
                <a:gd name="T12" fmla="*/ 2147483647 w 229"/>
                <a:gd name="T13" fmla="*/ 0 h 171"/>
                <a:gd name="T14" fmla="*/ 2147483647 w 229"/>
                <a:gd name="T15" fmla="*/ 0 h 1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9"/>
                <a:gd name="T25" fmla="*/ 0 h 171"/>
                <a:gd name="T26" fmla="*/ 229 w 229"/>
                <a:gd name="T27" fmla="*/ 171 h 17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9" h="171">
                  <a:moveTo>
                    <a:pt x="214" y="0"/>
                  </a:moveTo>
                  <a:lnTo>
                    <a:pt x="7" y="0"/>
                  </a:lnTo>
                  <a:lnTo>
                    <a:pt x="0" y="83"/>
                  </a:lnTo>
                  <a:lnTo>
                    <a:pt x="229" y="171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42"/>
            <p:cNvSpPr>
              <a:spLocks/>
            </p:cNvSpPr>
            <p:nvPr/>
          </p:nvSpPr>
          <p:spPr bwMode="auto">
            <a:xfrm>
              <a:off x="6576993" y="5399067"/>
              <a:ext cx="307974" cy="195262"/>
            </a:xfrm>
            <a:custGeom>
              <a:avLst/>
              <a:gdLst>
                <a:gd name="T0" fmla="*/ 2147483647 w 194"/>
                <a:gd name="T1" fmla="*/ 0 h 123"/>
                <a:gd name="T2" fmla="*/ 0 w 194"/>
                <a:gd name="T3" fmla="*/ 2147483647 h 123"/>
                <a:gd name="T4" fmla="*/ 2147483647 w 194"/>
                <a:gd name="T5" fmla="*/ 2147483647 h 123"/>
                <a:gd name="T6" fmla="*/ 2147483647 w 194"/>
                <a:gd name="T7" fmla="*/ 2147483647 h 123"/>
                <a:gd name="T8" fmla="*/ 2147483647 w 194"/>
                <a:gd name="T9" fmla="*/ 0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123"/>
                <a:gd name="T17" fmla="*/ 194 w 194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123">
                  <a:moveTo>
                    <a:pt x="13" y="0"/>
                  </a:moveTo>
                  <a:lnTo>
                    <a:pt x="0" y="123"/>
                  </a:lnTo>
                  <a:lnTo>
                    <a:pt x="194" y="123"/>
                  </a:lnTo>
                  <a:lnTo>
                    <a:pt x="13" y="10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4"/>
            <p:cNvSpPr>
              <a:spLocks/>
            </p:cNvSpPr>
            <p:nvPr/>
          </p:nvSpPr>
          <p:spPr bwMode="auto">
            <a:xfrm>
              <a:off x="6194425" y="5638800"/>
              <a:ext cx="79375" cy="115888"/>
            </a:xfrm>
            <a:custGeom>
              <a:avLst/>
              <a:gdLst>
                <a:gd name="T0" fmla="*/ 2147483647 w 50"/>
                <a:gd name="T1" fmla="*/ 2147483647 h 73"/>
                <a:gd name="T2" fmla="*/ 2147483647 w 50"/>
                <a:gd name="T3" fmla="*/ 2147483647 h 73"/>
                <a:gd name="T4" fmla="*/ 2147483647 w 50"/>
                <a:gd name="T5" fmla="*/ 2147483647 h 73"/>
                <a:gd name="T6" fmla="*/ 2147483647 w 50"/>
                <a:gd name="T7" fmla="*/ 2147483647 h 73"/>
                <a:gd name="T8" fmla="*/ 2147483647 w 50"/>
                <a:gd name="T9" fmla="*/ 2147483647 h 73"/>
                <a:gd name="T10" fmla="*/ 2147483647 w 50"/>
                <a:gd name="T11" fmla="*/ 2147483647 h 73"/>
                <a:gd name="T12" fmla="*/ 2147483647 w 50"/>
                <a:gd name="T13" fmla="*/ 2147483647 h 73"/>
                <a:gd name="T14" fmla="*/ 2147483647 w 50"/>
                <a:gd name="T15" fmla="*/ 0 h 73"/>
                <a:gd name="T16" fmla="*/ 2147483647 w 50"/>
                <a:gd name="T17" fmla="*/ 0 h 73"/>
                <a:gd name="T18" fmla="*/ 2147483647 w 50"/>
                <a:gd name="T19" fmla="*/ 0 h 73"/>
                <a:gd name="T20" fmla="*/ 2147483647 w 50"/>
                <a:gd name="T21" fmla="*/ 2147483647 h 73"/>
                <a:gd name="T22" fmla="*/ 2147483647 w 50"/>
                <a:gd name="T23" fmla="*/ 2147483647 h 73"/>
                <a:gd name="T24" fmla="*/ 2147483647 w 50"/>
                <a:gd name="T25" fmla="*/ 2147483647 h 73"/>
                <a:gd name="T26" fmla="*/ 0 w 50"/>
                <a:gd name="T27" fmla="*/ 2147483647 h 73"/>
                <a:gd name="T28" fmla="*/ 0 w 50"/>
                <a:gd name="T29" fmla="*/ 2147483647 h 73"/>
                <a:gd name="T30" fmla="*/ 0 w 50"/>
                <a:gd name="T31" fmla="*/ 2147483647 h 73"/>
                <a:gd name="T32" fmla="*/ 0 w 50"/>
                <a:gd name="T33" fmla="*/ 2147483647 h 73"/>
                <a:gd name="T34" fmla="*/ 0 w 50"/>
                <a:gd name="T35" fmla="*/ 2147483647 h 73"/>
                <a:gd name="T36" fmla="*/ 0 w 50"/>
                <a:gd name="T37" fmla="*/ 2147483647 h 73"/>
                <a:gd name="T38" fmla="*/ 2147483647 w 50"/>
                <a:gd name="T39" fmla="*/ 2147483647 h 73"/>
                <a:gd name="T40" fmla="*/ 2147483647 w 50"/>
                <a:gd name="T41" fmla="*/ 2147483647 h 73"/>
                <a:gd name="T42" fmla="*/ 2147483647 w 50"/>
                <a:gd name="T43" fmla="*/ 2147483647 h 73"/>
                <a:gd name="T44" fmla="*/ 2147483647 w 50"/>
                <a:gd name="T45" fmla="*/ 2147483647 h 73"/>
                <a:gd name="T46" fmla="*/ 2147483647 w 50"/>
                <a:gd name="T47" fmla="*/ 2147483647 h 73"/>
                <a:gd name="T48" fmla="*/ 2147483647 w 50"/>
                <a:gd name="T49" fmla="*/ 2147483647 h 73"/>
                <a:gd name="T50" fmla="*/ 2147483647 w 50"/>
                <a:gd name="T51" fmla="*/ 2147483647 h 7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0"/>
                <a:gd name="T79" fmla="*/ 0 h 73"/>
                <a:gd name="T80" fmla="*/ 50 w 50"/>
                <a:gd name="T81" fmla="*/ 73 h 7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0" h="73">
                  <a:moveTo>
                    <a:pt x="22" y="70"/>
                  </a:moveTo>
                  <a:lnTo>
                    <a:pt x="22" y="70"/>
                  </a:lnTo>
                  <a:lnTo>
                    <a:pt x="42" y="10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5" y="73"/>
                  </a:lnTo>
                  <a:lnTo>
                    <a:pt x="30" y="73"/>
                  </a:lnTo>
                  <a:lnTo>
                    <a:pt x="22" y="73"/>
                  </a:lnTo>
                  <a:lnTo>
                    <a:pt x="22" y="7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4" name="Picture 6" descr="\\MAHQSMS02\KDrive\XRay_Images\Z Portal images\Car Portal\car portal cnia\201 car portal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951"/>
          <a:stretch>
            <a:fillRect/>
          </a:stretch>
        </p:blipFill>
        <p:spPr bwMode="auto">
          <a:xfrm>
            <a:off x="771525" y="2179128"/>
            <a:ext cx="15843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TextBox 127"/>
          <p:cNvSpPr txBox="1">
            <a:spLocks noChangeArrowheads="1"/>
          </p:cNvSpPr>
          <p:nvPr/>
        </p:nvSpPr>
        <p:spPr bwMode="auto">
          <a:xfrm>
            <a:off x="717550" y="1635053"/>
            <a:ext cx="16081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50" dirty="0">
                <a:latin typeface="Calibri" panose="020F0502020204030204" pitchFamily="34" charset="0"/>
              </a:rPr>
              <a:t>Driver Backscatter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50" dirty="0">
                <a:latin typeface="Calibri" panose="020F0502020204030204" pitchFamily="34" charset="0"/>
              </a:rPr>
              <a:t>Driver Forwardscatter</a:t>
            </a:r>
          </a:p>
        </p:txBody>
      </p:sp>
      <p:sp>
        <p:nvSpPr>
          <p:cNvPr id="56" name="TextBox 128"/>
          <p:cNvSpPr txBox="1">
            <a:spLocks noChangeArrowheads="1"/>
          </p:cNvSpPr>
          <p:nvPr/>
        </p:nvSpPr>
        <p:spPr bwMode="auto">
          <a:xfrm>
            <a:off x="1085850" y="4098416"/>
            <a:ext cx="95726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50" b="0" dirty="0">
                <a:latin typeface="Calibri" panose="020F0502020204030204" pitchFamily="34" charset="0"/>
              </a:rPr>
              <a:t>Monitor 1</a:t>
            </a:r>
          </a:p>
        </p:txBody>
      </p:sp>
      <p:grpSp>
        <p:nvGrpSpPr>
          <p:cNvPr id="57" name="Group 52"/>
          <p:cNvGrpSpPr>
            <a:grpSpLocks/>
          </p:cNvGrpSpPr>
          <p:nvPr/>
        </p:nvGrpSpPr>
        <p:grpSpPr bwMode="auto">
          <a:xfrm>
            <a:off x="2559050" y="2009266"/>
            <a:ext cx="1906588" cy="2205037"/>
            <a:chOff x="5657831" y="3657591"/>
            <a:chExt cx="2203443" cy="2205032"/>
          </a:xfrm>
        </p:grpSpPr>
        <p:sp>
          <p:nvSpPr>
            <p:cNvPr id="58" name="AutoShape 15"/>
            <p:cNvSpPr>
              <a:spLocks noChangeAspect="1" noChangeArrowheads="1" noTextEdit="1"/>
            </p:cNvSpPr>
            <p:nvPr/>
          </p:nvSpPr>
          <p:spPr bwMode="auto">
            <a:xfrm>
              <a:off x="5657831" y="3657591"/>
              <a:ext cx="2203443" cy="2205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7"/>
            <p:cNvSpPr>
              <a:spLocks/>
            </p:cNvSpPr>
            <p:nvPr/>
          </p:nvSpPr>
          <p:spPr bwMode="auto">
            <a:xfrm>
              <a:off x="6229329" y="5638786"/>
              <a:ext cx="1055685" cy="11113"/>
            </a:xfrm>
            <a:custGeom>
              <a:avLst/>
              <a:gdLst>
                <a:gd name="T0" fmla="*/ 2147483647 w 665"/>
                <a:gd name="T1" fmla="*/ 2147483647 h 7"/>
                <a:gd name="T2" fmla="*/ 2147483647 w 665"/>
                <a:gd name="T3" fmla="*/ 2147483647 h 7"/>
                <a:gd name="T4" fmla="*/ 2147483647 w 665"/>
                <a:gd name="T5" fmla="*/ 2147483647 h 7"/>
                <a:gd name="T6" fmla="*/ 2147483647 w 665"/>
                <a:gd name="T7" fmla="*/ 2147483647 h 7"/>
                <a:gd name="T8" fmla="*/ 2147483647 w 665"/>
                <a:gd name="T9" fmla="*/ 2147483647 h 7"/>
                <a:gd name="T10" fmla="*/ 2147483647 w 665"/>
                <a:gd name="T11" fmla="*/ 2147483647 h 7"/>
                <a:gd name="T12" fmla="*/ 2147483647 w 665"/>
                <a:gd name="T13" fmla="*/ 2147483647 h 7"/>
                <a:gd name="T14" fmla="*/ 2147483647 w 665"/>
                <a:gd name="T15" fmla="*/ 2147483647 h 7"/>
                <a:gd name="T16" fmla="*/ 2147483647 w 665"/>
                <a:gd name="T17" fmla="*/ 0 h 7"/>
                <a:gd name="T18" fmla="*/ 2147483647 w 665"/>
                <a:gd name="T19" fmla="*/ 0 h 7"/>
                <a:gd name="T20" fmla="*/ 2147483647 w 665"/>
                <a:gd name="T21" fmla="*/ 0 h 7"/>
                <a:gd name="T22" fmla="*/ 2147483647 w 665"/>
                <a:gd name="T23" fmla="*/ 0 h 7"/>
                <a:gd name="T24" fmla="*/ 2147483647 w 665"/>
                <a:gd name="T25" fmla="*/ 0 h 7"/>
                <a:gd name="T26" fmla="*/ 2147483647 w 665"/>
                <a:gd name="T27" fmla="*/ 0 h 7"/>
                <a:gd name="T28" fmla="*/ 2147483647 w 665"/>
                <a:gd name="T29" fmla="*/ 0 h 7"/>
                <a:gd name="T30" fmla="*/ 2147483647 w 665"/>
                <a:gd name="T31" fmla="*/ 0 h 7"/>
                <a:gd name="T32" fmla="*/ 2147483647 w 665"/>
                <a:gd name="T33" fmla="*/ 2147483647 h 7"/>
                <a:gd name="T34" fmla="*/ 0 w 665"/>
                <a:gd name="T35" fmla="*/ 2147483647 h 7"/>
                <a:gd name="T36" fmla="*/ 0 w 665"/>
                <a:gd name="T37" fmla="*/ 2147483647 h 7"/>
                <a:gd name="T38" fmla="*/ 0 w 665"/>
                <a:gd name="T39" fmla="*/ 2147483647 h 7"/>
                <a:gd name="T40" fmla="*/ 2147483647 w 665"/>
                <a:gd name="T41" fmla="*/ 214748364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5"/>
                <a:gd name="T64" fmla="*/ 0 h 7"/>
                <a:gd name="T65" fmla="*/ 665 w 665"/>
                <a:gd name="T66" fmla="*/ 7 h 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5" h="7">
                  <a:moveTo>
                    <a:pt x="20" y="7"/>
                  </a:moveTo>
                  <a:lnTo>
                    <a:pt x="164" y="7"/>
                  </a:lnTo>
                  <a:lnTo>
                    <a:pt x="502" y="7"/>
                  </a:lnTo>
                  <a:lnTo>
                    <a:pt x="665" y="7"/>
                  </a:lnTo>
                  <a:lnTo>
                    <a:pt x="663" y="2"/>
                  </a:lnTo>
                  <a:lnTo>
                    <a:pt x="660" y="0"/>
                  </a:lnTo>
                  <a:lnTo>
                    <a:pt x="499" y="0"/>
                  </a:lnTo>
                  <a:lnTo>
                    <a:pt x="166" y="0"/>
                  </a:lnTo>
                  <a:lnTo>
                    <a:pt x="25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8"/>
            <p:cNvSpPr>
              <a:spLocks noEditPoints="1"/>
            </p:cNvSpPr>
            <p:nvPr/>
          </p:nvSpPr>
          <p:spPr bwMode="auto">
            <a:xfrm>
              <a:off x="7021490" y="5638786"/>
              <a:ext cx="300037" cy="115888"/>
            </a:xfrm>
            <a:custGeom>
              <a:avLst/>
              <a:gdLst>
                <a:gd name="T0" fmla="*/ 2147483647 w 189"/>
                <a:gd name="T1" fmla="*/ 0 h 73"/>
                <a:gd name="T2" fmla="*/ 2147483647 w 189"/>
                <a:gd name="T3" fmla="*/ 0 h 73"/>
                <a:gd name="T4" fmla="*/ 0 w 189"/>
                <a:gd name="T5" fmla="*/ 0 h 73"/>
                <a:gd name="T6" fmla="*/ 2147483647 w 189"/>
                <a:gd name="T7" fmla="*/ 0 h 73"/>
                <a:gd name="T8" fmla="*/ 2147483647 w 189"/>
                <a:gd name="T9" fmla="*/ 2147483647 h 73"/>
                <a:gd name="T10" fmla="*/ 2147483647 w 189"/>
                <a:gd name="T11" fmla="*/ 2147483647 h 73"/>
                <a:gd name="T12" fmla="*/ 2147483647 w 189"/>
                <a:gd name="T13" fmla="*/ 2147483647 h 73"/>
                <a:gd name="T14" fmla="*/ 2147483647 w 189"/>
                <a:gd name="T15" fmla="*/ 2147483647 h 73"/>
                <a:gd name="T16" fmla="*/ 2147483647 w 189"/>
                <a:gd name="T17" fmla="*/ 2147483647 h 73"/>
                <a:gd name="T18" fmla="*/ 2147483647 w 189"/>
                <a:gd name="T19" fmla="*/ 2147483647 h 73"/>
                <a:gd name="T20" fmla="*/ 2147483647 w 189"/>
                <a:gd name="T21" fmla="*/ 2147483647 h 73"/>
                <a:gd name="T22" fmla="*/ 2147483647 w 189"/>
                <a:gd name="T23" fmla="*/ 2147483647 h 73"/>
                <a:gd name="T24" fmla="*/ 2147483647 w 189"/>
                <a:gd name="T25" fmla="*/ 2147483647 h 73"/>
                <a:gd name="T26" fmla="*/ 2147483647 w 189"/>
                <a:gd name="T27" fmla="*/ 2147483647 h 73"/>
                <a:gd name="T28" fmla="*/ 2147483647 w 189"/>
                <a:gd name="T29" fmla="*/ 2147483647 h 73"/>
                <a:gd name="T30" fmla="*/ 2147483647 w 189"/>
                <a:gd name="T31" fmla="*/ 2147483647 h 73"/>
                <a:gd name="T32" fmla="*/ 2147483647 w 189"/>
                <a:gd name="T33" fmla="*/ 2147483647 h 73"/>
                <a:gd name="T34" fmla="*/ 2147483647 w 189"/>
                <a:gd name="T35" fmla="*/ 2147483647 h 73"/>
                <a:gd name="T36" fmla="*/ 2147483647 w 189"/>
                <a:gd name="T37" fmla="*/ 2147483647 h 73"/>
                <a:gd name="T38" fmla="*/ 2147483647 w 189"/>
                <a:gd name="T39" fmla="*/ 2147483647 h 73"/>
                <a:gd name="T40" fmla="*/ 2147483647 w 189"/>
                <a:gd name="T41" fmla="*/ 2147483647 h 73"/>
                <a:gd name="T42" fmla="*/ 2147483647 w 189"/>
                <a:gd name="T43" fmla="*/ 2147483647 h 73"/>
                <a:gd name="T44" fmla="*/ 2147483647 w 189"/>
                <a:gd name="T45" fmla="*/ 2147483647 h 73"/>
                <a:gd name="T46" fmla="*/ 2147483647 w 189"/>
                <a:gd name="T47" fmla="*/ 2147483647 h 73"/>
                <a:gd name="T48" fmla="*/ 2147483647 w 189"/>
                <a:gd name="T49" fmla="*/ 2147483647 h 7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89"/>
                <a:gd name="T76" fmla="*/ 0 h 73"/>
                <a:gd name="T77" fmla="*/ 189 w 189"/>
                <a:gd name="T78" fmla="*/ 73 h 7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89" h="73">
                  <a:moveTo>
                    <a:pt x="136" y="0"/>
                  </a:moveTo>
                  <a:lnTo>
                    <a:pt x="136" y="0"/>
                  </a:lnTo>
                  <a:lnTo>
                    <a:pt x="0" y="0"/>
                  </a:lnTo>
                  <a:lnTo>
                    <a:pt x="136" y="0"/>
                  </a:lnTo>
                  <a:close/>
                  <a:moveTo>
                    <a:pt x="169" y="10"/>
                  </a:moveTo>
                  <a:lnTo>
                    <a:pt x="169" y="10"/>
                  </a:lnTo>
                  <a:lnTo>
                    <a:pt x="166" y="2"/>
                  </a:lnTo>
                  <a:lnTo>
                    <a:pt x="161" y="2"/>
                  </a:lnTo>
                  <a:lnTo>
                    <a:pt x="146" y="7"/>
                  </a:lnTo>
                  <a:lnTo>
                    <a:pt x="149" y="10"/>
                  </a:lnTo>
                  <a:lnTo>
                    <a:pt x="169" y="70"/>
                  </a:lnTo>
                  <a:lnTo>
                    <a:pt x="166" y="73"/>
                  </a:lnTo>
                  <a:lnTo>
                    <a:pt x="161" y="73"/>
                  </a:lnTo>
                  <a:lnTo>
                    <a:pt x="181" y="73"/>
                  </a:lnTo>
                  <a:lnTo>
                    <a:pt x="186" y="73"/>
                  </a:lnTo>
                  <a:lnTo>
                    <a:pt x="189" y="70"/>
                  </a:lnTo>
                  <a:lnTo>
                    <a:pt x="169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auto">
            <a:xfrm>
              <a:off x="5713394" y="3713153"/>
              <a:ext cx="2092319" cy="2093907"/>
            </a:xfrm>
            <a:custGeom>
              <a:avLst/>
              <a:gdLst>
                <a:gd name="T0" fmla="*/ 2147483647 w 1318"/>
                <a:gd name="T1" fmla="*/ 0 h 1319"/>
                <a:gd name="T2" fmla="*/ 2147483647 w 1318"/>
                <a:gd name="T3" fmla="*/ 2147483647 h 1319"/>
                <a:gd name="T4" fmla="*/ 2147483647 w 1318"/>
                <a:gd name="T5" fmla="*/ 2147483647 h 1319"/>
                <a:gd name="T6" fmla="*/ 0 w 1318"/>
                <a:gd name="T7" fmla="*/ 2147483647 h 1319"/>
                <a:gd name="T8" fmla="*/ 0 w 1318"/>
                <a:gd name="T9" fmla="*/ 2147483647 h 1319"/>
                <a:gd name="T10" fmla="*/ 2147483647 w 1318"/>
                <a:gd name="T11" fmla="*/ 2147483647 h 1319"/>
                <a:gd name="T12" fmla="*/ 2147483647 w 1318"/>
                <a:gd name="T13" fmla="*/ 2147483647 h 1319"/>
                <a:gd name="T14" fmla="*/ 2147483647 w 1318"/>
                <a:gd name="T15" fmla="*/ 2147483647 h 1319"/>
                <a:gd name="T16" fmla="*/ 2147483647 w 1318"/>
                <a:gd name="T17" fmla="*/ 2147483647 h 1319"/>
                <a:gd name="T18" fmla="*/ 2147483647 w 1318"/>
                <a:gd name="T19" fmla="*/ 2147483647 h 1319"/>
                <a:gd name="T20" fmla="*/ 2147483647 w 1318"/>
                <a:gd name="T21" fmla="*/ 2147483647 h 1319"/>
                <a:gd name="T22" fmla="*/ 2147483647 w 1318"/>
                <a:gd name="T23" fmla="*/ 2147483647 h 1319"/>
                <a:gd name="T24" fmla="*/ 2147483647 w 1318"/>
                <a:gd name="T25" fmla="*/ 2147483647 h 1319"/>
                <a:gd name="T26" fmla="*/ 2147483647 w 1318"/>
                <a:gd name="T27" fmla="*/ 2147483647 h 1319"/>
                <a:gd name="T28" fmla="*/ 2147483647 w 1318"/>
                <a:gd name="T29" fmla="*/ 2147483647 h 1319"/>
                <a:gd name="T30" fmla="*/ 2147483647 w 1318"/>
                <a:gd name="T31" fmla="*/ 2147483647 h 1319"/>
                <a:gd name="T32" fmla="*/ 2147483647 w 1318"/>
                <a:gd name="T33" fmla="*/ 2147483647 h 1319"/>
                <a:gd name="T34" fmla="*/ 2147483647 w 1318"/>
                <a:gd name="T35" fmla="*/ 2147483647 h 1319"/>
                <a:gd name="T36" fmla="*/ 2147483647 w 1318"/>
                <a:gd name="T37" fmla="*/ 2147483647 h 1319"/>
                <a:gd name="T38" fmla="*/ 2147483647 w 1318"/>
                <a:gd name="T39" fmla="*/ 2147483647 h 1319"/>
                <a:gd name="T40" fmla="*/ 2147483647 w 1318"/>
                <a:gd name="T41" fmla="*/ 2147483647 h 1319"/>
                <a:gd name="T42" fmla="*/ 2147483647 w 1318"/>
                <a:gd name="T43" fmla="*/ 2147483647 h 1319"/>
                <a:gd name="T44" fmla="*/ 2147483647 w 1318"/>
                <a:gd name="T45" fmla="*/ 2147483647 h 1319"/>
                <a:gd name="T46" fmla="*/ 2147483647 w 1318"/>
                <a:gd name="T47" fmla="*/ 2147483647 h 1319"/>
                <a:gd name="T48" fmla="*/ 2147483647 w 1318"/>
                <a:gd name="T49" fmla="*/ 2147483647 h 1319"/>
                <a:gd name="T50" fmla="*/ 2147483647 w 1318"/>
                <a:gd name="T51" fmla="*/ 2147483647 h 1319"/>
                <a:gd name="T52" fmla="*/ 2147483647 w 1318"/>
                <a:gd name="T53" fmla="*/ 2147483647 h 1319"/>
                <a:gd name="T54" fmla="*/ 2147483647 w 1318"/>
                <a:gd name="T55" fmla="*/ 2147483647 h 1319"/>
                <a:gd name="T56" fmla="*/ 2147483647 w 1318"/>
                <a:gd name="T57" fmla="*/ 2147483647 h 1319"/>
                <a:gd name="T58" fmla="*/ 2147483647 w 1318"/>
                <a:gd name="T59" fmla="*/ 2147483647 h 1319"/>
                <a:gd name="T60" fmla="*/ 2147483647 w 1318"/>
                <a:gd name="T61" fmla="*/ 2147483647 h 1319"/>
                <a:gd name="T62" fmla="*/ 2147483647 w 1318"/>
                <a:gd name="T63" fmla="*/ 2147483647 h 1319"/>
                <a:gd name="T64" fmla="*/ 2147483647 w 1318"/>
                <a:gd name="T65" fmla="*/ 2147483647 h 1319"/>
                <a:gd name="T66" fmla="*/ 2147483647 w 1318"/>
                <a:gd name="T67" fmla="*/ 2147483647 h 1319"/>
                <a:gd name="T68" fmla="*/ 2147483647 w 1318"/>
                <a:gd name="T69" fmla="*/ 2147483647 h 1319"/>
                <a:gd name="T70" fmla="*/ 2147483647 w 1318"/>
                <a:gd name="T71" fmla="*/ 2147483647 h 1319"/>
                <a:gd name="T72" fmla="*/ 2147483647 w 1318"/>
                <a:gd name="T73" fmla="*/ 2147483647 h 1319"/>
                <a:gd name="T74" fmla="*/ 2147483647 w 1318"/>
                <a:gd name="T75" fmla="*/ 2147483647 h 1319"/>
                <a:gd name="T76" fmla="*/ 2147483647 w 1318"/>
                <a:gd name="T77" fmla="*/ 2147483647 h 1319"/>
                <a:gd name="T78" fmla="*/ 2147483647 w 1318"/>
                <a:gd name="T79" fmla="*/ 2147483647 h 1319"/>
                <a:gd name="T80" fmla="*/ 2147483647 w 1318"/>
                <a:gd name="T81" fmla="*/ 2147483647 h 1319"/>
                <a:gd name="T82" fmla="*/ 2147483647 w 1318"/>
                <a:gd name="T83" fmla="*/ 2147483647 h 1319"/>
                <a:gd name="T84" fmla="*/ 2147483647 w 1318"/>
                <a:gd name="T85" fmla="*/ 0 h 131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18"/>
                <a:gd name="T130" fmla="*/ 0 h 1319"/>
                <a:gd name="T131" fmla="*/ 1318 w 1318"/>
                <a:gd name="T132" fmla="*/ 1319 h 131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18" h="1319">
                  <a:moveTo>
                    <a:pt x="38" y="0"/>
                  </a:moveTo>
                  <a:lnTo>
                    <a:pt x="38" y="0"/>
                  </a:lnTo>
                  <a:lnTo>
                    <a:pt x="30" y="3"/>
                  </a:lnTo>
                  <a:lnTo>
                    <a:pt x="23" y="5"/>
                  </a:lnTo>
                  <a:lnTo>
                    <a:pt x="10" y="13"/>
                  </a:lnTo>
                  <a:lnTo>
                    <a:pt x="3" y="26"/>
                  </a:lnTo>
                  <a:lnTo>
                    <a:pt x="0" y="33"/>
                  </a:lnTo>
                  <a:lnTo>
                    <a:pt x="0" y="41"/>
                  </a:lnTo>
                  <a:lnTo>
                    <a:pt x="0" y="918"/>
                  </a:lnTo>
                  <a:lnTo>
                    <a:pt x="0" y="925"/>
                  </a:lnTo>
                  <a:lnTo>
                    <a:pt x="3" y="933"/>
                  </a:lnTo>
                  <a:lnTo>
                    <a:pt x="10" y="946"/>
                  </a:lnTo>
                  <a:lnTo>
                    <a:pt x="23" y="953"/>
                  </a:lnTo>
                  <a:lnTo>
                    <a:pt x="30" y="956"/>
                  </a:lnTo>
                  <a:lnTo>
                    <a:pt x="38" y="956"/>
                  </a:lnTo>
                  <a:lnTo>
                    <a:pt x="522" y="956"/>
                  </a:lnTo>
                  <a:lnTo>
                    <a:pt x="499" y="1183"/>
                  </a:lnTo>
                  <a:lnTo>
                    <a:pt x="328" y="1180"/>
                  </a:lnTo>
                  <a:lnTo>
                    <a:pt x="328" y="1183"/>
                  </a:lnTo>
                  <a:lnTo>
                    <a:pt x="318" y="1183"/>
                  </a:lnTo>
                  <a:lnTo>
                    <a:pt x="308" y="1190"/>
                  </a:lnTo>
                  <a:lnTo>
                    <a:pt x="300" y="1198"/>
                  </a:lnTo>
                  <a:lnTo>
                    <a:pt x="292" y="1213"/>
                  </a:lnTo>
                  <a:lnTo>
                    <a:pt x="290" y="1223"/>
                  </a:lnTo>
                  <a:lnTo>
                    <a:pt x="272" y="1273"/>
                  </a:lnTo>
                  <a:lnTo>
                    <a:pt x="272" y="1278"/>
                  </a:lnTo>
                  <a:lnTo>
                    <a:pt x="270" y="1283"/>
                  </a:lnTo>
                  <a:lnTo>
                    <a:pt x="272" y="1296"/>
                  </a:lnTo>
                  <a:lnTo>
                    <a:pt x="280" y="1306"/>
                  </a:lnTo>
                  <a:lnTo>
                    <a:pt x="285" y="1311"/>
                  </a:lnTo>
                  <a:lnTo>
                    <a:pt x="292" y="1316"/>
                  </a:lnTo>
                  <a:lnTo>
                    <a:pt x="300" y="1319"/>
                  </a:lnTo>
                  <a:lnTo>
                    <a:pt x="310" y="1319"/>
                  </a:lnTo>
                  <a:lnTo>
                    <a:pt x="1005" y="1319"/>
                  </a:lnTo>
                  <a:lnTo>
                    <a:pt x="1015" y="1319"/>
                  </a:lnTo>
                  <a:lnTo>
                    <a:pt x="1023" y="1316"/>
                  </a:lnTo>
                  <a:lnTo>
                    <a:pt x="1028" y="1314"/>
                  </a:lnTo>
                  <a:lnTo>
                    <a:pt x="1036" y="1309"/>
                  </a:lnTo>
                  <a:lnTo>
                    <a:pt x="1041" y="1301"/>
                  </a:lnTo>
                  <a:lnTo>
                    <a:pt x="1043" y="1293"/>
                  </a:lnTo>
                  <a:lnTo>
                    <a:pt x="1043" y="1286"/>
                  </a:lnTo>
                  <a:lnTo>
                    <a:pt x="1043" y="1278"/>
                  </a:lnTo>
                  <a:lnTo>
                    <a:pt x="1043" y="1273"/>
                  </a:lnTo>
                  <a:lnTo>
                    <a:pt x="1023" y="1213"/>
                  </a:lnTo>
                  <a:lnTo>
                    <a:pt x="1020" y="1205"/>
                  </a:lnTo>
                  <a:lnTo>
                    <a:pt x="1015" y="1195"/>
                  </a:lnTo>
                  <a:lnTo>
                    <a:pt x="1005" y="1188"/>
                  </a:lnTo>
                  <a:lnTo>
                    <a:pt x="998" y="1183"/>
                  </a:lnTo>
                  <a:lnTo>
                    <a:pt x="988" y="1183"/>
                  </a:lnTo>
                  <a:lnTo>
                    <a:pt x="816" y="1183"/>
                  </a:lnTo>
                  <a:lnTo>
                    <a:pt x="794" y="956"/>
                  </a:lnTo>
                  <a:lnTo>
                    <a:pt x="1277" y="956"/>
                  </a:lnTo>
                  <a:lnTo>
                    <a:pt x="1285" y="956"/>
                  </a:lnTo>
                  <a:lnTo>
                    <a:pt x="1293" y="953"/>
                  </a:lnTo>
                  <a:lnTo>
                    <a:pt x="1305" y="946"/>
                  </a:lnTo>
                  <a:lnTo>
                    <a:pt x="1313" y="933"/>
                  </a:lnTo>
                  <a:lnTo>
                    <a:pt x="1315" y="925"/>
                  </a:lnTo>
                  <a:lnTo>
                    <a:pt x="1318" y="918"/>
                  </a:lnTo>
                  <a:lnTo>
                    <a:pt x="1318" y="41"/>
                  </a:lnTo>
                  <a:lnTo>
                    <a:pt x="1315" y="33"/>
                  </a:lnTo>
                  <a:lnTo>
                    <a:pt x="1313" y="26"/>
                  </a:lnTo>
                  <a:lnTo>
                    <a:pt x="1305" y="13"/>
                  </a:lnTo>
                  <a:lnTo>
                    <a:pt x="1293" y="5"/>
                  </a:lnTo>
                  <a:lnTo>
                    <a:pt x="1285" y="3"/>
                  </a:lnTo>
                  <a:lnTo>
                    <a:pt x="1277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1"/>
            <p:cNvSpPr>
              <a:spLocks/>
            </p:cNvSpPr>
            <p:nvPr/>
          </p:nvSpPr>
          <p:spPr bwMode="auto">
            <a:xfrm>
              <a:off x="5765781" y="3765540"/>
              <a:ext cx="1987544" cy="1412870"/>
            </a:xfrm>
            <a:custGeom>
              <a:avLst/>
              <a:gdLst>
                <a:gd name="T0" fmla="*/ 2147483647 w 1252"/>
                <a:gd name="T1" fmla="*/ 0 h 890"/>
                <a:gd name="T2" fmla="*/ 2147483647 w 1252"/>
                <a:gd name="T3" fmla="*/ 0 h 890"/>
                <a:gd name="T4" fmla="*/ 2147483647 w 1252"/>
                <a:gd name="T5" fmla="*/ 0 h 890"/>
                <a:gd name="T6" fmla="*/ 0 w 1252"/>
                <a:gd name="T7" fmla="*/ 2147483647 h 890"/>
                <a:gd name="T8" fmla="*/ 0 w 1252"/>
                <a:gd name="T9" fmla="*/ 2147483647 h 890"/>
                <a:gd name="T10" fmla="*/ 0 w 1252"/>
                <a:gd name="T11" fmla="*/ 2147483647 h 890"/>
                <a:gd name="T12" fmla="*/ 0 w 1252"/>
                <a:gd name="T13" fmla="*/ 2147483647 h 890"/>
                <a:gd name="T14" fmla="*/ 0 w 1252"/>
                <a:gd name="T15" fmla="*/ 2147483647 h 890"/>
                <a:gd name="T16" fmla="*/ 2147483647 w 1252"/>
                <a:gd name="T17" fmla="*/ 2147483647 h 890"/>
                <a:gd name="T18" fmla="*/ 2147483647 w 1252"/>
                <a:gd name="T19" fmla="*/ 2147483647 h 890"/>
                <a:gd name="T20" fmla="*/ 2147483647 w 1252"/>
                <a:gd name="T21" fmla="*/ 2147483647 h 890"/>
                <a:gd name="T22" fmla="*/ 2147483647 w 1252"/>
                <a:gd name="T23" fmla="*/ 2147483647 h 890"/>
                <a:gd name="T24" fmla="*/ 2147483647 w 1252"/>
                <a:gd name="T25" fmla="*/ 2147483647 h 890"/>
                <a:gd name="T26" fmla="*/ 2147483647 w 1252"/>
                <a:gd name="T27" fmla="*/ 2147483647 h 890"/>
                <a:gd name="T28" fmla="*/ 2147483647 w 1252"/>
                <a:gd name="T29" fmla="*/ 2147483647 h 890"/>
                <a:gd name="T30" fmla="*/ 2147483647 w 1252"/>
                <a:gd name="T31" fmla="*/ 2147483647 h 890"/>
                <a:gd name="T32" fmla="*/ 2147483647 w 1252"/>
                <a:gd name="T33" fmla="*/ 2147483647 h 890"/>
                <a:gd name="T34" fmla="*/ 2147483647 w 1252"/>
                <a:gd name="T35" fmla="*/ 2147483647 h 890"/>
                <a:gd name="T36" fmla="*/ 2147483647 w 1252"/>
                <a:gd name="T37" fmla="*/ 2147483647 h 890"/>
                <a:gd name="T38" fmla="*/ 2147483647 w 1252"/>
                <a:gd name="T39" fmla="*/ 0 h 890"/>
                <a:gd name="T40" fmla="*/ 2147483647 w 1252"/>
                <a:gd name="T41" fmla="*/ 0 h 8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52"/>
                <a:gd name="T64" fmla="*/ 0 h 890"/>
                <a:gd name="T65" fmla="*/ 1252 w 1252"/>
                <a:gd name="T66" fmla="*/ 890 h 89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52" h="890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885"/>
                  </a:lnTo>
                  <a:lnTo>
                    <a:pt x="0" y="890"/>
                  </a:lnTo>
                  <a:lnTo>
                    <a:pt x="5" y="890"/>
                  </a:lnTo>
                  <a:lnTo>
                    <a:pt x="506" y="890"/>
                  </a:lnTo>
                  <a:lnTo>
                    <a:pt x="736" y="890"/>
                  </a:lnTo>
                  <a:lnTo>
                    <a:pt x="743" y="890"/>
                  </a:lnTo>
                  <a:lnTo>
                    <a:pt x="1244" y="890"/>
                  </a:lnTo>
                  <a:lnTo>
                    <a:pt x="1249" y="890"/>
                  </a:lnTo>
                  <a:lnTo>
                    <a:pt x="1252" y="88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2"/>
            <p:cNvSpPr>
              <a:spLocks/>
            </p:cNvSpPr>
            <p:nvPr/>
          </p:nvSpPr>
          <p:spPr bwMode="auto">
            <a:xfrm>
              <a:off x="5797530" y="3802052"/>
              <a:ext cx="1919282" cy="1271585"/>
            </a:xfrm>
            <a:custGeom>
              <a:avLst/>
              <a:gdLst>
                <a:gd name="T0" fmla="*/ 2147483647 w 1209"/>
                <a:gd name="T1" fmla="*/ 0 h 801"/>
                <a:gd name="T2" fmla="*/ 0 w 1209"/>
                <a:gd name="T3" fmla="*/ 0 h 801"/>
                <a:gd name="T4" fmla="*/ 0 w 1209"/>
                <a:gd name="T5" fmla="*/ 2147483647 h 801"/>
                <a:gd name="T6" fmla="*/ 2147483647 w 1209"/>
                <a:gd name="T7" fmla="*/ 2147483647 h 801"/>
                <a:gd name="T8" fmla="*/ 2147483647 w 1209"/>
                <a:gd name="T9" fmla="*/ 0 h 801"/>
                <a:gd name="T10" fmla="*/ 2147483647 w 1209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09"/>
                <a:gd name="T19" fmla="*/ 0 h 801"/>
                <a:gd name="T20" fmla="*/ 1209 w 1209"/>
                <a:gd name="T21" fmla="*/ 801 h 8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09" h="801">
                  <a:moveTo>
                    <a:pt x="1199" y="0"/>
                  </a:moveTo>
                  <a:lnTo>
                    <a:pt x="0" y="0"/>
                  </a:lnTo>
                  <a:lnTo>
                    <a:pt x="0" y="801"/>
                  </a:lnTo>
                  <a:lnTo>
                    <a:pt x="1209" y="801"/>
                  </a:lnTo>
                  <a:lnTo>
                    <a:pt x="1209" y="0"/>
                  </a:lnTo>
                  <a:lnTo>
                    <a:pt x="119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Rectangle 25"/>
            <p:cNvSpPr>
              <a:spLocks noChangeArrowheads="1"/>
            </p:cNvSpPr>
            <p:nvPr/>
          </p:nvSpPr>
          <p:spPr bwMode="auto">
            <a:xfrm>
              <a:off x="6989739" y="5638784"/>
              <a:ext cx="31750" cy="1588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/>
            </a:p>
          </p:txBody>
        </p:sp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6269017" y="5638784"/>
              <a:ext cx="288924" cy="1588"/>
            </a:xfrm>
            <a:custGeom>
              <a:avLst/>
              <a:gdLst>
                <a:gd name="T0" fmla="*/ 2147483647 w 182"/>
                <a:gd name="T1" fmla="*/ 0 h 1588"/>
                <a:gd name="T2" fmla="*/ 2147483647 w 182"/>
                <a:gd name="T3" fmla="*/ 0 h 1588"/>
                <a:gd name="T4" fmla="*/ 2147483647 w 182"/>
                <a:gd name="T5" fmla="*/ 0 h 1588"/>
                <a:gd name="T6" fmla="*/ 0 w 182"/>
                <a:gd name="T7" fmla="*/ 0 h 1588"/>
                <a:gd name="T8" fmla="*/ 0 w 182"/>
                <a:gd name="T9" fmla="*/ 0 h 1588"/>
                <a:gd name="T10" fmla="*/ 2147483647 w 182"/>
                <a:gd name="T11" fmla="*/ 0 h 1588"/>
                <a:gd name="T12" fmla="*/ 2147483647 w 182"/>
                <a:gd name="T13" fmla="*/ 0 h 15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1588"/>
                <a:gd name="T23" fmla="*/ 182 w 182"/>
                <a:gd name="T24" fmla="*/ 1588 h 15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1588">
                  <a:moveTo>
                    <a:pt x="162" y="0"/>
                  </a:moveTo>
                  <a:lnTo>
                    <a:pt x="182" y="0"/>
                  </a:lnTo>
                  <a:lnTo>
                    <a:pt x="0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27"/>
            <p:cNvSpPr>
              <a:spLocks/>
            </p:cNvSpPr>
            <p:nvPr/>
          </p:nvSpPr>
          <p:spPr bwMode="auto">
            <a:xfrm>
              <a:off x="6269017" y="5638784"/>
              <a:ext cx="257174" cy="1588"/>
            </a:xfrm>
            <a:custGeom>
              <a:avLst/>
              <a:gdLst>
                <a:gd name="T0" fmla="*/ 2147483647 w 162"/>
                <a:gd name="T1" fmla="*/ 0 h 1588"/>
                <a:gd name="T2" fmla="*/ 2147483647 w 162"/>
                <a:gd name="T3" fmla="*/ 0 h 1588"/>
                <a:gd name="T4" fmla="*/ 2147483647 w 162"/>
                <a:gd name="T5" fmla="*/ 0 h 1588"/>
                <a:gd name="T6" fmla="*/ 0 w 162"/>
                <a:gd name="T7" fmla="*/ 0 h 1588"/>
                <a:gd name="T8" fmla="*/ 0 w 162"/>
                <a:gd name="T9" fmla="*/ 0 h 1588"/>
                <a:gd name="T10" fmla="*/ 0 w 162"/>
                <a:gd name="T11" fmla="*/ 0 h 1588"/>
                <a:gd name="T12" fmla="*/ 2147483647 w 162"/>
                <a:gd name="T13" fmla="*/ 0 h 1588"/>
                <a:gd name="T14" fmla="*/ 2147483647 w 162"/>
                <a:gd name="T15" fmla="*/ 0 h 15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2"/>
                <a:gd name="T25" fmla="*/ 0 h 1588"/>
                <a:gd name="T26" fmla="*/ 162 w 162"/>
                <a:gd name="T27" fmla="*/ 1588 h 15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2" h="1588">
                  <a:moveTo>
                    <a:pt x="141" y="0"/>
                  </a:moveTo>
                  <a:lnTo>
                    <a:pt x="162" y="0"/>
                  </a:lnTo>
                  <a:lnTo>
                    <a:pt x="0" y="0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Rectangle 28"/>
            <p:cNvSpPr>
              <a:spLocks noChangeArrowheads="1"/>
            </p:cNvSpPr>
            <p:nvPr/>
          </p:nvSpPr>
          <p:spPr bwMode="auto">
            <a:xfrm>
              <a:off x="6989739" y="5638784"/>
              <a:ext cx="31750" cy="158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/>
            </a:p>
          </p:txBody>
        </p:sp>
        <p:sp>
          <p:nvSpPr>
            <p:cNvPr id="68" name="Freeform 29"/>
            <p:cNvSpPr>
              <a:spLocks/>
            </p:cNvSpPr>
            <p:nvPr/>
          </p:nvSpPr>
          <p:spPr bwMode="auto">
            <a:xfrm>
              <a:off x="6226155" y="5638784"/>
              <a:ext cx="1063622" cy="115888"/>
            </a:xfrm>
            <a:custGeom>
              <a:avLst/>
              <a:gdLst>
                <a:gd name="T0" fmla="*/ 2147483647 w 670"/>
                <a:gd name="T1" fmla="*/ 2147483647 h 73"/>
                <a:gd name="T2" fmla="*/ 2147483647 w 670"/>
                <a:gd name="T3" fmla="*/ 2147483647 h 73"/>
                <a:gd name="T4" fmla="*/ 2147483647 w 670"/>
                <a:gd name="T5" fmla="*/ 2147483647 h 73"/>
                <a:gd name="T6" fmla="*/ 2147483647 w 670"/>
                <a:gd name="T7" fmla="*/ 2147483647 h 73"/>
                <a:gd name="T8" fmla="*/ 2147483647 w 670"/>
                <a:gd name="T9" fmla="*/ 2147483647 h 73"/>
                <a:gd name="T10" fmla="*/ 2147483647 w 670"/>
                <a:gd name="T11" fmla="*/ 2147483647 h 73"/>
                <a:gd name="T12" fmla="*/ 2147483647 w 670"/>
                <a:gd name="T13" fmla="*/ 0 h 73"/>
                <a:gd name="T14" fmla="*/ 2147483647 w 670"/>
                <a:gd name="T15" fmla="*/ 0 h 73"/>
                <a:gd name="T16" fmla="*/ 2147483647 w 670"/>
                <a:gd name="T17" fmla="*/ 0 h 73"/>
                <a:gd name="T18" fmla="*/ 2147483647 w 670"/>
                <a:gd name="T19" fmla="*/ 0 h 73"/>
                <a:gd name="T20" fmla="*/ 2147483647 w 670"/>
                <a:gd name="T21" fmla="*/ 0 h 73"/>
                <a:gd name="T22" fmla="*/ 2147483647 w 670"/>
                <a:gd name="T23" fmla="*/ 0 h 73"/>
                <a:gd name="T24" fmla="*/ 2147483647 w 670"/>
                <a:gd name="T25" fmla="*/ 0 h 73"/>
                <a:gd name="T26" fmla="*/ 2147483647 w 670"/>
                <a:gd name="T27" fmla="*/ 0 h 73"/>
                <a:gd name="T28" fmla="*/ 2147483647 w 670"/>
                <a:gd name="T29" fmla="*/ 0 h 73"/>
                <a:gd name="T30" fmla="*/ 2147483647 w 670"/>
                <a:gd name="T31" fmla="*/ 0 h 73"/>
                <a:gd name="T32" fmla="*/ 2147483647 w 670"/>
                <a:gd name="T33" fmla="*/ 0 h 73"/>
                <a:gd name="T34" fmla="*/ 2147483647 w 670"/>
                <a:gd name="T35" fmla="*/ 2147483647 h 73"/>
                <a:gd name="T36" fmla="*/ 2147483647 w 670"/>
                <a:gd name="T37" fmla="*/ 2147483647 h 73"/>
                <a:gd name="T38" fmla="*/ 2147483647 w 670"/>
                <a:gd name="T39" fmla="*/ 2147483647 h 73"/>
                <a:gd name="T40" fmla="*/ 0 w 670"/>
                <a:gd name="T41" fmla="*/ 2147483647 h 73"/>
                <a:gd name="T42" fmla="*/ 0 w 670"/>
                <a:gd name="T43" fmla="*/ 2147483647 h 73"/>
                <a:gd name="T44" fmla="*/ 0 w 670"/>
                <a:gd name="T45" fmla="*/ 2147483647 h 73"/>
                <a:gd name="T46" fmla="*/ 0 w 670"/>
                <a:gd name="T47" fmla="*/ 2147483647 h 73"/>
                <a:gd name="T48" fmla="*/ 2147483647 w 670"/>
                <a:gd name="T49" fmla="*/ 2147483647 h 73"/>
                <a:gd name="T50" fmla="*/ 2147483647 w 670"/>
                <a:gd name="T51" fmla="*/ 2147483647 h 73"/>
                <a:gd name="T52" fmla="*/ 2147483647 w 670"/>
                <a:gd name="T53" fmla="*/ 2147483647 h 73"/>
                <a:gd name="T54" fmla="*/ 2147483647 w 670"/>
                <a:gd name="T55" fmla="*/ 2147483647 h 73"/>
                <a:gd name="T56" fmla="*/ 2147483647 w 670"/>
                <a:gd name="T57" fmla="*/ 2147483647 h 73"/>
                <a:gd name="T58" fmla="*/ 2147483647 w 670"/>
                <a:gd name="T59" fmla="*/ 2147483647 h 73"/>
                <a:gd name="T60" fmla="*/ 2147483647 w 670"/>
                <a:gd name="T61" fmla="*/ 2147483647 h 73"/>
                <a:gd name="T62" fmla="*/ 2147483647 w 670"/>
                <a:gd name="T63" fmla="*/ 2147483647 h 73"/>
                <a:gd name="T64" fmla="*/ 2147483647 w 670"/>
                <a:gd name="T65" fmla="*/ 2147483647 h 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70"/>
                <a:gd name="T100" fmla="*/ 0 h 73"/>
                <a:gd name="T101" fmla="*/ 670 w 670"/>
                <a:gd name="T102" fmla="*/ 73 h 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70" h="73">
                  <a:moveTo>
                    <a:pt x="670" y="70"/>
                  </a:moveTo>
                  <a:lnTo>
                    <a:pt x="670" y="70"/>
                  </a:lnTo>
                  <a:lnTo>
                    <a:pt x="652" y="10"/>
                  </a:lnTo>
                  <a:lnTo>
                    <a:pt x="650" y="5"/>
                  </a:lnTo>
                  <a:lnTo>
                    <a:pt x="647" y="2"/>
                  </a:lnTo>
                  <a:lnTo>
                    <a:pt x="642" y="0"/>
                  </a:lnTo>
                  <a:lnTo>
                    <a:pt x="501" y="0"/>
                  </a:lnTo>
                  <a:lnTo>
                    <a:pt x="481" y="0"/>
                  </a:lnTo>
                  <a:lnTo>
                    <a:pt x="461" y="0"/>
                  </a:lnTo>
                  <a:lnTo>
                    <a:pt x="209" y="0"/>
                  </a:lnTo>
                  <a:lnTo>
                    <a:pt x="189" y="0"/>
                  </a:lnTo>
                  <a:lnTo>
                    <a:pt x="168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2" y="73"/>
                  </a:lnTo>
                  <a:lnTo>
                    <a:pt x="7" y="73"/>
                  </a:lnTo>
                  <a:lnTo>
                    <a:pt x="662" y="73"/>
                  </a:lnTo>
                  <a:lnTo>
                    <a:pt x="667" y="73"/>
                  </a:lnTo>
                  <a:lnTo>
                    <a:pt x="670" y="7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0"/>
            <p:cNvSpPr>
              <a:spLocks noEditPoints="1"/>
            </p:cNvSpPr>
            <p:nvPr/>
          </p:nvSpPr>
          <p:spPr bwMode="auto">
            <a:xfrm>
              <a:off x="5737207" y="3736965"/>
              <a:ext cx="2044694" cy="2046282"/>
            </a:xfrm>
            <a:custGeom>
              <a:avLst/>
              <a:gdLst>
                <a:gd name="T0" fmla="*/ 2147483647 w 1288"/>
                <a:gd name="T1" fmla="*/ 2147483647 h 1289"/>
                <a:gd name="T2" fmla="*/ 2147483647 w 1288"/>
                <a:gd name="T3" fmla="*/ 2147483647 h 1289"/>
                <a:gd name="T4" fmla="*/ 2147483647 w 1288"/>
                <a:gd name="T5" fmla="*/ 2147483647 h 1289"/>
                <a:gd name="T6" fmla="*/ 2147483647 w 1288"/>
                <a:gd name="T7" fmla="*/ 2147483647 h 1289"/>
                <a:gd name="T8" fmla="*/ 2147483647 w 1288"/>
                <a:gd name="T9" fmla="*/ 2147483647 h 1289"/>
                <a:gd name="T10" fmla="*/ 2147483647 w 1288"/>
                <a:gd name="T11" fmla="*/ 2147483647 h 1289"/>
                <a:gd name="T12" fmla="*/ 2147483647 w 1288"/>
                <a:gd name="T13" fmla="*/ 2147483647 h 1289"/>
                <a:gd name="T14" fmla="*/ 2147483647 w 1288"/>
                <a:gd name="T15" fmla="*/ 2147483647 h 1289"/>
                <a:gd name="T16" fmla="*/ 2147483647 w 1288"/>
                <a:gd name="T17" fmla="*/ 2147483647 h 1289"/>
                <a:gd name="T18" fmla="*/ 2147483647 w 1288"/>
                <a:gd name="T19" fmla="*/ 2147483647 h 1289"/>
                <a:gd name="T20" fmla="*/ 2147483647 w 1288"/>
                <a:gd name="T21" fmla="*/ 2147483647 h 1289"/>
                <a:gd name="T22" fmla="*/ 2147483647 w 1288"/>
                <a:gd name="T23" fmla="*/ 2147483647 h 1289"/>
                <a:gd name="T24" fmla="*/ 2147483647 w 1288"/>
                <a:gd name="T25" fmla="*/ 2147483647 h 1289"/>
                <a:gd name="T26" fmla="*/ 2147483647 w 1288"/>
                <a:gd name="T27" fmla="*/ 2147483647 h 1289"/>
                <a:gd name="T28" fmla="*/ 2147483647 w 1288"/>
                <a:gd name="T29" fmla="*/ 2147483647 h 1289"/>
                <a:gd name="T30" fmla="*/ 2147483647 w 1288"/>
                <a:gd name="T31" fmla="*/ 2147483647 h 1289"/>
                <a:gd name="T32" fmla="*/ 2147483647 w 1288"/>
                <a:gd name="T33" fmla="*/ 2147483647 h 1289"/>
                <a:gd name="T34" fmla="*/ 2147483647 w 1288"/>
                <a:gd name="T35" fmla="*/ 2147483647 h 1289"/>
                <a:gd name="T36" fmla="*/ 2147483647 w 1288"/>
                <a:gd name="T37" fmla="*/ 2147483647 h 1289"/>
                <a:gd name="T38" fmla="*/ 2147483647 w 1288"/>
                <a:gd name="T39" fmla="*/ 2147483647 h 1289"/>
                <a:gd name="T40" fmla="*/ 2147483647 w 1288"/>
                <a:gd name="T41" fmla="*/ 2147483647 h 1289"/>
                <a:gd name="T42" fmla="*/ 2147483647 w 1288"/>
                <a:gd name="T43" fmla="*/ 2147483647 h 1289"/>
                <a:gd name="T44" fmla="*/ 2147483647 w 1288"/>
                <a:gd name="T45" fmla="*/ 2147483647 h 1289"/>
                <a:gd name="T46" fmla="*/ 2147483647 w 1288"/>
                <a:gd name="T47" fmla="*/ 2147483647 h 1289"/>
                <a:gd name="T48" fmla="*/ 2147483647 w 1288"/>
                <a:gd name="T49" fmla="*/ 2147483647 h 1289"/>
                <a:gd name="T50" fmla="*/ 2147483647 w 1288"/>
                <a:gd name="T51" fmla="*/ 2147483647 h 1289"/>
                <a:gd name="T52" fmla="*/ 2147483647 w 1288"/>
                <a:gd name="T53" fmla="*/ 2147483647 h 1289"/>
                <a:gd name="T54" fmla="*/ 2147483647 w 1288"/>
                <a:gd name="T55" fmla="*/ 2147483647 h 1289"/>
                <a:gd name="T56" fmla="*/ 2147483647 w 1288"/>
                <a:gd name="T57" fmla="*/ 0 h 1289"/>
                <a:gd name="T58" fmla="*/ 2147483647 w 1288"/>
                <a:gd name="T59" fmla="*/ 0 h 1289"/>
                <a:gd name="T60" fmla="*/ 2147483647 w 1288"/>
                <a:gd name="T61" fmla="*/ 2147483647 h 1289"/>
                <a:gd name="T62" fmla="*/ 0 w 1288"/>
                <a:gd name="T63" fmla="*/ 2147483647 h 1289"/>
                <a:gd name="T64" fmla="*/ 0 w 1288"/>
                <a:gd name="T65" fmla="*/ 2147483647 h 1289"/>
                <a:gd name="T66" fmla="*/ 2147483647 w 1288"/>
                <a:gd name="T67" fmla="*/ 2147483647 h 1289"/>
                <a:gd name="T68" fmla="*/ 2147483647 w 1288"/>
                <a:gd name="T69" fmla="*/ 2147483647 h 1289"/>
                <a:gd name="T70" fmla="*/ 2147483647 w 1288"/>
                <a:gd name="T71" fmla="*/ 2147483647 h 1289"/>
                <a:gd name="T72" fmla="*/ 2147483647 w 1288"/>
                <a:gd name="T73" fmla="*/ 2147483647 h 1289"/>
                <a:gd name="T74" fmla="*/ 2147483647 w 1288"/>
                <a:gd name="T75" fmla="*/ 2147483647 h 1289"/>
                <a:gd name="T76" fmla="*/ 2147483647 w 1288"/>
                <a:gd name="T77" fmla="*/ 2147483647 h 1289"/>
                <a:gd name="T78" fmla="*/ 2147483647 w 1288"/>
                <a:gd name="T79" fmla="*/ 2147483647 h 1289"/>
                <a:gd name="T80" fmla="*/ 2147483647 w 1288"/>
                <a:gd name="T81" fmla="*/ 2147483647 h 1289"/>
                <a:gd name="T82" fmla="*/ 2147483647 w 1288"/>
                <a:gd name="T83" fmla="*/ 2147483647 h 1289"/>
                <a:gd name="T84" fmla="*/ 2147483647 w 1288"/>
                <a:gd name="T85" fmla="*/ 2147483647 h 1289"/>
                <a:gd name="T86" fmla="*/ 2147483647 w 1288"/>
                <a:gd name="T87" fmla="*/ 2147483647 h 1289"/>
                <a:gd name="T88" fmla="*/ 2147483647 w 1288"/>
                <a:gd name="T89" fmla="*/ 2147483647 h 1289"/>
                <a:gd name="T90" fmla="*/ 2147483647 w 1288"/>
                <a:gd name="T91" fmla="*/ 2147483647 h 1289"/>
                <a:gd name="T92" fmla="*/ 2147483647 w 1288"/>
                <a:gd name="T93" fmla="*/ 2147483647 h 1289"/>
                <a:gd name="T94" fmla="*/ 2147483647 w 1288"/>
                <a:gd name="T95" fmla="*/ 2147483647 h 1289"/>
                <a:gd name="T96" fmla="*/ 2147483647 w 1288"/>
                <a:gd name="T97" fmla="*/ 2147483647 h 1289"/>
                <a:gd name="T98" fmla="*/ 2147483647 w 1288"/>
                <a:gd name="T99" fmla="*/ 2147483647 h 1289"/>
                <a:gd name="T100" fmla="*/ 2147483647 w 1288"/>
                <a:gd name="T101" fmla="*/ 2147483647 h 1289"/>
                <a:gd name="T102" fmla="*/ 2147483647 w 1288"/>
                <a:gd name="T103" fmla="*/ 2147483647 h 1289"/>
                <a:gd name="T104" fmla="*/ 2147483647 w 1288"/>
                <a:gd name="T105" fmla="*/ 2147483647 h 1289"/>
                <a:gd name="T106" fmla="*/ 2147483647 w 1288"/>
                <a:gd name="T107" fmla="*/ 2147483647 h 1289"/>
                <a:gd name="T108" fmla="*/ 2147483647 w 1288"/>
                <a:gd name="T109" fmla="*/ 2147483647 h 1289"/>
                <a:gd name="T110" fmla="*/ 2147483647 w 1288"/>
                <a:gd name="T111" fmla="*/ 2147483647 h 1289"/>
                <a:gd name="T112" fmla="*/ 2147483647 w 1288"/>
                <a:gd name="T113" fmla="*/ 2147483647 h 1289"/>
                <a:gd name="T114" fmla="*/ 2147483647 w 1288"/>
                <a:gd name="T115" fmla="*/ 2147483647 h 1289"/>
                <a:gd name="T116" fmla="*/ 2147483647 w 1288"/>
                <a:gd name="T117" fmla="*/ 0 h 12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8"/>
                <a:gd name="T178" fmla="*/ 0 h 1289"/>
                <a:gd name="T179" fmla="*/ 1288 w 1288"/>
                <a:gd name="T180" fmla="*/ 1289 h 12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8" h="1289">
                  <a:moveTo>
                    <a:pt x="1270" y="903"/>
                  </a:moveTo>
                  <a:lnTo>
                    <a:pt x="1270" y="903"/>
                  </a:lnTo>
                  <a:lnTo>
                    <a:pt x="1267" y="908"/>
                  </a:lnTo>
                  <a:lnTo>
                    <a:pt x="1262" y="908"/>
                  </a:lnTo>
                  <a:lnTo>
                    <a:pt x="761" y="908"/>
                  </a:lnTo>
                  <a:lnTo>
                    <a:pt x="754" y="908"/>
                  </a:lnTo>
                  <a:lnTo>
                    <a:pt x="524" y="908"/>
                  </a:lnTo>
                  <a:lnTo>
                    <a:pt x="23" y="908"/>
                  </a:lnTo>
                  <a:lnTo>
                    <a:pt x="18" y="908"/>
                  </a:lnTo>
                  <a:lnTo>
                    <a:pt x="18" y="903"/>
                  </a:lnTo>
                  <a:lnTo>
                    <a:pt x="18" y="26"/>
                  </a:lnTo>
                  <a:lnTo>
                    <a:pt x="18" y="21"/>
                  </a:lnTo>
                  <a:lnTo>
                    <a:pt x="23" y="18"/>
                  </a:lnTo>
                  <a:lnTo>
                    <a:pt x="1262" y="18"/>
                  </a:lnTo>
                  <a:lnTo>
                    <a:pt x="1267" y="21"/>
                  </a:lnTo>
                  <a:lnTo>
                    <a:pt x="1270" y="26"/>
                  </a:lnTo>
                  <a:lnTo>
                    <a:pt x="1270" y="903"/>
                  </a:lnTo>
                  <a:close/>
                  <a:moveTo>
                    <a:pt x="769" y="1180"/>
                  </a:moveTo>
                  <a:lnTo>
                    <a:pt x="769" y="1180"/>
                  </a:lnTo>
                  <a:lnTo>
                    <a:pt x="517" y="1180"/>
                  </a:lnTo>
                  <a:lnTo>
                    <a:pt x="539" y="926"/>
                  </a:lnTo>
                  <a:lnTo>
                    <a:pt x="746" y="926"/>
                  </a:lnTo>
                  <a:lnTo>
                    <a:pt x="769" y="1180"/>
                  </a:lnTo>
                  <a:close/>
                  <a:moveTo>
                    <a:pt x="970" y="1198"/>
                  </a:moveTo>
                  <a:lnTo>
                    <a:pt x="970" y="1198"/>
                  </a:lnTo>
                  <a:lnTo>
                    <a:pt x="975" y="1200"/>
                  </a:lnTo>
                  <a:lnTo>
                    <a:pt x="978" y="1208"/>
                  </a:lnTo>
                  <a:lnTo>
                    <a:pt x="998" y="1268"/>
                  </a:lnTo>
                  <a:lnTo>
                    <a:pt x="995" y="1271"/>
                  </a:lnTo>
                  <a:lnTo>
                    <a:pt x="990" y="1271"/>
                  </a:lnTo>
                  <a:lnTo>
                    <a:pt x="295" y="1271"/>
                  </a:lnTo>
                  <a:lnTo>
                    <a:pt x="290" y="1271"/>
                  </a:lnTo>
                  <a:lnTo>
                    <a:pt x="288" y="1268"/>
                  </a:lnTo>
                  <a:lnTo>
                    <a:pt x="308" y="1208"/>
                  </a:lnTo>
                  <a:lnTo>
                    <a:pt x="313" y="1200"/>
                  </a:lnTo>
                  <a:lnTo>
                    <a:pt x="315" y="1198"/>
                  </a:lnTo>
                  <a:lnTo>
                    <a:pt x="497" y="1198"/>
                  </a:lnTo>
                  <a:lnTo>
                    <a:pt x="789" y="1198"/>
                  </a:lnTo>
                  <a:lnTo>
                    <a:pt x="970" y="1198"/>
                  </a:lnTo>
                  <a:close/>
                  <a:moveTo>
                    <a:pt x="1262" y="0"/>
                  </a:moveTo>
                  <a:lnTo>
                    <a:pt x="23" y="0"/>
                  </a:lnTo>
                  <a:lnTo>
                    <a:pt x="13" y="3"/>
                  </a:lnTo>
                  <a:lnTo>
                    <a:pt x="5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0" y="903"/>
                  </a:lnTo>
                  <a:lnTo>
                    <a:pt x="0" y="913"/>
                  </a:lnTo>
                  <a:lnTo>
                    <a:pt x="5" y="921"/>
                  </a:lnTo>
                  <a:lnTo>
                    <a:pt x="13" y="926"/>
                  </a:lnTo>
                  <a:lnTo>
                    <a:pt x="23" y="926"/>
                  </a:lnTo>
                  <a:lnTo>
                    <a:pt x="522" y="926"/>
                  </a:lnTo>
                  <a:lnTo>
                    <a:pt x="499" y="1183"/>
                  </a:lnTo>
                  <a:lnTo>
                    <a:pt x="315" y="1180"/>
                  </a:lnTo>
                  <a:lnTo>
                    <a:pt x="308" y="1183"/>
                  </a:lnTo>
                  <a:lnTo>
                    <a:pt x="300" y="1188"/>
                  </a:lnTo>
                  <a:lnTo>
                    <a:pt x="295" y="1193"/>
                  </a:lnTo>
                  <a:lnTo>
                    <a:pt x="293" y="1203"/>
                  </a:lnTo>
                  <a:lnTo>
                    <a:pt x="272" y="1263"/>
                  </a:lnTo>
                  <a:lnTo>
                    <a:pt x="272" y="1266"/>
                  </a:lnTo>
                  <a:lnTo>
                    <a:pt x="272" y="1276"/>
                  </a:lnTo>
                  <a:lnTo>
                    <a:pt x="275" y="1281"/>
                  </a:lnTo>
                  <a:lnTo>
                    <a:pt x="283" y="1289"/>
                  </a:lnTo>
                  <a:lnTo>
                    <a:pt x="295" y="1289"/>
                  </a:lnTo>
                  <a:lnTo>
                    <a:pt x="990" y="1289"/>
                  </a:lnTo>
                  <a:lnTo>
                    <a:pt x="1000" y="1289"/>
                  </a:lnTo>
                  <a:lnTo>
                    <a:pt x="1008" y="1281"/>
                  </a:lnTo>
                  <a:lnTo>
                    <a:pt x="1013" y="1273"/>
                  </a:lnTo>
                  <a:lnTo>
                    <a:pt x="1013" y="1266"/>
                  </a:lnTo>
                  <a:lnTo>
                    <a:pt x="1013" y="1263"/>
                  </a:lnTo>
                  <a:lnTo>
                    <a:pt x="993" y="1203"/>
                  </a:lnTo>
                  <a:lnTo>
                    <a:pt x="993" y="1195"/>
                  </a:lnTo>
                  <a:lnTo>
                    <a:pt x="988" y="1190"/>
                  </a:lnTo>
                  <a:lnTo>
                    <a:pt x="983" y="1185"/>
                  </a:lnTo>
                  <a:lnTo>
                    <a:pt x="973" y="1183"/>
                  </a:lnTo>
                  <a:lnTo>
                    <a:pt x="786" y="1183"/>
                  </a:lnTo>
                  <a:lnTo>
                    <a:pt x="764" y="926"/>
                  </a:lnTo>
                  <a:lnTo>
                    <a:pt x="1262" y="926"/>
                  </a:lnTo>
                  <a:lnTo>
                    <a:pt x="1273" y="926"/>
                  </a:lnTo>
                  <a:lnTo>
                    <a:pt x="1280" y="921"/>
                  </a:lnTo>
                  <a:lnTo>
                    <a:pt x="1285" y="913"/>
                  </a:lnTo>
                  <a:lnTo>
                    <a:pt x="1288" y="903"/>
                  </a:lnTo>
                  <a:lnTo>
                    <a:pt x="1288" y="26"/>
                  </a:lnTo>
                  <a:lnTo>
                    <a:pt x="1285" y="16"/>
                  </a:lnTo>
                  <a:lnTo>
                    <a:pt x="1280" y="8"/>
                  </a:lnTo>
                  <a:lnTo>
                    <a:pt x="1273" y="3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1"/>
            <p:cNvSpPr>
              <a:spLocks/>
            </p:cNvSpPr>
            <p:nvPr/>
          </p:nvSpPr>
          <p:spPr bwMode="auto">
            <a:xfrm>
              <a:off x="7073878" y="5086337"/>
              <a:ext cx="642936" cy="68263"/>
            </a:xfrm>
            <a:custGeom>
              <a:avLst/>
              <a:gdLst>
                <a:gd name="T0" fmla="*/ 2147483647 w 405"/>
                <a:gd name="T1" fmla="*/ 0 h 43"/>
                <a:gd name="T2" fmla="*/ 2147483647 w 405"/>
                <a:gd name="T3" fmla="*/ 0 h 43"/>
                <a:gd name="T4" fmla="*/ 2147483647 w 405"/>
                <a:gd name="T5" fmla="*/ 0 h 43"/>
                <a:gd name="T6" fmla="*/ 2147483647 w 405"/>
                <a:gd name="T7" fmla="*/ 2147483647 h 43"/>
                <a:gd name="T8" fmla="*/ 2147483647 w 405"/>
                <a:gd name="T9" fmla="*/ 2147483647 h 43"/>
                <a:gd name="T10" fmla="*/ 0 w 405"/>
                <a:gd name="T11" fmla="*/ 2147483647 h 43"/>
                <a:gd name="T12" fmla="*/ 0 w 405"/>
                <a:gd name="T13" fmla="*/ 2147483647 h 43"/>
                <a:gd name="T14" fmla="*/ 0 w 405"/>
                <a:gd name="T15" fmla="*/ 2147483647 h 43"/>
                <a:gd name="T16" fmla="*/ 2147483647 w 405"/>
                <a:gd name="T17" fmla="*/ 2147483647 h 43"/>
                <a:gd name="T18" fmla="*/ 2147483647 w 405"/>
                <a:gd name="T19" fmla="*/ 2147483647 h 43"/>
                <a:gd name="T20" fmla="*/ 2147483647 w 405"/>
                <a:gd name="T21" fmla="*/ 2147483647 h 43"/>
                <a:gd name="T22" fmla="*/ 2147483647 w 405"/>
                <a:gd name="T23" fmla="*/ 2147483647 h 43"/>
                <a:gd name="T24" fmla="*/ 2147483647 w 405"/>
                <a:gd name="T25" fmla="*/ 2147483647 h 43"/>
                <a:gd name="T26" fmla="*/ 2147483647 w 405"/>
                <a:gd name="T27" fmla="*/ 2147483647 h 43"/>
                <a:gd name="T28" fmla="*/ 2147483647 w 405"/>
                <a:gd name="T29" fmla="*/ 2147483647 h 43"/>
                <a:gd name="T30" fmla="*/ 2147483647 w 405"/>
                <a:gd name="T31" fmla="*/ 2147483647 h 43"/>
                <a:gd name="T32" fmla="*/ 2147483647 w 405"/>
                <a:gd name="T33" fmla="*/ 2147483647 h 43"/>
                <a:gd name="T34" fmla="*/ 2147483647 w 405"/>
                <a:gd name="T35" fmla="*/ 2147483647 h 43"/>
                <a:gd name="T36" fmla="*/ 2147483647 w 405"/>
                <a:gd name="T37" fmla="*/ 2147483647 h 43"/>
                <a:gd name="T38" fmla="*/ 2147483647 w 405"/>
                <a:gd name="T39" fmla="*/ 2147483647 h 43"/>
                <a:gd name="T40" fmla="*/ 2147483647 w 405"/>
                <a:gd name="T41" fmla="*/ 2147483647 h 43"/>
                <a:gd name="T42" fmla="*/ 2147483647 w 405"/>
                <a:gd name="T43" fmla="*/ 2147483647 h 43"/>
                <a:gd name="T44" fmla="*/ 2147483647 w 405"/>
                <a:gd name="T45" fmla="*/ 0 h 43"/>
                <a:gd name="T46" fmla="*/ 2147483647 w 405"/>
                <a:gd name="T47" fmla="*/ 0 h 43"/>
                <a:gd name="T48" fmla="*/ 2147483647 w 405"/>
                <a:gd name="T49" fmla="*/ 0 h 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5"/>
                <a:gd name="T76" fmla="*/ 0 h 43"/>
                <a:gd name="T77" fmla="*/ 405 w 405"/>
                <a:gd name="T78" fmla="*/ 43 h 4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5" h="43">
                  <a:moveTo>
                    <a:pt x="10" y="0"/>
                  </a:moveTo>
                  <a:lnTo>
                    <a:pt x="10" y="0"/>
                  </a:lnTo>
                  <a:lnTo>
                    <a:pt x="7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33"/>
                  </a:lnTo>
                  <a:lnTo>
                    <a:pt x="2" y="38"/>
                  </a:lnTo>
                  <a:lnTo>
                    <a:pt x="5" y="40"/>
                  </a:lnTo>
                  <a:lnTo>
                    <a:pt x="7" y="43"/>
                  </a:lnTo>
                  <a:lnTo>
                    <a:pt x="10" y="43"/>
                  </a:lnTo>
                  <a:lnTo>
                    <a:pt x="395" y="43"/>
                  </a:lnTo>
                  <a:lnTo>
                    <a:pt x="400" y="43"/>
                  </a:lnTo>
                  <a:lnTo>
                    <a:pt x="403" y="40"/>
                  </a:lnTo>
                  <a:lnTo>
                    <a:pt x="405" y="38"/>
                  </a:lnTo>
                  <a:lnTo>
                    <a:pt x="405" y="33"/>
                  </a:lnTo>
                  <a:lnTo>
                    <a:pt x="405" y="10"/>
                  </a:lnTo>
                  <a:lnTo>
                    <a:pt x="405" y="5"/>
                  </a:lnTo>
                  <a:lnTo>
                    <a:pt x="403" y="2"/>
                  </a:lnTo>
                  <a:lnTo>
                    <a:pt x="400" y="0"/>
                  </a:lnTo>
                  <a:lnTo>
                    <a:pt x="395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2"/>
            <p:cNvSpPr>
              <a:spLocks noEditPoints="1"/>
            </p:cNvSpPr>
            <p:nvPr/>
          </p:nvSpPr>
          <p:spPr bwMode="auto">
            <a:xfrm>
              <a:off x="7081816" y="5094274"/>
              <a:ext cx="627061" cy="52388"/>
            </a:xfrm>
            <a:custGeom>
              <a:avLst/>
              <a:gdLst>
                <a:gd name="T0" fmla="*/ 2147483647 w 395"/>
                <a:gd name="T1" fmla="*/ 2147483647 h 33"/>
                <a:gd name="T2" fmla="*/ 2147483647 w 395"/>
                <a:gd name="T3" fmla="*/ 2147483647 h 33"/>
                <a:gd name="T4" fmla="*/ 2147483647 w 395"/>
                <a:gd name="T5" fmla="*/ 2147483647 h 33"/>
                <a:gd name="T6" fmla="*/ 2147483647 w 395"/>
                <a:gd name="T7" fmla="*/ 2147483647 h 33"/>
                <a:gd name="T8" fmla="*/ 2147483647 w 395"/>
                <a:gd name="T9" fmla="*/ 2147483647 h 33"/>
                <a:gd name="T10" fmla="*/ 2147483647 w 395"/>
                <a:gd name="T11" fmla="*/ 2147483647 h 33"/>
                <a:gd name="T12" fmla="*/ 2147483647 w 395"/>
                <a:gd name="T13" fmla="*/ 2147483647 h 33"/>
                <a:gd name="T14" fmla="*/ 2147483647 w 395"/>
                <a:gd name="T15" fmla="*/ 2147483647 h 33"/>
                <a:gd name="T16" fmla="*/ 2147483647 w 395"/>
                <a:gd name="T17" fmla="*/ 2147483647 h 33"/>
                <a:gd name="T18" fmla="*/ 2147483647 w 395"/>
                <a:gd name="T19" fmla="*/ 2147483647 h 33"/>
                <a:gd name="T20" fmla="*/ 2147483647 w 395"/>
                <a:gd name="T21" fmla="*/ 2147483647 h 33"/>
                <a:gd name="T22" fmla="*/ 2147483647 w 395"/>
                <a:gd name="T23" fmla="*/ 2147483647 h 33"/>
                <a:gd name="T24" fmla="*/ 2147483647 w 395"/>
                <a:gd name="T25" fmla="*/ 2147483647 h 33"/>
                <a:gd name="T26" fmla="*/ 2147483647 w 395"/>
                <a:gd name="T27" fmla="*/ 2147483647 h 33"/>
                <a:gd name="T28" fmla="*/ 2147483647 w 395"/>
                <a:gd name="T29" fmla="*/ 2147483647 h 33"/>
                <a:gd name="T30" fmla="*/ 2147483647 w 395"/>
                <a:gd name="T31" fmla="*/ 2147483647 h 33"/>
                <a:gd name="T32" fmla="*/ 2147483647 w 395"/>
                <a:gd name="T33" fmla="*/ 2147483647 h 33"/>
                <a:gd name="T34" fmla="*/ 2147483647 w 395"/>
                <a:gd name="T35" fmla="*/ 2147483647 h 33"/>
                <a:gd name="T36" fmla="*/ 2147483647 w 395"/>
                <a:gd name="T37" fmla="*/ 2147483647 h 33"/>
                <a:gd name="T38" fmla="*/ 2147483647 w 395"/>
                <a:gd name="T39" fmla="*/ 2147483647 h 33"/>
                <a:gd name="T40" fmla="*/ 2147483647 w 395"/>
                <a:gd name="T41" fmla="*/ 2147483647 h 33"/>
                <a:gd name="T42" fmla="*/ 2147483647 w 395"/>
                <a:gd name="T43" fmla="*/ 2147483647 h 33"/>
                <a:gd name="T44" fmla="*/ 2147483647 w 395"/>
                <a:gd name="T45" fmla="*/ 2147483647 h 33"/>
                <a:gd name="T46" fmla="*/ 2147483647 w 395"/>
                <a:gd name="T47" fmla="*/ 2147483647 h 33"/>
                <a:gd name="T48" fmla="*/ 2147483647 w 395"/>
                <a:gd name="T49" fmla="*/ 2147483647 h 33"/>
                <a:gd name="T50" fmla="*/ 2147483647 w 395"/>
                <a:gd name="T51" fmla="*/ 0 h 33"/>
                <a:gd name="T52" fmla="*/ 2147483647 w 395"/>
                <a:gd name="T53" fmla="*/ 0 h 33"/>
                <a:gd name="T54" fmla="*/ 2147483647 w 395"/>
                <a:gd name="T55" fmla="*/ 0 h 33"/>
                <a:gd name="T56" fmla="*/ 2147483647 w 395"/>
                <a:gd name="T57" fmla="*/ 0 h 33"/>
                <a:gd name="T58" fmla="*/ 0 w 395"/>
                <a:gd name="T59" fmla="*/ 2147483647 h 33"/>
                <a:gd name="T60" fmla="*/ 0 w 395"/>
                <a:gd name="T61" fmla="*/ 2147483647 h 33"/>
                <a:gd name="T62" fmla="*/ 0 w 395"/>
                <a:gd name="T63" fmla="*/ 2147483647 h 33"/>
                <a:gd name="T64" fmla="*/ 2147483647 w 395"/>
                <a:gd name="T65" fmla="*/ 2147483647 h 33"/>
                <a:gd name="T66" fmla="*/ 2147483647 w 395"/>
                <a:gd name="T67" fmla="*/ 2147483647 h 33"/>
                <a:gd name="T68" fmla="*/ 2147483647 w 395"/>
                <a:gd name="T69" fmla="*/ 2147483647 h 33"/>
                <a:gd name="T70" fmla="*/ 2147483647 w 395"/>
                <a:gd name="T71" fmla="*/ 2147483647 h 33"/>
                <a:gd name="T72" fmla="*/ 2147483647 w 395"/>
                <a:gd name="T73" fmla="*/ 2147483647 h 33"/>
                <a:gd name="T74" fmla="*/ 2147483647 w 395"/>
                <a:gd name="T75" fmla="*/ 2147483647 h 33"/>
                <a:gd name="T76" fmla="*/ 2147483647 w 395"/>
                <a:gd name="T77" fmla="*/ 2147483647 h 33"/>
                <a:gd name="T78" fmla="*/ 2147483647 w 395"/>
                <a:gd name="T79" fmla="*/ 2147483647 h 33"/>
                <a:gd name="T80" fmla="*/ 2147483647 w 395"/>
                <a:gd name="T81" fmla="*/ 0 h 33"/>
                <a:gd name="T82" fmla="*/ 2147483647 w 395"/>
                <a:gd name="T83" fmla="*/ 0 h 33"/>
                <a:gd name="T84" fmla="*/ 2147483647 w 395"/>
                <a:gd name="T85" fmla="*/ 0 h 3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5"/>
                <a:gd name="T130" fmla="*/ 0 h 33"/>
                <a:gd name="T131" fmla="*/ 395 w 395"/>
                <a:gd name="T132" fmla="*/ 33 h 3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5" h="33">
                  <a:moveTo>
                    <a:pt x="385" y="23"/>
                  </a:moveTo>
                  <a:lnTo>
                    <a:pt x="317" y="23"/>
                  </a:lnTo>
                  <a:lnTo>
                    <a:pt x="317" y="10"/>
                  </a:lnTo>
                  <a:lnTo>
                    <a:pt x="385" y="10"/>
                  </a:lnTo>
                  <a:lnTo>
                    <a:pt x="385" y="23"/>
                  </a:lnTo>
                  <a:close/>
                  <a:moveTo>
                    <a:pt x="307" y="23"/>
                  </a:moveTo>
                  <a:lnTo>
                    <a:pt x="242" y="23"/>
                  </a:lnTo>
                  <a:lnTo>
                    <a:pt x="242" y="10"/>
                  </a:lnTo>
                  <a:lnTo>
                    <a:pt x="307" y="10"/>
                  </a:lnTo>
                  <a:lnTo>
                    <a:pt x="307" y="23"/>
                  </a:lnTo>
                  <a:close/>
                  <a:moveTo>
                    <a:pt x="232" y="23"/>
                  </a:moveTo>
                  <a:lnTo>
                    <a:pt x="164" y="23"/>
                  </a:lnTo>
                  <a:lnTo>
                    <a:pt x="164" y="10"/>
                  </a:lnTo>
                  <a:lnTo>
                    <a:pt x="232" y="10"/>
                  </a:lnTo>
                  <a:lnTo>
                    <a:pt x="232" y="23"/>
                  </a:lnTo>
                  <a:close/>
                  <a:moveTo>
                    <a:pt x="153" y="23"/>
                  </a:moveTo>
                  <a:lnTo>
                    <a:pt x="88" y="23"/>
                  </a:lnTo>
                  <a:lnTo>
                    <a:pt x="88" y="10"/>
                  </a:lnTo>
                  <a:lnTo>
                    <a:pt x="153" y="10"/>
                  </a:lnTo>
                  <a:lnTo>
                    <a:pt x="153" y="23"/>
                  </a:lnTo>
                  <a:close/>
                  <a:moveTo>
                    <a:pt x="78" y="23"/>
                  </a:moveTo>
                  <a:lnTo>
                    <a:pt x="10" y="23"/>
                  </a:lnTo>
                  <a:lnTo>
                    <a:pt x="10" y="10"/>
                  </a:lnTo>
                  <a:lnTo>
                    <a:pt x="78" y="10"/>
                  </a:lnTo>
                  <a:lnTo>
                    <a:pt x="78" y="23"/>
                  </a:lnTo>
                  <a:close/>
                  <a:moveTo>
                    <a:pt x="390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0" y="28"/>
                  </a:lnTo>
                  <a:lnTo>
                    <a:pt x="2" y="33"/>
                  </a:lnTo>
                  <a:lnTo>
                    <a:pt x="5" y="33"/>
                  </a:lnTo>
                  <a:lnTo>
                    <a:pt x="390" y="33"/>
                  </a:lnTo>
                  <a:lnTo>
                    <a:pt x="393" y="33"/>
                  </a:lnTo>
                  <a:lnTo>
                    <a:pt x="395" y="28"/>
                  </a:lnTo>
                  <a:lnTo>
                    <a:pt x="395" y="5"/>
                  </a:lnTo>
                  <a:lnTo>
                    <a:pt x="393" y="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3"/>
            <p:cNvSpPr>
              <a:spLocks noEditPoints="1"/>
            </p:cNvSpPr>
            <p:nvPr/>
          </p:nvSpPr>
          <p:spPr bwMode="auto">
            <a:xfrm>
              <a:off x="7097690" y="5110149"/>
              <a:ext cx="595311" cy="20638"/>
            </a:xfrm>
            <a:custGeom>
              <a:avLst/>
              <a:gdLst>
                <a:gd name="T0" fmla="*/ 2147483647 w 375"/>
                <a:gd name="T1" fmla="*/ 2147483647 h 13"/>
                <a:gd name="T2" fmla="*/ 2147483647 w 375"/>
                <a:gd name="T3" fmla="*/ 2147483647 h 13"/>
                <a:gd name="T4" fmla="*/ 2147483647 w 375"/>
                <a:gd name="T5" fmla="*/ 0 h 13"/>
                <a:gd name="T6" fmla="*/ 2147483647 w 375"/>
                <a:gd name="T7" fmla="*/ 0 h 13"/>
                <a:gd name="T8" fmla="*/ 2147483647 w 375"/>
                <a:gd name="T9" fmla="*/ 2147483647 h 13"/>
                <a:gd name="T10" fmla="*/ 2147483647 w 375"/>
                <a:gd name="T11" fmla="*/ 2147483647 h 13"/>
                <a:gd name="T12" fmla="*/ 2147483647 w 375"/>
                <a:gd name="T13" fmla="*/ 2147483647 h 13"/>
                <a:gd name="T14" fmla="*/ 2147483647 w 375"/>
                <a:gd name="T15" fmla="*/ 0 h 13"/>
                <a:gd name="T16" fmla="*/ 2147483647 w 375"/>
                <a:gd name="T17" fmla="*/ 0 h 13"/>
                <a:gd name="T18" fmla="*/ 2147483647 w 375"/>
                <a:gd name="T19" fmla="*/ 2147483647 h 13"/>
                <a:gd name="T20" fmla="*/ 2147483647 w 375"/>
                <a:gd name="T21" fmla="*/ 2147483647 h 13"/>
                <a:gd name="T22" fmla="*/ 2147483647 w 375"/>
                <a:gd name="T23" fmla="*/ 2147483647 h 13"/>
                <a:gd name="T24" fmla="*/ 2147483647 w 375"/>
                <a:gd name="T25" fmla="*/ 0 h 13"/>
                <a:gd name="T26" fmla="*/ 2147483647 w 375"/>
                <a:gd name="T27" fmla="*/ 0 h 13"/>
                <a:gd name="T28" fmla="*/ 2147483647 w 375"/>
                <a:gd name="T29" fmla="*/ 2147483647 h 13"/>
                <a:gd name="T30" fmla="*/ 2147483647 w 375"/>
                <a:gd name="T31" fmla="*/ 2147483647 h 13"/>
                <a:gd name="T32" fmla="*/ 2147483647 w 375"/>
                <a:gd name="T33" fmla="*/ 2147483647 h 13"/>
                <a:gd name="T34" fmla="*/ 2147483647 w 375"/>
                <a:gd name="T35" fmla="*/ 0 h 13"/>
                <a:gd name="T36" fmla="*/ 2147483647 w 375"/>
                <a:gd name="T37" fmla="*/ 0 h 13"/>
                <a:gd name="T38" fmla="*/ 2147483647 w 375"/>
                <a:gd name="T39" fmla="*/ 2147483647 h 13"/>
                <a:gd name="T40" fmla="*/ 2147483647 w 375"/>
                <a:gd name="T41" fmla="*/ 2147483647 h 13"/>
                <a:gd name="T42" fmla="*/ 0 w 375"/>
                <a:gd name="T43" fmla="*/ 2147483647 h 13"/>
                <a:gd name="T44" fmla="*/ 0 w 375"/>
                <a:gd name="T45" fmla="*/ 0 h 13"/>
                <a:gd name="T46" fmla="*/ 2147483647 w 375"/>
                <a:gd name="T47" fmla="*/ 0 h 13"/>
                <a:gd name="T48" fmla="*/ 2147483647 w 375"/>
                <a:gd name="T49" fmla="*/ 2147483647 h 1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3"/>
                <a:gd name="T77" fmla="*/ 375 w 375"/>
                <a:gd name="T78" fmla="*/ 13 h 1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3">
                  <a:moveTo>
                    <a:pt x="375" y="13"/>
                  </a:moveTo>
                  <a:lnTo>
                    <a:pt x="307" y="13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3"/>
                  </a:lnTo>
                  <a:close/>
                  <a:moveTo>
                    <a:pt x="297" y="13"/>
                  </a:moveTo>
                  <a:lnTo>
                    <a:pt x="232" y="13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3"/>
                  </a:lnTo>
                  <a:close/>
                  <a:moveTo>
                    <a:pt x="222" y="13"/>
                  </a:moveTo>
                  <a:lnTo>
                    <a:pt x="154" y="13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3"/>
                  </a:lnTo>
                  <a:close/>
                  <a:moveTo>
                    <a:pt x="143" y="13"/>
                  </a:moveTo>
                  <a:lnTo>
                    <a:pt x="78" y="13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3"/>
                  </a:lnTo>
                  <a:close/>
                  <a:moveTo>
                    <a:pt x="68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4"/>
            <p:cNvSpPr>
              <a:spLocks noEditPoints="1"/>
            </p:cNvSpPr>
            <p:nvPr/>
          </p:nvSpPr>
          <p:spPr bwMode="auto">
            <a:xfrm>
              <a:off x="7097690" y="5114911"/>
              <a:ext cx="595311" cy="15875"/>
            </a:xfrm>
            <a:custGeom>
              <a:avLst/>
              <a:gdLst>
                <a:gd name="T0" fmla="*/ 2147483647 w 375"/>
                <a:gd name="T1" fmla="*/ 2147483647 h 10"/>
                <a:gd name="T2" fmla="*/ 2147483647 w 375"/>
                <a:gd name="T3" fmla="*/ 2147483647 h 10"/>
                <a:gd name="T4" fmla="*/ 2147483647 w 375"/>
                <a:gd name="T5" fmla="*/ 0 h 10"/>
                <a:gd name="T6" fmla="*/ 2147483647 w 375"/>
                <a:gd name="T7" fmla="*/ 0 h 10"/>
                <a:gd name="T8" fmla="*/ 2147483647 w 375"/>
                <a:gd name="T9" fmla="*/ 2147483647 h 10"/>
                <a:gd name="T10" fmla="*/ 2147483647 w 375"/>
                <a:gd name="T11" fmla="*/ 2147483647 h 10"/>
                <a:gd name="T12" fmla="*/ 2147483647 w 375"/>
                <a:gd name="T13" fmla="*/ 2147483647 h 10"/>
                <a:gd name="T14" fmla="*/ 2147483647 w 375"/>
                <a:gd name="T15" fmla="*/ 0 h 10"/>
                <a:gd name="T16" fmla="*/ 2147483647 w 375"/>
                <a:gd name="T17" fmla="*/ 0 h 10"/>
                <a:gd name="T18" fmla="*/ 2147483647 w 375"/>
                <a:gd name="T19" fmla="*/ 2147483647 h 10"/>
                <a:gd name="T20" fmla="*/ 2147483647 w 375"/>
                <a:gd name="T21" fmla="*/ 2147483647 h 10"/>
                <a:gd name="T22" fmla="*/ 2147483647 w 375"/>
                <a:gd name="T23" fmla="*/ 2147483647 h 10"/>
                <a:gd name="T24" fmla="*/ 2147483647 w 375"/>
                <a:gd name="T25" fmla="*/ 0 h 10"/>
                <a:gd name="T26" fmla="*/ 2147483647 w 375"/>
                <a:gd name="T27" fmla="*/ 0 h 10"/>
                <a:gd name="T28" fmla="*/ 2147483647 w 375"/>
                <a:gd name="T29" fmla="*/ 2147483647 h 10"/>
                <a:gd name="T30" fmla="*/ 2147483647 w 375"/>
                <a:gd name="T31" fmla="*/ 2147483647 h 10"/>
                <a:gd name="T32" fmla="*/ 2147483647 w 375"/>
                <a:gd name="T33" fmla="*/ 2147483647 h 10"/>
                <a:gd name="T34" fmla="*/ 2147483647 w 375"/>
                <a:gd name="T35" fmla="*/ 0 h 10"/>
                <a:gd name="T36" fmla="*/ 2147483647 w 375"/>
                <a:gd name="T37" fmla="*/ 0 h 10"/>
                <a:gd name="T38" fmla="*/ 2147483647 w 375"/>
                <a:gd name="T39" fmla="*/ 2147483647 h 10"/>
                <a:gd name="T40" fmla="*/ 2147483647 w 375"/>
                <a:gd name="T41" fmla="*/ 2147483647 h 10"/>
                <a:gd name="T42" fmla="*/ 0 w 375"/>
                <a:gd name="T43" fmla="*/ 2147483647 h 10"/>
                <a:gd name="T44" fmla="*/ 0 w 375"/>
                <a:gd name="T45" fmla="*/ 0 h 10"/>
                <a:gd name="T46" fmla="*/ 2147483647 w 375"/>
                <a:gd name="T47" fmla="*/ 0 h 10"/>
                <a:gd name="T48" fmla="*/ 2147483647 w 375"/>
                <a:gd name="T49" fmla="*/ 2147483647 h 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0"/>
                <a:gd name="T77" fmla="*/ 375 w 375"/>
                <a:gd name="T78" fmla="*/ 10 h 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0">
                  <a:moveTo>
                    <a:pt x="375" y="10"/>
                  </a:moveTo>
                  <a:lnTo>
                    <a:pt x="307" y="10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0"/>
                  </a:lnTo>
                  <a:close/>
                  <a:moveTo>
                    <a:pt x="297" y="10"/>
                  </a:moveTo>
                  <a:lnTo>
                    <a:pt x="232" y="10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0"/>
                  </a:lnTo>
                  <a:close/>
                  <a:moveTo>
                    <a:pt x="222" y="10"/>
                  </a:moveTo>
                  <a:lnTo>
                    <a:pt x="154" y="10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0"/>
                  </a:lnTo>
                  <a:close/>
                  <a:moveTo>
                    <a:pt x="143" y="10"/>
                  </a:moveTo>
                  <a:lnTo>
                    <a:pt x="78" y="10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0"/>
                  </a:lnTo>
                  <a:close/>
                  <a:moveTo>
                    <a:pt x="68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5"/>
            <p:cNvSpPr>
              <a:spLocks noEditPoints="1"/>
            </p:cNvSpPr>
            <p:nvPr/>
          </p:nvSpPr>
          <p:spPr bwMode="auto">
            <a:xfrm>
              <a:off x="5813407" y="3817928"/>
              <a:ext cx="1887533" cy="1239834"/>
            </a:xfrm>
            <a:custGeom>
              <a:avLst/>
              <a:gdLst>
                <a:gd name="T0" fmla="*/ 2147483647 w 1189"/>
                <a:gd name="T1" fmla="*/ 2147483647 h 781"/>
                <a:gd name="T2" fmla="*/ 2147483647 w 1189"/>
                <a:gd name="T3" fmla="*/ 2147483647 h 781"/>
                <a:gd name="T4" fmla="*/ 2147483647 w 1189"/>
                <a:gd name="T5" fmla="*/ 2147483647 h 781"/>
                <a:gd name="T6" fmla="*/ 2147483647 w 1189"/>
                <a:gd name="T7" fmla="*/ 2147483647 h 781"/>
                <a:gd name="T8" fmla="*/ 2147483647 w 1189"/>
                <a:gd name="T9" fmla="*/ 2147483647 h 781"/>
                <a:gd name="T10" fmla="*/ 2147483647 w 1189"/>
                <a:gd name="T11" fmla="*/ 2147483647 h 781"/>
                <a:gd name="T12" fmla="*/ 2147483647 w 1189"/>
                <a:gd name="T13" fmla="*/ 2147483647 h 781"/>
                <a:gd name="T14" fmla="*/ 2147483647 w 1189"/>
                <a:gd name="T15" fmla="*/ 2147483647 h 781"/>
                <a:gd name="T16" fmla="*/ 2147483647 w 1189"/>
                <a:gd name="T17" fmla="*/ 2147483647 h 781"/>
                <a:gd name="T18" fmla="*/ 2147483647 w 1189"/>
                <a:gd name="T19" fmla="*/ 2147483647 h 781"/>
                <a:gd name="T20" fmla="*/ 2147483647 w 1189"/>
                <a:gd name="T21" fmla="*/ 0 h 781"/>
                <a:gd name="T22" fmla="*/ 0 w 1189"/>
                <a:gd name="T23" fmla="*/ 0 h 781"/>
                <a:gd name="T24" fmla="*/ 0 w 1189"/>
                <a:gd name="T25" fmla="*/ 2147483647 h 781"/>
                <a:gd name="T26" fmla="*/ 2147483647 w 1189"/>
                <a:gd name="T27" fmla="*/ 2147483647 h 781"/>
                <a:gd name="T28" fmla="*/ 2147483647 w 1189"/>
                <a:gd name="T29" fmla="*/ 0 h 781"/>
                <a:gd name="T30" fmla="*/ 2147483647 w 1189"/>
                <a:gd name="T31" fmla="*/ 0 h 7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89"/>
                <a:gd name="T49" fmla="*/ 0 h 781"/>
                <a:gd name="T50" fmla="*/ 1189 w 1189"/>
                <a:gd name="T51" fmla="*/ 781 h 7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89" h="781">
                  <a:moveTo>
                    <a:pt x="1179" y="10"/>
                  </a:moveTo>
                  <a:lnTo>
                    <a:pt x="1179" y="10"/>
                  </a:lnTo>
                  <a:lnTo>
                    <a:pt x="1179" y="771"/>
                  </a:lnTo>
                  <a:lnTo>
                    <a:pt x="10" y="771"/>
                  </a:lnTo>
                  <a:lnTo>
                    <a:pt x="10" y="10"/>
                  </a:lnTo>
                  <a:lnTo>
                    <a:pt x="1179" y="10"/>
                  </a:lnTo>
                  <a:close/>
                  <a:moveTo>
                    <a:pt x="1184" y="0"/>
                  </a:moveTo>
                  <a:lnTo>
                    <a:pt x="0" y="0"/>
                  </a:lnTo>
                  <a:lnTo>
                    <a:pt x="0" y="781"/>
                  </a:lnTo>
                  <a:lnTo>
                    <a:pt x="1189" y="781"/>
                  </a:lnTo>
                  <a:lnTo>
                    <a:pt x="1189" y="0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36"/>
            <p:cNvSpPr>
              <a:spLocks/>
            </p:cNvSpPr>
            <p:nvPr/>
          </p:nvSpPr>
          <p:spPr bwMode="auto">
            <a:xfrm>
              <a:off x="6557942" y="5230799"/>
              <a:ext cx="400048" cy="379412"/>
            </a:xfrm>
            <a:custGeom>
              <a:avLst/>
              <a:gdLst>
                <a:gd name="T0" fmla="*/ 0 w 252"/>
                <a:gd name="T1" fmla="*/ 2147483647 h 239"/>
                <a:gd name="T2" fmla="*/ 0 w 252"/>
                <a:gd name="T3" fmla="*/ 2147483647 h 239"/>
                <a:gd name="T4" fmla="*/ 2147483647 w 252"/>
                <a:gd name="T5" fmla="*/ 2147483647 h 239"/>
                <a:gd name="T6" fmla="*/ 2147483647 w 252"/>
                <a:gd name="T7" fmla="*/ 2147483647 h 239"/>
                <a:gd name="T8" fmla="*/ 2147483647 w 252"/>
                <a:gd name="T9" fmla="*/ 0 h 239"/>
                <a:gd name="T10" fmla="*/ 2147483647 w 252"/>
                <a:gd name="T11" fmla="*/ 0 h 239"/>
                <a:gd name="T12" fmla="*/ 2147483647 w 252"/>
                <a:gd name="T13" fmla="*/ 0 h 239"/>
                <a:gd name="T14" fmla="*/ 0 w 252"/>
                <a:gd name="T15" fmla="*/ 2147483647 h 239"/>
                <a:gd name="T16" fmla="*/ 0 w 252"/>
                <a:gd name="T17" fmla="*/ 2147483647 h 2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2"/>
                <a:gd name="T28" fmla="*/ 0 h 239"/>
                <a:gd name="T29" fmla="*/ 252 w 252"/>
                <a:gd name="T30" fmla="*/ 239 h 2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2" h="239">
                  <a:moveTo>
                    <a:pt x="0" y="239"/>
                  </a:moveTo>
                  <a:lnTo>
                    <a:pt x="0" y="239"/>
                  </a:lnTo>
                  <a:lnTo>
                    <a:pt x="252" y="239"/>
                  </a:lnTo>
                  <a:lnTo>
                    <a:pt x="229" y="0"/>
                  </a:lnTo>
                  <a:lnTo>
                    <a:pt x="22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37"/>
            <p:cNvSpPr>
              <a:spLocks/>
            </p:cNvSpPr>
            <p:nvPr/>
          </p:nvSpPr>
          <p:spPr bwMode="auto">
            <a:xfrm>
              <a:off x="5765782" y="3765540"/>
              <a:ext cx="1987544" cy="23813"/>
            </a:xfrm>
            <a:custGeom>
              <a:avLst/>
              <a:gdLst>
                <a:gd name="T0" fmla="*/ 2147483647 w 1252"/>
                <a:gd name="T1" fmla="*/ 0 h 15"/>
                <a:gd name="T2" fmla="*/ 2147483647 w 1252"/>
                <a:gd name="T3" fmla="*/ 0 h 15"/>
                <a:gd name="T4" fmla="*/ 2147483647 w 1252"/>
                <a:gd name="T5" fmla="*/ 0 h 15"/>
                <a:gd name="T6" fmla="*/ 0 w 1252"/>
                <a:gd name="T7" fmla="*/ 2147483647 h 15"/>
                <a:gd name="T8" fmla="*/ 0 w 1252"/>
                <a:gd name="T9" fmla="*/ 2147483647 h 15"/>
                <a:gd name="T10" fmla="*/ 0 w 1252"/>
                <a:gd name="T11" fmla="*/ 2147483647 h 15"/>
                <a:gd name="T12" fmla="*/ 0 w 1252"/>
                <a:gd name="T13" fmla="*/ 2147483647 h 15"/>
                <a:gd name="T14" fmla="*/ 0 w 1252"/>
                <a:gd name="T15" fmla="*/ 2147483647 h 15"/>
                <a:gd name="T16" fmla="*/ 2147483647 w 1252"/>
                <a:gd name="T17" fmla="*/ 2147483647 h 15"/>
                <a:gd name="T18" fmla="*/ 2147483647 w 1252"/>
                <a:gd name="T19" fmla="*/ 2147483647 h 15"/>
                <a:gd name="T20" fmla="*/ 2147483647 w 1252"/>
                <a:gd name="T21" fmla="*/ 2147483647 h 15"/>
                <a:gd name="T22" fmla="*/ 2147483647 w 1252"/>
                <a:gd name="T23" fmla="*/ 2147483647 h 15"/>
                <a:gd name="T24" fmla="*/ 2147483647 w 1252"/>
                <a:gd name="T25" fmla="*/ 2147483647 h 15"/>
                <a:gd name="T26" fmla="*/ 2147483647 w 1252"/>
                <a:gd name="T27" fmla="*/ 2147483647 h 15"/>
                <a:gd name="T28" fmla="*/ 2147483647 w 1252"/>
                <a:gd name="T29" fmla="*/ 2147483647 h 15"/>
                <a:gd name="T30" fmla="*/ 2147483647 w 1252"/>
                <a:gd name="T31" fmla="*/ 2147483647 h 15"/>
                <a:gd name="T32" fmla="*/ 2147483647 w 1252"/>
                <a:gd name="T33" fmla="*/ 0 h 15"/>
                <a:gd name="T34" fmla="*/ 2147483647 w 1252"/>
                <a:gd name="T35" fmla="*/ 0 h 1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52"/>
                <a:gd name="T55" fmla="*/ 0 h 15"/>
                <a:gd name="T56" fmla="*/ 1252 w 1252"/>
                <a:gd name="T57" fmla="*/ 15 h 1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52" h="15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244" y="10"/>
                  </a:lnTo>
                  <a:lnTo>
                    <a:pt x="1249" y="10"/>
                  </a:lnTo>
                  <a:lnTo>
                    <a:pt x="1252" y="1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38"/>
            <p:cNvSpPr>
              <a:spLocks/>
            </p:cNvSpPr>
            <p:nvPr/>
          </p:nvSpPr>
          <p:spPr bwMode="auto">
            <a:xfrm>
              <a:off x="5765781" y="5157777"/>
              <a:ext cx="1987544" cy="20638"/>
            </a:xfrm>
            <a:custGeom>
              <a:avLst/>
              <a:gdLst>
                <a:gd name="T0" fmla="*/ 2147483647 w 1252"/>
                <a:gd name="T1" fmla="*/ 2147483647 h 13"/>
                <a:gd name="T2" fmla="*/ 2147483647 w 1252"/>
                <a:gd name="T3" fmla="*/ 2147483647 h 13"/>
                <a:gd name="T4" fmla="*/ 2147483647 w 1252"/>
                <a:gd name="T5" fmla="*/ 2147483647 h 13"/>
                <a:gd name="T6" fmla="*/ 2147483647 w 1252"/>
                <a:gd name="T7" fmla="*/ 2147483647 h 13"/>
                <a:gd name="T8" fmla="*/ 2147483647 w 1252"/>
                <a:gd name="T9" fmla="*/ 2147483647 h 13"/>
                <a:gd name="T10" fmla="*/ 2147483647 w 1252"/>
                <a:gd name="T11" fmla="*/ 2147483647 h 13"/>
                <a:gd name="T12" fmla="*/ 0 w 1252"/>
                <a:gd name="T13" fmla="*/ 2147483647 h 13"/>
                <a:gd name="T14" fmla="*/ 0 w 1252"/>
                <a:gd name="T15" fmla="*/ 0 h 13"/>
                <a:gd name="T16" fmla="*/ 0 w 1252"/>
                <a:gd name="T17" fmla="*/ 2147483647 h 13"/>
                <a:gd name="T18" fmla="*/ 0 w 1252"/>
                <a:gd name="T19" fmla="*/ 2147483647 h 13"/>
                <a:gd name="T20" fmla="*/ 0 w 1252"/>
                <a:gd name="T21" fmla="*/ 2147483647 h 13"/>
                <a:gd name="T22" fmla="*/ 2147483647 w 1252"/>
                <a:gd name="T23" fmla="*/ 2147483647 h 13"/>
                <a:gd name="T24" fmla="*/ 2147483647 w 1252"/>
                <a:gd name="T25" fmla="*/ 2147483647 h 13"/>
                <a:gd name="T26" fmla="*/ 2147483647 w 1252"/>
                <a:gd name="T27" fmla="*/ 2147483647 h 13"/>
                <a:gd name="T28" fmla="*/ 2147483647 w 1252"/>
                <a:gd name="T29" fmla="*/ 2147483647 h 13"/>
                <a:gd name="T30" fmla="*/ 2147483647 w 1252"/>
                <a:gd name="T31" fmla="*/ 2147483647 h 13"/>
                <a:gd name="T32" fmla="*/ 2147483647 w 1252"/>
                <a:gd name="T33" fmla="*/ 2147483647 h 13"/>
                <a:gd name="T34" fmla="*/ 2147483647 w 1252"/>
                <a:gd name="T35" fmla="*/ 2147483647 h 13"/>
                <a:gd name="T36" fmla="*/ 2147483647 w 1252"/>
                <a:gd name="T37" fmla="*/ 2147483647 h 13"/>
                <a:gd name="T38" fmla="*/ 2147483647 w 1252"/>
                <a:gd name="T39" fmla="*/ 0 h 13"/>
                <a:gd name="T40" fmla="*/ 2147483647 w 1252"/>
                <a:gd name="T41" fmla="*/ 0 h 13"/>
                <a:gd name="T42" fmla="*/ 2147483647 w 1252"/>
                <a:gd name="T43" fmla="*/ 2147483647 h 13"/>
                <a:gd name="T44" fmla="*/ 2147483647 w 1252"/>
                <a:gd name="T45" fmla="*/ 2147483647 h 13"/>
                <a:gd name="T46" fmla="*/ 2147483647 w 1252"/>
                <a:gd name="T47" fmla="*/ 2147483647 h 1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52"/>
                <a:gd name="T73" fmla="*/ 0 h 13"/>
                <a:gd name="T74" fmla="*/ 1252 w 1252"/>
                <a:gd name="T75" fmla="*/ 13 h 1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52" h="13">
                  <a:moveTo>
                    <a:pt x="1244" y="5"/>
                  </a:moveTo>
                  <a:lnTo>
                    <a:pt x="743" y="5"/>
                  </a:lnTo>
                  <a:lnTo>
                    <a:pt x="736" y="5"/>
                  </a:lnTo>
                  <a:lnTo>
                    <a:pt x="506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06" y="13"/>
                  </a:lnTo>
                  <a:lnTo>
                    <a:pt x="736" y="13"/>
                  </a:lnTo>
                  <a:lnTo>
                    <a:pt x="743" y="13"/>
                  </a:lnTo>
                  <a:lnTo>
                    <a:pt x="1244" y="13"/>
                  </a:lnTo>
                  <a:lnTo>
                    <a:pt x="1249" y="13"/>
                  </a:lnTo>
                  <a:lnTo>
                    <a:pt x="1252" y="10"/>
                  </a:lnTo>
                  <a:lnTo>
                    <a:pt x="1252" y="0"/>
                  </a:lnTo>
                  <a:lnTo>
                    <a:pt x="1249" y="5"/>
                  </a:lnTo>
                  <a:lnTo>
                    <a:pt x="1244" y="5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39"/>
            <p:cNvSpPr>
              <a:spLocks/>
            </p:cNvSpPr>
            <p:nvPr/>
          </p:nvSpPr>
          <p:spPr bwMode="auto">
            <a:xfrm>
              <a:off x="6581756" y="5206985"/>
              <a:ext cx="363536" cy="271462"/>
            </a:xfrm>
            <a:custGeom>
              <a:avLst/>
              <a:gdLst>
                <a:gd name="T0" fmla="*/ 2147483647 w 229"/>
                <a:gd name="T1" fmla="*/ 0 h 171"/>
                <a:gd name="T2" fmla="*/ 2147483647 w 229"/>
                <a:gd name="T3" fmla="*/ 0 h 171"/>
                <a:gd name="T4" fmla="*/ 2147483647 w 229"/>
                <a:gd name="T5" fmla="*/ 0 h 171"/>
                <a:gd name="T6" fmla="*/ 0 w 229"/>
                <a:gd name="T7" fmla="*/ 2147483647 h 171"/>
                <a:gd name="T8" fmla="*/ 2147483647 w 229"/>
                <a:gd name="T9" fmla="*/ 2147483647 h 171"/>
                <a:gd name="T10" fmla="*/ 2147483647 w 229"/>
                <a:gd name="T11" fmla="*/ 2147483647 h 171"/>
                <a:gd name="T12" fmla="*/ 2147483647 w 229"/>
                <a:gd name="T13" fmla="*/ 0 h 171"/>
                <a:gd name="T14" fmla="*/ 2147483647 w 229"/>
                <a:gd name="T15" fmla="*/ 0 h 1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9"/>
                <a:gd name="T25" fmla="*/ 0 h 171"/>
                <a:gd name="T26" fmla="*/ 229 w 229"/>
                <a:gd name="T27" fmla="*/ 171 h 17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9" h="171">
                  <a:moveTo>
                    <a:pt x="214" y="0"/>
                  </a:moveTo>
                  <a:lnTo>
                    <a:pt x="7" y="0"/>
                  </a:lnTo>
                  <a:lnTo>
                    <a:pt x="0" y="83"/>
                  </a:lnTo>
                  <a:lnTo>
                    <a:pt x="229" y="171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42"/>
            <p:cNvSpPr>
              <a:spLocks/>
            </p:cNvSpPr>
            <p:nvPr/>
          </p:nvSpPr>
          <p:spPr bwMode="auto">
            <a:xfrm>
              <a:off x="6576990" y="5399070"/>
              <a:ext cx="307974" cy="195262"/>
            </a:xfrm>
            <a:custGeom>
              <a:avLst/>
              <a:gdLst>
                <a:gd name="T0" fmla="*/ 2147483647 w 194"/>
                <a:gd name="T1" fmla="*/ 0 h 123"/>
                <a:gd name="T2" fmla="*/ 0 w 194"/>
                <a:gd name="T3" fmla="*/ 2147483647 h 123"/>
                <a:gd name="T4" fmla="*/ 2147483647 w 194"/>
                <a:gd name="T5" fmla="*/ 2147483647 h 123"/>
                <a:gd name="T6" fmla="*/ 2147483647 w 194"/>
                <a:gd name="T7" fmla="*/ 2147483647 h 123"/>
                <a:gd name="T8" fmla="*/ 2147483647 w 194"/>
                <a:gd name="T9" fmla="*/ 0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123"/>
                <a:gd name="T17" fmla="*/ 194 w 194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123">
                  <a:moveTo>
                    <a:pt x="13" y="0"/>
                  </a:moveTo>
                  <a:lnTo>
                    <a:pt x="0" y="123"/>
                  </a:lnTo>
                  <a:lnTo>
                    <a:pt x="194" y="123"/>
                  </a:lnTo>
                  <a:lnTo>
                    <a:pt x="13" y="10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44"/>
            <p:cNvSpPr>
              <a:spLocks/>
            </p:cNvSpPr>
            <p:nvPr/>
          </p:nvSpPr>
          <p:spPr bwMode="auto">
            <a:xfrm>
              <a:off x="6194425" y="5638800"/>
              <a:ext cx="79375" cy="115888"/>
            </a:xfrm>
            <a:custGeom>
              <a:avLst/>
              <a:gdLst>
                <a:gd name="T0" fmla="*/ 2147483647 w 50"/>
                <a:gd name="T1" fmla="*/ 2147483647 h 73"/>
                <a:gd name="T2" fmla="*/ 2147483647 w 50"/>
                <a:gd name="T3" fmla="*/ 2147483647 h 73"/>
                <a:gd name="T4" fmla="*/ 2147483647 w 50"/>
                <a:gd name="T5" fmla="*/ 2147483647 h 73"/>
                <a:gd name="T6" fmla="*/ 2147483647 w 50"/>
                <a:gd name="T7" fmla="*/ 2147483647 h 73"/>
                <a:gd name="T8" fmla="*/ 2147483647 w 50"/>
                <a:gd name="T9" fmla="*/ 2147483647 h 73"/>
                <a:gd name="T10" fmla="*/ 2147483647 w 50"/>
                <a:gd name="T11" fmla="*/ 2147483647 h 73"/>
                <a:gd name="T12" fmla="*/ 2147483647 w 50"/>
                <a:gd name="T13" fmla="*/ 2147483647 h 73"/>
                <a:gd name="T14" fmla="*/ 2147483647 w 50"/>
                <a:gd name="T15" fmla="*/ 0 h 73"/>
                <a:gd name="T16" fmla="*/ 2147483647 w 50"/>
                <a:gd name="T17" fmla="*/ 0 h 73"/>
                <a:gd name="T18" fmla="*/ 2147483647 w 50"/>
                <a:gd name="T19" fmla="*/ 0 h 73"/>
                <a:gd name="T20" fmla="*/ 2147483647 w 50"/>
                <a:gd name="T21" fmla="*/ 2147483647 h 73"/>
                <a:gd name="T22" fmla="*/ 2147483647 w 50"/>
                <a:gd name="T23" fmla="*/ 2147483647 h 73"/>
                <a:gd name="T24" fmla="*/ 2147483647 w 50"/>
                <a:gd name="T25" fmla="*/ 2147483647 h 73"/>
                <a:gd name="T26" fmla="*/ 0 w 50"/>
                <a:gd name="T27" fmla="*/ 2147483647 h 73"/>
                <a:gd name="T28" fmla="*/ 0 w 50"/>
                <a:gd name="T29" fmla="*/ 2147483647 h 73"/>
                <a:gd name="T30" fmla="*/ 0 w 50"/>
                <a:gd name="T31" fmla="*/ 2147483647 h 73"/>
                <a:gd name="T32" fmla="*/ 0 w 50"/>
                <a:gd name="T33" fmla="*/ 2147483647 h 73"/>
                <a:gd name="T34" fmla="*/ 0 w 50"/>
                <a:gd name="T35" fmla="*/ 2147483647 h 73"/>
                <a:gd name="T36" fmla="*/ 0 w 50"/>
                <a:gd name="T37" fmla="*/ 2147483647 h 73"/>
                <a:gd name="T38" fmla="*/ 2147483647 w 50"/>
                <a:gd name="T39" fmla="*/ 2147483647 h 73"/>
                <a:gd name="T40" fmla="*/ 2147483647 w 50"/>
                <a:gd name="T41" fmla="*/ 2147483647 h 73"/>
                <a:gd name="T42" fmla="*/ 2147483647 w 50"/>
                <a:gd name="T43" fmla="*/ 2147483647 h 73"/>
                <a:gd name="T44" fmla="*/ 2147483647 w 50"/>
                <a:gd name="T45" fmla="*/ 2147483647 h 73"/>
                <a:gd name="T46" fmla="*/ 2147483647 w 50"/>
                <a:gd name="T47" fmla="*/ 2147483647 h 73"/>
                <a:gd name="T48" fmla="*/ 2147483647 w 50"/>
                <a:gd name="T49" fmla="*/ 2147483647 h 73"/>
                <a:gd name="T50" fmla="*/ 2147483647 w 50"/>
                <a:gd name="T51" fmla="*/ 2147483647 h 7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0"/>
                <a:gd name="T79" fmla="*/ 0 h 73"/>
                <a:gd name="T80" fmla="*/ 50 w 50"/>
                <a:gd name="T81" fmla="*/ 73 h 7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0" h="73">
                  <a:moveTo>
                    <a:pt x="22" y="70"/>
                  </a:moveTo>
                  <a:lnTo>
                    <a:pt x="22" y="70"/>
                  </a:lnTo>
                  <a:lnTo>
                    <a:pt x="42" y="10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5" y="73"/>
                  </a:lnTo>
                  <a:lnTo>
                    <a:pt x="30" y="73"/>
                  </a:lnTo>
                  <a:lnTo>
                    <a:pt x="22" y="73"/>
                  </a:lnTo>
                  <a:lnTo>
                    <a:pt x="22" y="7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1" name="Picture 6" descr="\\MAHQSMS02\KDrive\XRay_Images\Z Portal images\Car Portal\car portal cnia\201 car portal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8" r="50069"/>
          <a:stretch>
            <a:fillRect/>
          </a:stretch>
        </p:blipFill>
        <p:spPr bwMode="auto">
          <a:xfrm>
            <a:off x="2717800" y="2207703"/>
            <a:ext cx="15875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TextBox 129"/>
          <p:cNvSpPr txBox="1">
            <a:spLocks noChangeArrowheads="1"/>
          </p:cNvSpPr>
          <p:nvPr/>
        </p:nvSpPr>
        <p:spPr bwMode="auto">
          <a:xfrm>
            <a:off x="2713038" y="1623940"/>
            <a:ext cx="15986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50" dirty="0">
                <a:latin typeface="Calibri" panose="020F0502020204030204" pitchFamily="34" charset="0"/>
              </a:rPr>
              <a:t>Top Backscatter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50" dirty="0">
                <a:latin typeface="Calibri" panose="020F0502020204030204" pitchFamily="34" charset="0"/>
              </a:rPr>
              <a:t>Top Transmission</a:t>
            </a:r>
          </a:p>
        </p:txBody>
      </p:sp>
      <p:sp>
        <p:nvSpPr>
          <p:cNvPr id="83" name="TextBox 128"/>
          <p:cNvSpPr txBox="1">
            <a:spLocks noChangeArrowheads="1"/>
          </p:cNvSpPr>
          <p:nvPr/>
        </p:nvSpPr>
        <p:spPr bwMode="auto">
          <a:xfrm>
            <a:off x="3033713" y="4109528"/>
            <a:ext cx="95726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50" b="0" dirty="0">
                <a:latin typeface="Calibri" panose="020F0502020204030204" pitchFamily="34" charset="0"/>
              </a:rPr>
              <a:t>Monitor 2</a:t>
            </a:r>
          </a:p>
        </p:txBody>
      </p:sp>
      <p:grpSp>
        <p:nvGrpSpPr>
          <p:cNvPr id="84" name="Group 52"/>
          <p:cNvGrpSpPr>
            <a:grpSpLocks/>
          </p:cNvGrpSpPr>
          <p:nvPr/>
        </p:nvGrpSpPr>
        <p:grpSpPr bwMode="auto">
          <a:xfrm>
            <a:off x="4519613" y="2009266"/>
            <a:ext cx="1905000" cy="2206625"/>
            <a:chOff x="5657827" y="3657580"/>
            <a:chExt cx="2203441" cy="2205027"/>
          </a:xfrm>
        </p:grpSpPr>
        <p:sp>
          <p:nvSpPr>
            <p:cNvPr id="85" name="AutoShape 15"/>
            <p:cNvSpPr>
              <a:spLocks noChangeAspect="1" noChangeArrowheads="1" noTextEdit="1"/>
            </p:cNvSpPr>
            <p:nvPr/>
          </p:nvSpPr>
          <p:spPr bwMode="auto">
            <a:xfrm>
              <a:off x="5657827" y="3657580"/>
              <a:ext cx="2203441" cy="2205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7"/>
            <p:cNvSpPr>
              <a:spLocks/>
            </p:cNvSpPr>
            <p:nvPr/>
          </p:nvSpPr>
          <p:spPr bwMode="auto">
            <a:xfrm>
              <a:off x="6229325" y="5638770"/>
              <a:ext cx="1055684" cy="11113"/>
            </a:xfrm>
            <a:custGeom>
              <a:avLst/>
              <a:gdLst>
                <a:gd name="T0" fmla="*/ 2147483647 w 665"/>
                <a:gd name="T1" fmla="*/ 2147483647 h 7"/>
                <a:gd name="T2" fmla="*/ 2147483647 w 665"/>
                <a:gd name="T3" fmla="*/ 2147483647 h 7"/>
                <a:gd name="T4" fmla="*/ 2147483647 w 665"/>
                <a:gd name="T5" fmla="*/ 2147483647 h 7"/>
                <a:gd name="T6" fmla="*/ 2147483647 w 665"/>
                <a:gd name="T7" fmla="*/ 2147483647 h 7"/>
                <a:gd name="T8" fmla="*/ 2147483647 w 665"/>
                <a:gd name="T9" fmla="*/ 2147483647 h 7"/>
                <a:gd name="T10" fmla="*/ 2147483647 w 665"/>
                <a:gd name="T11" fmla="*/ 2147483647 h 7"/>
                <a:gd name="T12" fmla="*/ 2147483647 w 665"/>
                <a:gd name="T13" fmla="*/ 2147483647 h 7"/>
                <a:gd name="T14" fmla="*/ 2147483647 w 665"/>
                <a:gd name="T15" fmla="*/ 2147483647 h 7"/>
                <a:gd name="T16" fmla="*/ 2147483647 w 665"/>
                <a:gd name="T17" fmla="*/ 0 h 7"/>
                <a:gd name="T18" fmla="*/ 2147483647 w 665"/>
                <a:gd name="T19" fmla="*/ 0 h 7"/>
                <a:gd name="T20" fmla="*/ 2147483647 w 665"/>
                <a:gd name="T21" fmla="*/ 0 h 7"/>
                <a:gd name="T22" fmla="*/ 2147483647 w 665"/>
                <a:gd name="T23" fmla="*/ 0 h 7"/>
                <a:gd name="T24" fmla="*/ 2147483647 w 665"/>
                <a:gd name="T25" fmla="*/ 0 h 7"/>
                <a:gd name="T26" fmla="*/ 2147483647 w 665"/>
                <a:gd name="T27" fmla="*/ 0 h 7"/>
                <a:gd name="T28" fmla="*/ 2147483647 w 665"/>
                <a:gd name="T29" fmla="*/ 0 h 7"/>
                <a:gd name="T30" fmla="*/ 2147483647 w 665"/>
                <a:gd name="T31" fmla="*/ 0 h 7"/>
                <a:gd name="T32" fmla="*/ 2147483647 w 665"/>
                <a:gd name="T33" fmla="*/ 2147483647 h 7"/>
                <a:gd name="T34" fmla="*/ 0 w 665"/>
                <a:gd name="T35" fmla="*/ 2147483647 h 7"/>
                <a:gd name="T36" fmla="*/ 0 w 665"/>
                <a:gd name="T37" fmla="*/ 2147483647 h 7"/>
                <a:gd name="T38" fmla="*/ 0 w 665"/>
                <a:gd name="T39" fmla="*/ 2147483647 h 7"/>
                <a:gd name="T40" fmla="*/ 2147483647 w 665"/>
                <a:gd name="T41" fmla="*/ 214748364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5"/>
                <a:gd name="T64" fmla="*/ 0 h 7"/>
                <a:gd name="T65" fmla="*/ 665 w 665"/>
                <a:gd name="T66" fmla="*/ 7 h 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5" h="7">
                  <a:moveTo>
                    <a:pt x="20" y="7"/>
                  </a:moveTo>
                  <a:lnTo>
                    <a:pt x="164" y="7"/>
                  </a:lnTo>
                  <a:lnTo>
                    <a:pt x="502" y="7"/>
                  </a:lnTo>
                  <a:lnTo>
                    <a:pt x="665" y="7"/>
                  </a:lnTo>
                  <a:lnTo>
                    <a:pt x="663" y="2"/>
                  </a:lnTo>
                  <a:lnTo>
                    <a:pt x="660" y="0"/>
                  </a:lnTo>
                  <a:lnTo>
                    <a:pt x="499" y="0"/>
                  </a:lnTo>
                  <a:lnTo>
                    <a:pt x="166" y="0"/>
                  </a:lnTo>
                  <a:lnTo>
                    <a:pt x="25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8"/>
            <p:cNvSpPr>
              <a:spLocks noEditPoints="1"/>
            </p:cNvSpPr>
            <p:nvPr/>
          </p:nvSpPr>
          <p:spPr bwMode="auto">
            <a:xfrm>
              <a:off x="7021485" y="5638770"/>
              <a:ext cx="300037" cy="115888"/>
            </a:xfrm>
            <a:custGeom>
              <a:avLst/>
              <a:gdLst>
                <a:gd name="T0" fmla="*/ 2147483647 w 189"/>
                <a:gd name="T1" fmla="*/ 0 h 73"/>
                <a:gd name="T2" fmla="*/ 2147483647 w 189"/>
                <a:gd name="T3" fmla="*/ 0 h 73"/>
                <a:gd name="T4" fmla="*/ 0 w 189"/>
                <a:gd name="T5" fmla="*/ 0 h 73"/>
                <a:gd name="T6" fmla="*/ 2147483647 w 189"/>
                <a:gd name="T7" fmla="*/ 0 h 73"/>
                <a:gd name="T8" fmla="*/ 2147483647 w 189"/>
                <a:gd name="T9" fmla="*/ 2147483647 h 73"/>
                <a:gd name="T10" fmla="*/ 2147483647 w 189"/>
                <a:gd name="T11" fmla="*/ 2147483647 h 73"/>
                <a:gd name="T12" fmla="*/ 2147483647 w 189"/>
                <a:gd name="T13" fmla="*/ 2147483647 h 73"/>
                <a:gd name="T14" fmla="*/ 2147483647 w 189"/>
                <a:gd name="T15" fmla="*/ 2147483647 h 73"/>
                <a:gd name="T16" fmla="*/ 2147483647 w 189"/>
                <a:gd name="T17" fmla="*/ 2147483647 h 73"/>
                <a:gd name="T18" fmla="*/ 2147483647 w 189"/>
                <a:gd name="T19" fmla="*/ 2147483647 h 73"/>
                <a:gd name="T20" fmla="*/ 2147483647 w 189"/>
                <a:gd name="T21" fmla="*/ 2147483647 h 73"/>
                <a:gd name="T22" fmla="*/ 2147483647 w 189"/>
                <a:gd name="T23" fmla="*/ 2147483647 h 73"/>
                <a:gd name="T24" fmla="*/ 2147483647 w 189"/>
                <a:gd name="T25" fmla="*/ 2147483647 h 73"/>
                <a:gd name="T26" fmla="*/ 2147483647 w 189"/>
                <a:gd name="T27" fmla="*/ 2147483647 h 73"/>
                <a:gd name="T28" fmla="*/ 2147483647 w 189"/>
                <a:gd name="T29" fmla="*/ 2147483647 h 73"/>
                <a:gd name="T30" fmla="*/ 2147483647 w 189"/>
                <a:gd name="T31" fmla="*/ 2147483647 h 73"/>
                <a:gd name="T32" fmla="*/ 2147483647 w 189"/>
                <a:gd name="T33" fmla="*/ 2147483647 h 73"/>
                <a:gd name="T34" fmla="*/ 2147483647 w 189"/>
                <a:gd name="T35" fmla="*/ 2147483647 h 73"/>
                <a:gd name="T36" fmla="*/ 2147483647 w 189"/>
                <a:gd name="T37" fmla="*/ 2147483647 h 73"/>
                <a:gd name="T38" fmla="*/ 2147483647 w 189"/>
                <a:gd name="T39" fmla="*/ 2147483647 h 73"/>
                <a:gd name="T40" fmla="*/ 2147483647 w 189"/>
                <a:gd name="T41" fmla="*/ 2147483647 h 73"/>
                <a:gd name="T42" fmla="*/ 2147483647 w 189"/>
                <a:gd name="T43" fmla="*/ 2147483647 h 73"/>
                <a:gd name="T44" fmla="*/ 2147483647 w 189"/>
                <a:gd name="T45" fmla="*/ 2147483647 h 73"/>
                <a:gd name="T46" fmla="*/ 2147483647 w 189"/>
                <a:gd name="T47" fmla="*/ 2147483647 h 73"/>
                <a:gd name="T48" fmla="*/ 2147483647 w 189"/>
                <a:gd name="T49" fmla="*/ 2147483647 h 7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89"/>
                <a:gd name="T76" fmla="*/ 0 h 73"/>
                <a:gd name="T77" fmla="*/ 189 w 189"/>
                <a:gd name="T78" fmla="*/ 73 h 7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89" h="73">
                  <a:moveTo>
                    <a:pt x="136" y="0"/>
                  </a:moveTo>
                  <a:lnTo>
                    <a:pt x="136" y="0"/>
                  </a:lnTo>
                  <a:lnTo>
                    <a:pt x="0" y="0"/>
                  </a:lnTo>
                  <a:lnTo>
                    <a:pt x="136" y="0"/>
                  </a:lnTo>
                  <a:close/>
                  <a:moveTo>
                    <a:pt x="169" y="10"/>
                  </a:moveTo>
                  <a:lnTo>
                    <a:pt x="169" y="10"/>
                  </a:lnTo>
                  <a:lnTo>
                    <a:pt x="166" y="2"/>
                  </a:lnTo>
                  <a:lnTo>
                    <a:pt x="161" y="2"/>
                  </a:lnTo>
                  <a:lnTo>
                    <a:pt x="146" y="7"/>
                  </a:lnTo>
                  <a:lnTo>
                    <a:pt x="149" y="10"/>
                  </a:lnTo>
                  <a:lnTo>
                    <a:pt x="169" y="70"/>
                  </a:lnTo>
                  <a:lnTo>
                    <a:pt x="166" y="73"/>
                  </a:lnTo>
                  <a:lnTo>
                    <a:pt x="161" y="73"/>
                  </a:lnTo>
                  <a:lnTo>
                    <a:pt x="181" y="73"/>
                  </a:lnTo>
                  <a:lnTo>
                    <a:pt x="186" y="73"/>
                  </a:lnTo>
                  <a:lnTo>
                    <a:pt x="189" y="70"/>
                  </a:lnTo>
                  <a:lnTo>
                    <a:pt x="169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20"/>
            <p:cNvSpPr>
              <a:spLocks/>
            </p:cNvSpPr>
            <p:nvPr/>
          </p:nvSpPr>
          <p:spPr bwMode="auto">
            <a:xfrm>
              <a:off x="5713389" y="3713143"/>
              <a:ext cx="2092317" cy="2093901"/>
            </a:xfrm>
            <a:custGeom>
              <a:avLst/>
              <a:gdLst>
                <a:gd name="T0" fmla="*/ 2147483647 w 1318"/>
                <a:gd name="T1" fmla="*/ 0 h 1319"/>
                <a:gd name="T2" fmla="*/ 2147483647 w 1318"/>
                <a:gd name="T3" fmla="*/ 2147483647 h 1319"/>
                <a:gd name="T4" fmla="*/ 2147483647 w 1318"/>
                <a:gd name="T5" fmla="*/ 2147483647 h 1319"/>
                <a:gd name="T6" fmla="*/ 0 w 1318"/>
                <a:gd name="T7" fmla="*/ 2147483647 h 1319"/>
                <a:gd name="T8" fmla="*/ 0 w 1318"/>
                <a:gd name="T9" fmla="*/ 2147483647 h 1319"/>
                <a:gd name="T10" fmla="*/ 2147483647 w 1318"/>
                <a:gd name="T11" fmla="*/ 2147483647 h 1319"/>
                <a:gd name="T12" fmla="*/ 2147483647 w 1318"/>
                <a:gd name="T13" fmla="*/ 2147483647 h 1319"/>
                <a:gd name="T14" fmla="*/ 2147483647 w 1318"/>
                <a:gd name="T15" fmla="*/ 2147483647 h 1319"/>
                <a:gd name="T16" fmla="*/ 2147483647 w 1318"/>
                <a:gd name="T17" fmla="*/ 2147483647 h 1319"/>
                <a:gd name="T18" fmla="*/ 2147483647 w 1318"/>
                <a:gd name="T19" fmla="*/ 2147483647 h 1319"/>
                <a:gd name="T20" fmla="*/ 2147483647 w 1318"/>
                <a:gd name="T21" fmla="*/ 2147483647 h 1319"/>
                <a:gd name="T22" fmla="*/ 2147483647 w 1318"/>
                <a:gd name="T23" fmla="*/ 2147483647 h 1319"/>
                <a:gd name="T24" fmla="*/ 2147483647 w 1318"/>
                <a:gd name="T25" fmla="*/ 2147483647 h 1319"/>
                <a:gd name="T26" fmla="*/ 2147483647 w 1318"/>
                <a:gd name="T27" fmla="*/ 2147483647 h 1319"/>
                <a:gd name="T28" fmla="*/ 2147483647 w 1318"/>
                <a:gd name="T29" fmla="*/ 2147483647 h 1319"/>
                <a:gd name="T30" fmla="*/ 2147483647 w 1318"/>
                <a:gd name="T31" fmla="*/ 2147483647 h 1319"/>
                <a:gd name="T32" fmla="*/ 2147483647 w 1318"/>
                <a:gd name="T33" fmla="*/ 2147483647 h 1319"/>
                <a:gd name="T34" fmla="*/ 2147483647 w 1318"/>
                <a:gd name="T35" fmla="*/ 2147483647 h 1319"/>
                <a:gd name="T36" fmla="*/ 2147483647 w 1318"/>
                <a:gd name="T37" fmla="*/ 2147483647 h 1319"/>
                <a:gd name="T38" fmla="*/ 2147483647 w 1318"/>
                <a:gd name="T39" fmla="*/ 2147483647 h 1319"/>
                <a:gd name="T40" fmla="*/ 2147483647 w 1318"/>
                <a:gd name="T41" fmla="*/ 2147483647 h 1319"/>
                <a:gd name="T42" fmla="*/ 2147483647 w 1318"/>
                <a:gd name="T43" fmla="*/ 2147483647 h 1319"/>
                <a:gd name="T44" fmla="*/ 2147483647 w 1318"/>
                <a:gd name="T45" fmla="*/ 2147483647 h 1319"/>
                <a:gd name="T46" fmla="*/ 2147483647 w 1318"/>
                <a:gd name="T47" fmla="*/ 2147483647 h 1319"/>
                <a:gd name="T48" fmla="*/ 2147483647 w 1318"/>
                <a:gd name="T49" fmla="*/ 2147483647 h 1319"/>
                <a:gd name="T50" fmla="*/ 2147483647 w 1318"/>
                <a:gd name="T51" fmla="*/ 2147483647 h 1319"/>
                <a:gd name="T52" fmla="*/ 2147483647 w 1318"/>
                <a:gd name="T53" fmla="*/ 2147483647 h 1319"/>
                <a:gd name="T54" fmla="*/ 2147483647 w 1318"/>
                <a:gd name="T55" fmla="*/ 2147483647 h 1319"/>
                <a:gd name="T56" fmla="*/ 2147483647 w 1318"/>
                <a:gd name="T57" fmla="*/ 2147483647 h 1319"/>
                <a:gd name="T58" fmla="*/ 2147483647 w 1318"/>
                <a:gd name="T59" fmla="*/ 2147483647 h 1319"/>
                <a:gd name="T60" fmla="*/ 2147483647 w 1318"/>
                <a:gd name="T61" fmla="*/ 2147483647 h 1319"/>
                <a:gd name="T62" fmla="*/ 2147483647 w 1318"/>
                <a:gd name="T63" fmla="*/ 2147483647 h 1319"/>
                <a:gd name="T64" fmla="*/ 2147483647 w 1318"/>
                <a:gd name="T65" fmla="*/ 2147483647 h 1319"/>
                <a:gd name="T66" fmla="*/ 2147483647 w 1318"/>
                <a:gd name="T67" fmla="*/ 2147483647 h 1319"/>
                <a:gd name="T68" fmla="*/ 2147483647 w 1318"/>
                <a:gd name="T69" fmla="*/ 2147483647 h 1319"/>
                <a:gd name="T70" fmla="*/ 2147483647 w 1318"/>
                <a:gd name="T71" fmla="*/ 2147483647 h 1319"/>
                <a:gd name="T72" fmla="*/ 2147483647 w 1318"/>
                <a:gd name="T73" fmla="*/ 2147483647 h 1319"/>
                <a:gd name="T74" fmla="*/ 2147483647 w 1318"/>
                <a:gd name="T75" fmla="*/ 2147483647 h 1319"/>
                <a:gd name="T76" fmla="*/ 2147483647 w 1318"/>
                <a:gd name="T77" fmla="*/ 2147483647 h 1319"/>
                <a:gd name="T78" fmla="*/ 2147483647 w 1318"/>
                <a:gd name="T79" fmla="*/ 2147483647 h 1319"/>
                <a:gd name="T80" fmla="*/ 2147483647 w 1318"/>
                <a:gd name="T81" fmla="*/ 2147483647 h 1319"/>
                <a:gd name="T82" fmla="*/ 2147483647 w 1318"/>
                <a:gd name="T83" fmla="*/ 2147483647 h 1319"/>
                <a:gd name="T84" fmla="*/ 2147483647 w 1318"/>
                <a:gd name="T85" fmla="*/ 0 h 131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18"/>
                <a:gd name="T130" fmla="*/ 0 h 1319"/>
                <a:gd name="T131" fmla="*/ 1318 w 1318"/>
                <a:gd name="T132" fmla="*/ 1319 h 131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18" h="1319">
                  <a:moveTo>
                    <a:pt x="38" y="0"/>
                  </a:moveTo>
                  <a:lnTo>
                    <a:pt x="38" y="0"/>
                  </a:lnTo>
                  <a:lnTo>
                    <a:pt x="30" y="3"/>
                  </a:lnTo>
                  <a:lnTo>
                    <a:pt x="23" y="5"/>
                  </a:lnTo>
                  <a:lnTo>
                    <a:pt x="10" y="13"/>
                  </a:lnTo>
                  <a:lnTo>
                    <a:pt x="3" y="26"/>
                  </a:lnTo>
                  <a:lnTo>
                    <a:pt x="0" y="33"/>
                  </a:lnTo>
                  <a:lnTo>
                    <a:pt x="0" y="41"/>
                  </a:lnTo>
                  <a:lnTo>
                    <a:pt x="0" y="918"/>
                  </a:lnTo>
                  <a:lnTo>
                    <a:pt x="0" y="925"/>
                  </a:lnTo>
                  <a:lnTo>
                    <a:pt x="3" y="933"/>
                  </a:lnTo>
                  <a:lnTo>
                    <a:pt x="10" y="946"/>
                  </a:lnTo>
                  <a:lnTo>
                    <a:pt x="23" y="953"/>
                  </a:lnTo>
                  <a:lnTo>
                    <a:pt x="30" y="956"/>
                  </a:lnTo>
                  <a:lnTo>
                    <a:pt x="38" y="956"/>
                  </a:lnTo>
                  <a:lnTo>
                    <a:pt x="522" y="956"/>
                  </a:lnTo>
                  <a:lnTo>
                    <a:pt x="499" y="1183"/>
                  </a:lnTo>
                  <a:lnTo>
                    <a:pt x="328" y="1180"/>
                  </a:lnTo>
                  <a:lnTo>
                    <a:pt x="328" y="1183"/>
                  </a:lnTo>
                  <a:lnTo>
                    <a:pt x="318" y="1183"/>
                  </a:lnTo>
                  <a:lnTo>
                    <a:pt x="308" y="1190"/>
                  </a:lnTo>
                  <a:lnTo>
                    <a:pt x="300" y="1198"/>
                  </a:lnTo>
                  <a:lnTo>
                    <a:pt x="292" y="1213"/>
                  </a:lnTo>
                  <a:lnTo>
                    <a:pt x="290" y="1223"/>
                  </a:lnTo>
                  <a:lnTo>
                    <a:pt x="272" y="1273"/>
                  </a:lnTo>
                  <a:lnTo>
                    <a:pt x="272" y="1278"/>
                  </a:lnTo>
                  <a:lnTo>
                    <a:pt x="270" y="1283"/>
                  </a:lnTo>
                  <a:lnTo>
                    <a:pt x="272" y="1296"/>
                  </a:lnTo>
                  <a:lnTo>
                    <a:pt x="280" y="1306"/>
                  </a:lnTo>
                  <a:lnTo>
                    <a:pt x="285" y="1311"/>
                  </a:lnTo>
                  <a:lnTo>
                    <a:pt x="292" y="1316"/>
                  </a:lnTo>
                  <a:lnTo>
                    <a:pt x="300" y="1319"/>
                  </a:lnTo>
                  <a:lnTo>
                    <a:pt x="310" y="1319"/>
                  </a:lnTo>
                  <a:lnTo>
                    <a:pt x="1005" y="1319"/>
                  </a:lnTo>
                  <a:lnTo>
                    <a:pt x="1015" y="1319"/>
                  </a:lnTo>
                  <a:lnTo>
                    <a:pt x="1023" y="1316"/>
                  </a:lnTo>
                  <a:lnTo>
                    <a:pt x="1028" y="1314"/>
                  </a:lnTo>
                  <a:lnTo>
                    <a:pt x="1036" y="1309"/>
                  </a:lnTo>
                  <a:lnTo>
                    <a:pt x="1041" y="1301"/>
                  </a:lnTo>
                  <a:lnTo>
                    <a:pt x="1043" y="1293"/>
                  </a:lnTo>
                  <a:lnTo>
                    <a:pt x="1043" y="1286"/>
                  </a:lnTo>
                  <a:lnTo>
                    <a:pt x="1043" y="1278"/>
                  </a:lnTo>
                  <a:lnTo>
                    <a:pt x="1043" y="1273"/>
                  </a:lnTo>
                  <a:lnTo>
                    <a:pt x="1023" y="1213"/>
                  </a:lnTo>
                  <a:lnTo>
                    <a:pt x="1020" y="1205"/>
                  </a:lnTo>
                  <a:lnTo>
                    <a:pt x="1015" y="1195"/>
                  </a:lnTo>
                  <a:lnTo>
                    <a:pt x="1005" y="1188"/>
                  </a:lnTo>
                  <a:lnTo>
                    <a:pt x="998" y="1183"/>
                  </a:lnTo>
                  <a:lnTo>
                    <a:pt x="988" y="1183"/>
                  </a:lnTo>
                  <a:lnTo>
                    <a:pt x="816" y="1183"/>
                  </a:lnTo>
                  <a:lnTo>
                    <a:pt x="794" y="956"/>
                  </a:lnTo>
                  <a:lnTo>
                    <a:pt x="1277" y="956"/>
                  </a:lnTo>
                  <a:lnTo>
                    <a:pt x="1285" y="956"/>
                  </a:lnTo>
                  <a:lnTo>
                    <a:pt x="1293" y="953"/>
                  </a:lnTo>
                  <a:lnTo>
                    <a:pt x="1305" y="946"/>
                  </a:lnTo>
                  <a:lnTo>
                    <a:pt x="1313" y="933"/>
                  </a:lnTo>
                  <a:lnTo>
                    <a:pt x="1315" y="925"/>
                  </a:lnTo>
                  <a:lnTo>
                    <a:pt x="1318" y="918"/>
                  </a:lnTo>
                  <a:lnTo>
                    <a:pt x="1318" y="41"/>
                  </a:lnTo>
                  <a:lnTo>
                    <a:pt x="1315" y="33"/>
                  </a:lnTo>
                  <a:lnTo>
                    <a:pt x="1313" y="26"/>
                  </a:lnTo>
                  <a:lnTo>
                    <a:pt x="1305" y="13"/>
                  </a:lnTo>
                  <a:lnTo>
                    <a:pt x="1293" y="5"/>
                  </a:lnTo>
                  <a:lnTo>
                    <a:pt x="1285" y="3"/>
                  </a:lnTo>
                  <a:lnTo>
                    <a:pt x="1277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21"/>
            <p:cNvSpPr>
              <a:spLocks/>
            </p:cNvSpPr>
            <p:nvPr/>
          </p:nvSpPr>
          <p:spPr bwMode="auto">
            <a:xfrm>
              <a:off x="5765776" y="3765529"/>
              <a:ext cx="1987542" cy="1412868"/>
            </a:xfrm>
            <a:custGeom>
              <a:avLst/>
              <a:gdLst>
                <a:gd name="T0" fmla="*/ 2147483647 w 1252"/>
                <a:gd name="T1" fmla="*/ 0 h 890"/>
                <a:gd name="T2" fmla="*/ 2147483647 w 1252"/>
                <a:gd name="T3" fmla="*/ 0 h 890"/>
                <a:gd name="T4" fmla="*/ 2147483647 w 1252"/>
                <a:gd name="T5" fmla="*/ 0 h 890"/>
                <a:gd name="T6" fmla="*/ 0 w 1252"/>
                <a:gd name="T7" fmla="*/ 2147483647 h 890"/>
                <a:gd name="T8" fmla="*/ 0 w 1252"/>
                <a:gd name="T9" fmla="*/ 2147483647 h 890"/>
                <a:gd name="T10" fmla="*/ 0 w 1252"/>
                <a:gd name="T11" fmla="*/ 2147483647 h 890"/>
                <a:gd name="T12" fmla="*/ 0 w 1252"/>
                <a:gd name="T13" fmla="*/ 2147483647 h 890"/>
                <a:gd name="T14" fmla="*/ 0 w 1252"/>
                <a:gd name="T15" fmla="*/ 2147483647 h 890"/>
                <a:gd name="T16" fmla="*/ 2147483647 w 1252"/>
                <a:gd name="T17" fmla="*/ 2147483647 h 890"/>
                <a:gd name="T18" fmla="*/ 2147483647 w 1252"/>
                <a:gd name="T19" fmla="*/ 2147483647 h 890"/>
                <a:gd name="T20" fmla="*/ 2147483647 w 1252"/>
                <a:gd name="T21" fmla="*/ 2147483647 h 890"/>
                <a:gd name="T22" fmla="*/ 2147483647 w 1252"/>
                <a:gd name="T23" fmla="*/ 2147483647 h 890"/>
                <a:gd name="T24" fmla="*/ 2147483647 w 1252"/>
                <a:gd name="T25" fmla="*/ 2147483647 h 890"/>
                <a:gd name="T26" fmla="*/ 2147483647 w 1252"/>
                <a:gd name="T27" fmla="*/ 2147483647 h 890"/>
                <a:gd name="T28" fmla="*/ 2147483647 w 1252"/>
                <a:gd name="T29" fmla="*/ 2147483647 h 890"/>
                <a:gd name="T30" fmla="*/ 2147483647 w 1252"/>
                <a:gd name="T31" fmla="*/ 2147483647 h 890"/>
                <a:gd name="T32" fmla="*/ 2147483647 w 1252"/>
                <a:gd name="T33" fmla="*/ 2147483647 h 890"/>
                <a:gd name="T34" fmla="*/ 2147483647 w 1252"/>
                <a:gd name="T35" fmla="*/ 2147483647 h 890"/>
                <a:gd name="T36" fmla="*/ 2147483647 w 1252"/>
                <a:gd name="T37" fmla="*/ 2147483647 h 890"/>
                <a:gd name="T38" fmla="*/ 2147483647 w 1252"/>
                <a:gd name="T39" fmla="*/ 0 h 890"/>
                <a:gd name="T40" fmla="*/ 2147483647 w 1252"/>
                <a:gd name="T41" fmla="*/ 0 h 8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52"/>
                <a:gd name="T64" fmla="*/ 0 h 890"/>
                <a:gd name="T65" fmla="*/ 1252 w 1252"/>
                <a:gd name="T66" fmla="*/ 890 h 89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52" h="890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885"/>
                  </a:lnTo>
                  <a:lnTo>
                    <a:pt x="0" y="890"/>
                  </a:lnTo>
                  <a:lnTo>
                    <a:pt x="5" y="890"/>
                  </a:lnTo>
                  <a:lnTo>
                    <a:pt x="506" y="890"/>
                  </a:lnTo>
                  <a:lnTo>
                    <a:pt x="736" y="890"/>
                  </a:lnTo>
                  <a:lnTo>
                    <a:pt x="743" y="890"/>
                  </a:lnTo>
                  <a:lnTo>
                    <a:pt x="1244" y="890"/>
                  </a:lnTo>
                  <a:lnTo>
                    <a:pt x="1249" y="890"/>
                  </a:lnTo>
                  <a:lnTo>
                    <a:pt x="1252" y="88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2"/>
            <p:cNvSpPr>
              <a:spLocks/>
            </p:cNvSpPr>
            <p:nvPr/>
          </p:nvSpPr>
          <p:spPr bwMode="auto">
            <a:xfrm>
              <a:off x="5797525" y="3802042"/>
              <a:ext cx="1919280" cy="1271581"/>
            </a:xfrm>
            <a:custGeom>
              <a:avLst/>
              <a:gdLst>
                <a:gd name="T0" fmla="*/ 2147483647 w 1209"/>
                <a:gd name="T1" fmla="*/ 0 h 801"/>
                <a:gd name="T2" fmla="*/ 0 w 1209"/>
                <a:gd name="T3" fmla="*/ 0 h 801"/>
                <a:gd name="T4" fmla="*/ 0 w 1209"/>
                <a:gd name="T5" fmla="*/ 2147483647 h 801"/>
                <a:gd name="T6" fmla="*/ 2147483647 w 1209"/>
                <a:gd name="T7" fmla="*/ 2147483647 h 801"/>
                <a:gd name="T8" fmla="*/ 2147483647 w 1209"/>
                <a:gd name="T9" fmla="*/ 0 h 801"/>
                <a:gd name="T10" fmla="*/ 2147483647 w 1209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09"/>
                <a:gd name="T19" fmla="*/ 0 h 801"/>
                <a:gd name="T20" fmla="*/ 1209 w 1209"/>
                <a:gd name="T21" fmla="*/ 801 h 8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09" h="801">
                  <a:moveTo>
                    <a:pt x="1199" y="0"/>
                  </a:moveTo>
                  <a:lnTo>
                    <a:pt x="0" y="0"/>
                  </a:lnTo>
                  <a:lnTo>
                    <a:pt x="0" y="801"/>
                  </a:lnTo>
                  <a:lnTo>
                    <a:pt x="1209" y="801"/>
                  </a:lnTo>
                  <a:lnTo>
                    <a:pt x="1209" y="0"/>
                  </a:lnTo>
                  <a:lnTo>
                    <a:pt x="119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Rectangle 25"/>
            <p:cNvSpPr>
              <a:spLocks noChangeArrowheads="1"/>
            </p:cNvSpPr>
            <p:nvPr/>
          </p:nvSpPr>
          <p:spPr bwMode="auto">
            <a:xfrm>
              <a:off x="6989734" y="5638770"/>
              <a:ext cx="31750" cy="1588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/>
            </a:p>
          </p:txBody>
        </p:sp>
        <p:sp>
          <p:nvSpPr>
            <p:cNvPr id="92" name="Freeform 26"/>
            <p:cNvSpPr>
              <a:spLocks/>
            </p:cNvSpPr>
            <p:nvPr/>
          </p:nvSpPr>
          <p:spPr bwMode="auto">
            <a:xfrm>
              <a:off x="6269011" y="5638770"/>
              <a:ext cx="288924" cy="1588"/>
            </a:xfrm>
            <a:custGeom>
              <a:avLst/>
              <a:gdLst>
                <a:gd name="T0" fmla="*/ 2147483647 w 182"/>
                <a:gd name="T1" fmla="*/ 0 h 1588"/>
                <a:gd name="T2" fmla="*/ 2147483647 w 182"/>
                <a:gd name="T3" fmla="*/ 0 h 1588"/>
                <a:gd name="T4" fmla="*/ 2147483647 w 182"/>
                <a:gd name="T5" fmla="*/ 0 h 1588"/>
                <a:gd name="T6" fmla="*/ 0 w 182"/>
                <a:gd name="T7" fmla="*/ 0 h 1588"/>
                <a:gd name="T8" fmla="*/ 0 w 182"/>
                <a:gd name="T9" fmla="*/ 0 h 1588"/>
                <a:gd name="T10" fmla="*/ 2147483647 w 182"/>
                <a:gd name="T11" fmla="*/ 0 h 1588"/>
                <a:gd name="T12" fmla="*/ 2147483647 w 182"/>
                <a:gd name="T13" fmla="*/ 0 h 15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1588"/>
                <a:gd name="T23" fmla="*/ 182 w 182"/>
                <a:gd name="T24" fmla="*/ 1588 h 15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1588">
                  <a:moveTo>
                    <a:pt x="162" y="0"/>
                  </a:moveTo>
                  <a:lnTo>
                    <a:pt x="182" y="0"/>
                  </a:lnTo>
                  <a:lnTo>
                    <a:pt x="0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7"/>
            <p:cNvSpPr>
              <a:spLocks/>
            </p:cNvSpPr>
            <p:nvPr/>
          </p:nvSpPr>
          <p:spPr bwMode="auto">
            <a:xfrm>
              <a:off x="6269011" y="5638770"/>
              <a:ext cx="257174" cy="1588"/>
            </a:xfrm>
            <a:custGeom>
              <a:avLst/>
              <a:gdLst>
                <a:gd name="T0" fmla="*/ 2147483647 w 162"/>
                <a:gd name="T1" fmla="*/ 0 h 1588"/>
                <a:gd name="T2" fmla="*/ 2147483647 w 162"/>
                <a:gd name="T3" fmla="*/ 0 h 1588"/>
                <a:gd name="T4" fmla="*/ 2147483647 w 162"/>
                <a:gd name="T5" fmla="*/ 0 h 1588"/>
                <a:gd name="T6" fmla="*/ 0 w 162"/>
                <a:gd name="T7" fmla="*/ 0 h 1588"/>
                <a:gd name="T8" fmla="*/ 0 w 162"/>
                <a:gd name="T9" fmla="*/ 0 h 1588"/>
                <a:gd name="T10" fmla="*/ 0 w 162"/>
                <a:gd name="T11" fmla="*/ 0 h 1588"/>
                <a:gd name="T12" fmla="*/ 2147483647 w 162"/>
                <a:gd name="T13" fmla="*/ 0 h 1588"/>
                <a:gd name="T14" fmla="*/ 2147483647 w 162"/>
                <a:gd name="T15" fmla="*/ 0 h 15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2"/>
                <a:gd name="T25" fmla="*/ 0 h 1588"/>
                <a:gd name="T26" fmla="*/ 162 w 162"/>
                <a:gd name="T27" fmla="*/ 1588 h 15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2" h="1588">
                  <a:moveTo>
                    <a:pt x="141" y="0"/>
                  </a:moveTo>
                  <a:lnTo>
                    <a:pt x="162" y="0"/>
                  </a:lnTo>
                  <a:lnTo>
                    <a:pt x="0" y="0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Rectangle 28"/>
            <p:cNvSpPr>
              <a:spLocks noChangeArrowheads="1"/>
            </p:cNvSpPr>
            <p:nvPr/>
          </p:nvSpPr>
          <p:spPr bwMode="auto">
            <a:xfrm>
              <a:off x="6989734" y="5638770"/>
              <a:ext cx="31750" cy="158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/>
            </a:p>
          </p:txBody>
        </p:sp>
        <p:sp>
          <p:nvSpPr>
            <p:cNvPr id="95" name="Freeform 29"/>
            <p:cNvSpPr>
              <a:spLocks/>
            </p:cNvSpPr>
            <p:nvPr/>
          </p:nvSpPr>
          <p:spPr bwMode="auto">
            <a:xfrm>
              <a:off x="6226148" y="5638770"/>
              <a:ext cx="1063620" cy="115888"/>
            </a:xfrm>
            <a:custGeom>
              <a:avLst/>
              <a:gdLst>
                <a:gd name="T0" fmla="*/ 2147483647 w 670"/>
                <a:gd name="T1" fmla="*/ 2147483647 h 73"/>
                <a:gd name="T2" fmla="*/ 2147483647 w 670"/>
                <a:gd name="T3" fmla="*/ 2147483647 h 73"/>
                <a:gd name="T4" fmla="*/ 2147483647 w 670"/>
                <a:gd name="T5" fmla="*/ 2147483647 h 73"/>
                <a:gd name="T6" fmla="*/ 2147483647 w 670"/>
                <a:gd name="T7" fmla="*/ 2147483647 h 73"/>
                <a:gd name="T8" fmla="*/ 2147483647 w 670"/>
                <a:gd name="T9" fmla="*/ 2147483647 h 73"/>
                <a:gd name="T10" fmla="*/ 2147483647 w 670"/>
                <a:gd name="T11" fmla="*/ 2147483647 h 73"/>
                <a:gd name="T12" fmla="*/ 2147483647 w 670"/>
                <a:gd name="T13" fmla="*/ 0 h 73"/>
                <a:gd name="T14" fmla="*/ 2147483647 w 670"/>
                <a:gd name="T15" fmla="*/ 0 h 73"/>
                <a:gd name="T16" fmla="*/ 2147483647 w 670"/>
                <a:gd name="T17" fmla="*/ 0 h 73"/>
                <a:gd name="T18" fmla="*/ 2147483647 w 670"/>
                <a:gd name="T19" fmla="*/ 0 h 73"/>
                <a:gd name="T20" fmla="*/ 2147483647 w 670"/>
                <a:gd name="T21" fmla="*/ 0 h 73"/>
                <a:gd name="T22" fmla="*/ 2147483647 w 670"/>
                <a:gd name="T23" fmla="*/ 0 h 73"/>
                <a:gd name="T24" fmla="*/ 2147483647 w 670"/>
                <a:gd name="T25" fmla="*/ 0 h 73"/>
                <a:gd name="T26" fmla="*/ 2147483647 w 670"/>
                <a:gd name="T27" fmla="*/ 0 h 73"/>
                <a:gd name="T28" fmla="*/ 2147483647 w 670"/>
                <a:gd name="T29" fmla="*/ 0 h 73"/>
                <a:gd name="T30" fmla="*/ 2147483647 w 670"/>
                <a:gd name="T31" fmla="*/ 0 h 73"/>
                <a:gd name="T32" fmla="*/ 2147483647 w 670"/>
                <a:gd name="T33" fmla="*/ 0 h 73"/>
                <a:gd name="T34" fmla="*/ 2147483647 w 670"/>
                <a:gd name="T35" fmla="*/ 2147483647 h 73"/>
                <a:gd name="T36" fmla="*/ 2147483647 w 670"/>
                <a:gd name="T37" fmla="*/ 2147483647 h 73"/>
                <a:gd name="T38" fmla="*/ 2147483647 w 670"/>
                <a:gd name="T39" fmla="*/ 2147483647 h 73"/>
                <a:gd name="T40" fmla="*/ 0 w 670"/>
                <a:gd name="T41" fmla="*/ 2147483647 h 73"/>
                <a:gd name="T42" fmla="*/ 0 w 670"/>
                <a:gd name="T43" fmla="*/ 2147483647 h 73"/>
                <a:gd name="T44" fmla="*/ 0 w 670"/>
                <a:gd name="T45" fmla="*/ 2147483647 h 73"/>
                <a:gd name="T46" fmla="*/ 0 w 670"/>
                <a:gd name="T47" fmla="*/ 2147483647 h 73"/>
                <a:gd name="T48" fmla="*/ 2147483647 w 670"/>
                <a:gd name="T49" fmla="*/ 2147483647 h 73"/>
                <a:gd name="T50" fmla="*/ 2147483647 w 670"/>
                <a:gd name="T51" fmla="*/ 2147483647 h 73"/>
                <a:gd name="T52" fmla="*/ 2147483647 w 670"/>
                <a:gd name="T53" fmla="*/ 2147483647 h 73"/>
                <a:gd name="T54" fmla="*/ 2147483647 w 670"/>
                <a:gd name="T55" fmla="*/ 2147483647 h 73"/>
                <a:gd name="T56" fmla="*/ 2147483647 w 670"/>
                <a:gd name="T57" fmla="*/ 2147483647 h 73"/>
                <a:gd name="T58" fmla="*/ 2147483647 w 670"/>
                <a:gd name="T59" fmla="*/ 2147483647 h 73"/>
                <a:gd name="T60" fmla="*/ 2147483647 w 670"/>
                <a:gd name="T61" fmla="*/ 2147483647 h 73"/>
                <a:gd name="T62" fmla="*/ 2147483647 w 670"/>
                <a:gd name="T63" fmla="*/ 2147483647 h 73"/>
                <a:gd name="T64" fmla="*/ 2147483647 w 670"/>
                <a:gd name="T65" fmla="*/ 2147483647 h 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70"/>
                <a:gd name="T100" fmla="*/ 0 h 73"/>
                <a:gd name="T101" fmla="*/ 670 w 670"/>
                <a:gd name="T102" fmla="*/ 73 h 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70" h="73">
                  <a:moveTo>
                    <a:pt x="670" y="70"/>
                  </a:moveTo>
                  <a:lnTo>
                    <a:pt x="670" y="70"/>
                  </a:lnTo>
                  <a:lnTo>
                    <a:pt x="652" y="10"/>
                  </a:lnTo>
                  <a:lnTo>
                    <a:pt x="650" y="5"/>
                  </a:lnTo>
                  <a:lnTo>
                    <a:pt x="647" y="2"/>
                  </a:lnTo>
                  <a:lnTo>
                    <a:pt x="642" y="0"/>
                  </a:lnTo>
                  <a:lnTo>
                    <a:pt x="501" y="0"/>
                  </a:lnTo>
                  <a:lnTo>
                    <a:pt x="481" y="0"/>
                  </a:lnTo>
                  <a:lnTo>
                    <a:pt x="461" y="0"/>
                  </a:lnTo>
                  <a:lnTo>
                    <a:pt x="209" y="0"/>
                  </a:lnTo>
                  <a:lnTo>
                    <a:pt x="189" y="0"/>
                  </a:lnTo>
                  <a:lnTo>
                    <a:pt x="168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2" y="73"/>
                  </a:lnTo>
                  <a:lnTo>
                    <a:pt x="7" y="73"/>
                  </a:lnTo>
                  <a:lnTo>
                    <a:pt x="662" y="73"/>
                  </a:lnTo>
                  <a:lnTo>
                    <a:pt x="667" y="73"/>
                  </a:lnTo>
                  <a:lnTo>
                    <a:pt x="670" y="7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30"/>
            <p:cNvSpPr>
              <a:spLocks noEditPoints="1"/>
            </p:cNvSpPr>
            <p:nvPr/>
          </p:nvSpPr>
          <p:spPr bwMode="auto">
            <a:xfrm>
              <a:off x="5737200" y="3736954"/>
              <a:ext cx="2044692" cy="2046277"/>
            </a:xfrm>
            <a:custGeom>
              <a:avLst/>
              <a:gdLst>
                <a:gd name="T0" fmla="*/ 2147483647 w 1288"/>
                <a:gd name="T1" fmla="*/ 2147483647 h 1289"/>
                <a:gd name="T2" fmla="*/ 2147483647 w 1288"/>
                <a:gd name="T3" fmla="*/ 2147483647 h 1289"/>
                <a:gd name="T4" fmla="*/ 2147483647 w 1288"/>
                <a:gd name="T5" fmla="*/ 2147483647 h 1289"/>
                <a:gd name="T6" fmla="*/ 2147483647 w 1288"/>
                <a:gd name="T7" fmla="*/ 2147483647 h 1289"/>
                <a:gd name="T8" fmla="*/ 2147483647 w 1288"/>
                <a:gd name="T9" fmla="*/ 2147483647 h 1289"/>
                <a:gd name="T10" fmla="*/ 2147483647 w 1288"/>
                <a:gd name="T11" fmla="*/ 2147483647 h 1289"/>
                <a:gd name="T12" fmla="*/ 2147483647 w 1288"/>
                <a:gd name="T13" fmla="*/ 2147483647 h 1289"/>
                <a:gd name="T14" fmla="*/ 2147483647 w 1288"/>
                <a:gd name="T15" fmla="*/ 2147483647 h 1289"/>
                <a:gd name="T16" fmla="*/ 2147483647 w 1288"/>
                <a:gd name="T17" fmla="*/ 2147483647 h 1289"/>
                <a:gd name="T18" fmla="*/ 2147483647 w 1288"/>
                <a:gd name="T19" fmla="*/ 2147483647 h 1289"/>
                <a:gd name="T20" fmla="*/ 2147483647 w 1288"/>
                <a:gd name="T21" fmla="*/ 2147483647 h 1289"/>
                <a:gd name="T22" fmla="*/ 2147483647 w 1288"/>
                <a:gd name="T23" fmla="*/ 2147483647 h 1289"/>
                <a:gd name="T24" fmla="*/ 2147483647 w 1288"/>
                <a:gd name="T25" fmla="*/ 2147483647 h 1289"/>
                <a:gd name="T26" fmla="*/ 2147483647 w 1288"/>
                <a:gd name="T27" fmla="*/ 2147483647 h 1289"/>
                <a:gd name="T28" fmla="*/ 2147483647 w 1288"/>
                <a:gd name="T29" fmla="*/ 2147483647 h 1289"/>
                <a:gd name="T30" fmla="*/ 2147483647 w 1288"/>
                <a:gd name="T31" fmla="*/ 2147483647 h 1289"/>
                <a:gd name="T32" fmla="*/ 2147483647 w 1288"/>
                <a:gd name="T33" fmla="*/ 2147483647 h 1289"/>
                <a:gd name="T34" fmla="*/ 2147483647 w 1288"/>
                <a:gd name="T35" fmla="*/ 2147483647 h 1289"/>
                <a:gd name="T36" fmla="*/ 2147483647 w 1288"/>
                <a:gd name="T37" fmla="*/ 2147483647 h 1289"/>
                <a:gd name="T38" fmla="*/ 2147483647 w 1288"/>
                <a:gd name="T39" fmla="*/ 2147483647 h 1289"/>
                <a:gd name="T40" fmla="*/ 2147483647 w 1288"/>
                <a:gd name="T41" fmla="*/ 2147483647 h 1289"/>
                <a:gd name="T42" fmla="*/ 2147483647 w 1288"/>
                <a:gd name="T43" fmla="*/ 2147483647 h 1289"/>
                <a:gd name="T44" fmla="*/ 2147483647 w 1288"/>
                <a:gd name="T45" fmla="*/ 2147483647 h 1289"/>
                <a:gd name="T46" fmla="*/ 2147483647 w 1288"/>
                <a:gd name="T47" fmla="*/ 2147483647 h 1289"/>
                <a:gd name="T48" fmla="*/ 2147483647 w 1288"/>
                <a:gd name="T49" fmla="*/ 2147483647 h 1289"/>
                <a:gd name="T50" fmla="*/ 2147483647 w 1288"/>
                <a:gd name="T51" fmla="*/ 2147483647 h 1289"/>
                <a:gd name="T52" fmla="*/ 2147483647 w 1288"/>
                <a:gd name="T53" fmla="*/ 2147483647 h 1289"/>
                <a:gd name="T54" fmla="*/ 2147483647 w 1288"/>
                <a:gd name="T55" fmla="*/ 2147483647 h 1289"/>
                <a:gd name="T56" fmla="*/ 2147483647 w 1288"/>
                <a:gd name="T57" fmla="*/ 0 h 1289"/>
                <a:gd name="T58" fmla="*/ 2147483647 w 1288"/>
                <a:gd name="T59" fmla="*/ 0 h 1289"/>
                <a:gd name="T60" fmla="*/ 2147483647 w 1288"/>
                <a:gd name="T61" fmla="*/ 2147483647 h 1289"/>
                <a:gd name="T62" fmla="*/ 0 w 1288"/>
                <a:gd name="T63" fmla="*/ 2147483647 h 1289"/>
                <a:gd name="T64" fmla="*/ 0 w 1288"/>
                <a:gd name="T65" fmla="*/ 2147483647 h 1289"/>
                <a:gd name="T66" fmla="*/ 2147483647 w 1288"/>
                <a:gd name="T67" fmla="*/ 2147483647 h 1289"/>
                <a:gd name="T68" fmla="*/ 2147483647 w 1288"/>
                <a:gd name="T69" fmla="*/ 2147483647 h 1289"/>
                <a:gd name="T70" fmla="*/ 2147483647 w 1288"/>
                <a:gd name="T71" fmla="*/ 2147483647 h 1289"/>
                <a:gd name="T72" fmla="*/ 2147483647 w 1288"/>
                <a:gd name="T73" fmla="*/ 2147483647 h 1289"/>
                <a:gd name="T74" fmla="*/ 2147483647 w 1288"/>
                <a:gd name="T75" fmla="*/ 2147483647 h 1289"/>
                <a:gd name="T76" fmla="*/ 2147483647 w 1288"/>
                <a:gd name="T77" fmla="*/ 2147483647 h 1289"/>
                <a:gd name="T78" fmla="*/ 2147483647 w 1288"/>
                <a:gd name="T79" fmla="*/ 2147483647 h 1289"/>
                <a:gd name="T80" fmla="*/ 2147483647 w 1288"/>
                <a:gd name="T81" fmla="*/ 2147483647 h 1289"/>
                <a:gd name="T82" fmla="*/ 2147483647 w 1288"/>
                <a:gd name="T83" fmla="*/ 2147483647 h 1289"/>
                <a:gd name="T84" fmla="*/ 2147483647 w 1288"/>
                <a:gd name="T85" fmla="*/ 2147483647 h 1289"/>
                <a:gd name="T86" fmla="*/ 2147483647 w 1288"/>
                <a:gd name="T87" fmla="*/ 2147483647 h 1289"/>
                <a:gd name="T88" fmla="*/ 2147483647 w 1288"/>
                <a:gd name="T89" fmla="*/ 2147483647 h 1289"/>
                <a:gd name="T90" fmla="*/ 2147483647 w 1288"/>
                <a:gd name="T91" fmla="*/ 2147483647 h 1289"/>
                <a:gd name="T92" fmla="*/ 2147483647 w 1288"/>
                <a:gd name="T93" fmla="*/ 2147483647 h 1289"/>
                <a:gd name="T94" fmla="*/ 2147483647 w 1288"/>
                <a:gd name="T95" fmla="*/ 2147483647 h 1289"/>
                <a:gd name="T96" fmla="*/ 2147483647 w 1288"/>
                <a:gd name="T97" fmla="*/ 2147483647 h 1289"/>
                <a:gd name="T98" fmla="*/ 2147483647 w 1288"/>
                <a:gd name="T99" fmla="*/ 2147483647 h 1289"/>
                <a:gd name="T100" fmla="*/ 2147483647 w 1288"/>
                <a:gd name="T101" fmla="*/ 2147483647 h 1289"/>
                <a:gd name="T102" fmla="*/ 2147483647 w 1288"/>
                <a:gd name="T103" fmla="*/ 2147483647 h 1289"/>
                <a:gd name="T104" fmla="*/ 2147483647 w 1288"/>
                <a:gd name="T105" fmla="*/ 2147483647 h 1289"/>
                <a:gd name="T106" fmla="*/ 2147483647 w 1288"/>
                <a:gd name="T107" fmla="*/ 2147483647 h 1289"/>
                <a:gd name="T108" fmla="*/ 2147483647 w 1288"/>
                <a:gd name="T109" fmla="*/ 2147483647 h 1289"/>
                <a:gd name="T110" fmla="*/ 2147483647 w 1288"/>
                <a:gd name="T111" fmla="*/ 2147483647 h 1289"/>
                <a:gd name="T112" fmla="*/ 2147483647 w 1288"/>
                <a:gd name="T113" fmla="*/ 2147483647 h 1289"/>
                <a:gd name="T114" fmla="*/ 2147483647 w 1288"/>
                <a:gd name="T115" fmla="*/ 2147483647 h 1289"/>
                <a:gd name="T116" fmla="*/ 2147483647 w 1288"/>
                <a:gd name="T117" fmla="*/ 0 h 12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8"/>
                <a:gd name="T178" fmla="*/ 0 h 1289"/>
                <a:gd name="T179" fmla="*/ 1288 w 1288"/>
                <a:gd name="T180" fmla="*/ 1289 h 12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8" h="1289">
                  <a:moveTo>
                    <a:pt x="1270" y="903"/>
                  </a:moveTo>
                  <a:lnTo>
                    <a:pt x="1270" y="903"/>
                  </a:lnTo>
                  <a:lnTo>
                    <a:pt x="1267" y="908"/>
                  </a:lnTo>
                  <a:lnTo>
                    <a:pt x="1262" y="908"/>
                  </a:lnTo>
                  <a:lnTo>
                    <a:pt x="761" y="908"/>
                  </a:lnTo>
                  <a:lnTo>
                    <a:pt x="754" y="908"/>
                  </a:lnTo>
                  <a:lnTo>
                    <a:pt x="524" y="908"/>
                  </a:lnTo>
                  <a:lnTo>
                    <a:pt x="23" y="908"/>
                  </a:lnTo>
                  <a:lnTo>
                    <a:pt x="18" y="908"/>
                  </a:lnTo>
                  <a:lnTo>
                    <a:pt x="18" y="903"/>
                  </a:lnTo>
                  <a:lnTo>
                    <a:pt x="18" y="26"/>
                  </a:lnTo>
                  <a:lnTo>
                    <a:pt x="18" y="21"/>
                  </a:lnTo>
                  <a:lnTo>
                    <a:pt x="23" y="18"/>
                  </a:lnTo>
                  <a:lnTo>
                    <a:pt x="1262" y="18"/>
                  </a:lnTo>
                  <a:lnTo>
                    <a:pt x="1267" y="21"/>
                  </a:lnTo>
                  <a:lnTo>
                    <a:pt x="1270" y="26"/>
                  </a:lnTo>
                  <a:lnTo>
                    <a:pt x="1270" y="903"/>
                  </a:lnTo>
                  <a:close/>
                  <a:moveTo>
                    <a:pt x="769" y="1180"/>
                  </a:moveTo>
                  <a:lnTo>
                    <a:pt x="769" y="1180"/>
                  </a:lnTo>
                  <a:lnTo>
                    <a:pt x="517" y="1180"/>
                  </a:lnTo>
                  <a:lnTo>
                    <a:pt x="539" y="926"/>
                  </a:lnTo>
                  <a:lnTo>
                    <a:pt x="746" y="926"/>
                  </a:lnTo>
                  <a:lnTo>
                    <a:pt x="769" y="1180"/>
                  </a:lnTo>
                  <a:close/>
                  <a:moveTo>
                    <a:pt x="970" y="1198"/>
                  </a:moveTo>
                  <a:lnTo>
                    <a:pt x="970" y="1198"/>
                  </a:lnTo>
                  <a:lnTo>
                    <a:pt x="975" y="1200"/>
                  </a:lnTo>
                  <a:lnTo>
                    <a:pt x="978" y="1208"/>
                  </a:lnTo>
                  <a:lnTo>
                    <a:pt x="998" y="1268"/>
                  </a:lnTo>
                  <a:lnTo>
                    <a:pt x="995" y="1271"/>
                  </a:lnTo>
                  <a:lnTo>
                    <a:pt x="990" y="1271"/>
                  </a:lnTo>
                  <a:lnTo>
                    <a:pt x="295" y="1271"/>
                  </a:lnTo>
                  <a:lnTo>
                    <a:pt x="290" y="1271"/>
                  </a:lnTo>
                  <a:lnTo>
                    <a:pt x="288" y="1268"/>
                  </a:lnTo>
                  <a:lnTo>
                    <a:pt x="308" y="1208"/>
                  </a:lnTo>
                  <a:lnTo>
                    <a:pt x="313" y="1200"/>
                  </a:lnTo>
                  <a:lnTo>
                    <a:pt x="315" y="1198"/>
                  </a:lnTo>
                  <a:lnTo>
                    <a:pt x="497" y="1198"/>
                  </a:lnTo>
                  <a:lnTo>
                    <a:pt x="789" y="1198"/>
                  </a:lnTo>
                  <a:lnTo>
                    <a:pt x="970" y="1198"/>
                  </a:lnTo>
                  <a:close/>
                  <a:moveTo>
                    <a:pt x="1262" y="0"/>
                  </a:moveTo>
                  <a:lnTo>
                    <a:pt x="23" y="0"/>
                  </a:lnTo>
                  <a:lnTo>
                    <a:pt x="13" y="3"/>
                  </a:lnTo>
                  <a:lnTo>
                    <a:pt x="5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0" y="903"/>
                  </a:lnTo>
                  <a:lnTo>
                    <a:pt x="0" y="913"/>
                  </a:lnTo>
                  <a:lnTo>
                    <a:pt x="5" y="921"/>
                  </a:lnTo>
                  <a:lnTo>
                    <a:pt x="13" y="926"/>
                  </a:lnTo>
                  <a:lnTo>
                    <a:pt x="23" y="926"/>
                  </a:lnTo>
                  <a:lnTo>
                    <a:pt x="522" y="926"/>
                  </a:lnTo>
                  <a:lnTo>
                    <a:pt x="499" y="1183"/>
                  </a:lnTo>
                  <a:lnTo>
                    <a:pt x="315" y="1180"/>
                  </a:lnTo>
                  <a:lnTo>
                    <a:pt x="308" y="1183"/>
                  </a:lnTo>
                  <a:lnTo>
                    <a:pt x="300" y="1188"/>
                  </a:lnTo>
                  <a:lnTo>
                    <a:pt x="295" y="1193"/>
                  </a:lnTo>
                  <a:lnTo>
                    <a:pt x="293" y="1203"/>
                  </a:lnTo>
                  <a:lnTo>
                    <a:pt x="272" y="1263"/>
                  </a:lnTo>
                  <a:lnTo>
                    <a:pt x="272" y="1266"/>
                  </a:lnTo>
                  <a:lnTo>
                    <a:pt x="272" y="1276"/>
                  </a:lnTo>
                  <a:lnTo>
                    <a:pt x="275" y="1281"/>
                  </a:lnTo>
                  <a:lnTo>
                    <a:pt x="283" y="1289"/>
                  </a:lnTo>
                  <a:lnTo>
                    <a:pt x="295" y="1289"/>
                  </a:lnTo>
                  <a:lnTo>
                    <a:pt x="990" y="1289"/>
                  </a:lnTo>
                  <a:lnTo>
                    <a:pt x="1000" y="1289"/>
                  </a:lnTo>
                  <a:lnTo>
                    <a:pt x="1008" y="1281"/>
                  </a:lnTo>
                  <a:lnTo>
                    <a:pt x="1013" y="1273"/>
                  </a:lnTo>
                  <a:lnTo>
                    <a:pt x="1013" y="1266"/>
                  </a:lnTo>
                  <a:lnTo>
                    <a:pt x="1013" y="1263"/>
                  </a:lnTo>
                  <a:lnTo>
                    <a:pt x="993" y="1203"/>
                  </a:lnTo>
                  <a:lnTo>
                    <a:pt x="993" y="1195"/>
                  </a:lnTo>
                  <a:lnTo>
                    <a:pt x="988" y="1190"/>
                  </a:lnTo>
                  <a:lnTo>
                    <a:pt x="983" y="1185"/>
                  </a:lnTo>
                  <a:lnTo>
                    <a:pt x="973" y="1183"/>
                  </a:lnTo>
                  <a:lnTo>
                    <a:pt x="786" y="1183"/>
                  </a:lnTo>
                  <a:lnTo>
                    <a:pt x="764" y="926"/>
                  </a:lnTo>
                  <a:lnTo>
                    <a:pt x="1262" y="926"/>
                  </a:lnTo>
                  <a:lnTo>
                    <a:pt x="1273" y="926"/>
                  </a:lnTo>
                  <a:lnTo>
                    <a:pt x="1280" y="921"/>
                  </a:lnTo>
                  <a:lnTo>
                    <a:pt x="1285" y="913"/>
                  </a:lnTo>
                  <a:lnTo>
                    <a:pt x="1288" y="903"/>
                  </a:lnTo>
                  <a:lnTo>
                    <a:pt x="1288" y="26"/>
                  </a:lnTo>
                  <a:lnTo>
                    <a:pt x="1285" y="16"/>
                  </a:lnTo>
                  <a:lnTo>
                    <a:pt x="1280" y="8"/>
                  </a:lnTo>
                  <a:lnTo>
                    <a:pt x="1273" y="3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31"/>
            <p:cNvSpPr>
              <a:spLocks/>
            </p:cNvSpPr>
            <p:nvPr/>
          </p:nvSpPr>
          <p:spPr bwMode="auto">
            <a:xfrm>
              <a:off x="7073870" y="5086322"/>
              <a:ext cx="642935" cy="68262"/>
            </a:xfrm>
            <a:custGeom>
              <a:avLst/>
              <a:gdLst>
                <a:gd name="T0" fmla="*/ 2147483647 w 405"/>
                <a:gd name="T1" fmla="*/ 0 h 43"/>
                <a:gd name="T2" fmla="*/ 2147483647 w 405"/>
                <a:gd name="T3" fmla="*/ 0 h 43"/>
                <a:gd name="T4" fmla="*/ 2147483647 w 405"/>
                <a:gd name="T5" fmla="*/ 0 h 43"/>
                <a:gd name="T6" fmla="*/ 2147483647 w 405"/>
                <a:gd name="T7" fmla="*/ 2147483647 h 43"/>
                <a:gd name="T8" fmla="*/ 2147483647 w 405"/>
                <a:gd name="T9" fmla="*/ 2147483647 h 43"/>
                <a:gd name="T10" fmla="*/ 0 w 405"/>
                <a:gd name="T11" fmla="*/ 2147483647 h 43"/>
                <a:gd name="T12" fmla="*/ 0 w 405"/>
                <a:gd name="T13" fmla="*/ 2147483647 h 43"/>
                <a:gd name="T14" fmla="*/ 0 w 405"/>
                <a:gd name="T15" fmla="*/ 2147483647 h 43"/>
                <a:gd name="T16" fmla="*/ 2147483647 w 405"/>
                <a:gd name="T17" fmla="*/ 2147483647 h 43"/>
                <a:gd name="T18" fmla="*/ 2147483647 w 405"/>
                <a:gd name="T19" fmla="*/ 2147483647 h 43"/>
                <a:gd name="T20" fmla="*/ 2147483647 w 405"/>
                <a:gd name="T21" fmla="*/ 2147483647 h 43"/>
                <a:gd name="T22" fmla="*/ 2147483647 w 405"/>
                <a:gd name="T23" fmla="*/ 2147483647 h 43"/>
                <a:gd name="T24" fmla="*/ 2147483647 w 405"/>
                <a:gd name="T25" fmla="*/ 2147483647 h 43"/>
                <a:gd name="T26" fmla="*/ 2147483647 w 405"/>
                <a:gd name="T27" fmla="*/ 2147483647 h 43"/>
                <a:gd name="T28" fmla="*/ 2147483647 w 405"/>
                <a:gd name="T29" fmla="*/ 2147483647 h 43"/>
                <a:gd name="T30" fmla="*/ 2147483647 w 405"/>
                <a:gd name="T31" fmla="*/ 2147483647 h 43"/>
                <a:gd name="T32" fmla="*/ 2147483647 w 405"/>
                <a:gd name="T33" fmla="*/ 2147483647 h 43"/>
                <a:gd name="T34" fmla="*/ 2147483647 w 405"/>
                <a:gd name="T35" fmla="*/ 2147483647 h 43"/>
                <a:gd name="T36" fmla="*/ 2147483647 w 405"/>
                <a:gd name="T37" fmla="*/ 2147483647 h 43"/>
                <a:gd name="T38" fmla="*/ 2147483647 w 405"/>
                <a:gd name="T39" fmla="*/ 2147483647 h 43"/>
                <a:gd name="T40" fmla="*/ 2147483647 w 405"/>
                <a:gd name="T41" fmla="*/ 2147483647 h 43"/>
                <a:gd name="T42" fmla="*/ 2147483647 w 405"/>
                <a:gd name="T43" fmla="*/ 2147483647 h 43"/>
                <a:gd name="T44" fmla="*/ 2147483647 w 405"/>
                <a:gd name="T45" fmla="*/ 0 h 43"/>
                <a:gd name="T46" fmla="*/ 2147483647 w 405"/>
                <a:gd name="T47" fmla="*/ 0 h 43"/>
                <a:gd name="T48" fmla="*/ 2147483647 w 405"/>
                <a:gd name="T49" fmla="*/ 0 h 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5"/>
                <a:gd name="T76" fmla="*/ 0 h 43"/>
                <a:gd name="T77" fmla="*/ 405 w 405"/>
                <a:gd name="T78" fmla="*/ 43 h 4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5" h="43">
                  <a:moveTo>
                    <a:pt x="10" y="0"/>
                  </a:moveTo>
                  <a:lnTo>
                    <a:pt x="10" y="0"/>
                  </a:lnTo>
                  <a:lnTo>
                    <a:pt x="7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33"/>
                  </a:lnTo>
                  <a:lnTo>
                    <a:pt x="2" y="38"/>
                  </a:lnTo>
                  <a:lnTo>
                    <a:pt x="5" y="40"/>
                  </a:lnTo>
                  <a:lnTo>
                    <a:pt x="7" y="43"/>
                  </a:lnTo>
                  <a:lnTo>
                    <a:pt x="10" y="43"/>
                  </a:lnTo>
                  <a:lnTo>
                    <a:pt x="395" y="43"/>
                  </a:lnTo>
                  <a:lnTo>
                    <a:pt x="400" y="43"/>
                  </a:lnTo>
                  <a:lnTo>
                    <a:pt x="403" y="40"/>
                  </a:lnTo>
                  <a:lnTo>
                    <a:pt x="405" y="38"/>
                  </a:lnTo>
                  <a:lnTo>
                    <a:pt x="405" y="33"/>
                  </a:lnTo>
                  <a:lnTo>
                    <a:pt x="405" y="10"/>
                  </a:lnTo>
                  <a:lnTo>
                    <a:pt x="405" y="5"/>
                  </a:lnTo>
                  <a:lnTo>
                    <a:pt x="403" y="2"/>
                  </a:lnTo>
                  <a:lnTo>
                    <a:pt x="400" y="0"/>
                  </a:lnTo>
                  <a:lnTo>
                    <a:pt x="395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32"/>
            <p:cNvSpPr>
              <a:spLocks noEditPoints="1"/>
            </p:cNvSpPr>
            <p:nvPr/>
          </p:nvSpPr>
          <p:spPr bwMode="auto">
            <a:xfrm>
              <a:off x="7081807" y="5094260"/>
              <a:ext cx="627061" cy="52388"/>
            </a:xfrm>
            <a:custGeom>
              <a:avLst/>
              <a:gdLst>
                <a:gd name="T0" fmla="*/ 2147483647 w 395"/>
                <a:gd name="T1" fmla="*/ 2147483647 h 33"/>
                <a:gd name="T2" fmla="*/ 2147483647 w 395"/>
                <a:gd name="T3" fmla="*/ 2147483647 h 33"/>
                <a:gd name="T4" fmla="*/ 2147483647 w 395"/>
                <a:gd name="T5" fmla="*/ 2147483647 h 33"/>
                <a:gd name="T6" fmla="*/ 2147483647 w 395"/>
                <a:gd name="T7" fmla="*/ 2147483647 h 33"/>
                <a:gd name="T8" fmla="*/ 2147483647 w 395"/>
                <a:gd name="T9" fmla="*/ 2147483647 h 33"/>
                <a:gd name="T10" fmla="*/ 2147483647 w 395"/>
                <a:gd name="T11" fmla="*/ 2147483647 h 33"/>
                <a:gd name="T12" fmla="*/ 2147483647 w 395"/>
                <a:gd name="T13" fmla="*/ 2147483647 h 33"/>
                <a:gd name="T14" fmla="*/ 2147483647 w 395"/>
                <a:gd name="T15" fmla="*/ 2147483647 h 33"/>
                <a:gd name="T16" fmla="*/ 2147483647 w 395"/>
                <a:gd name="T17" fmla="*/ 2147483647 h 33"/>
                <a:gd name="T18" fmla="*/ 2147483647 w 395"/>
                <a:gd name="T19" fmla="*/ 2147483647 h 33"/>
                <a:gd name="T20" fmla="*/ 2147483647 w 395"/>
                <a:gd name="T21" fmla="*/ 2147483647 h 33"/>
                <a:gd name="T22" fmla="*/ 2147483647 w 395"/>
                <a:gd name="T23" fmla="*/ 2147483647 h 33"/>
                <a:gd name="T24" fmla="*/ 2147483647 w 395"/>
                <a:gd name="T25" fmla="*/ 2147483647 h 33"/>
                <a:gd name="T26" fmla="*/ 2147483647 w 395"/>
                <a:gd name="T27" fmla="*/ 2147483647 h 33"/>
                <a:gd name="T28" fmla="*/ 2147483647 w 395"/>
                <a:gd name="T29" fmla="*/ 2147483647 h 33"/>
                <a:gd name="T30" fmla="*/ 2147483647 w 395"/>
                <a:gd name="T31" fmla="*/ 2147483647 h 33"/>
                <a:gd name="T32" fmla="*/ 2147483647 w 395"/>
                <a:gd name="T33" fmla="*/ 2147483647 h 33"/>
                <a:gd name="T34" fmla="*/ 2147483647 w 395"/>
                <a:gd name="T35" fmla="*/ 2147483647 h 33"/>
                <a:gd name="T36" fmla="*/ 2147483647 w 395"/>
                <a:gd name="T37" fmla="*/ 2147483647 h 33"/>
                <a:gd name="T38" fmla="*/ 2147483647 w 395"/>
                <a:gd name="T39" fmla="*/ 2147483647 h 33"/>
                <a:gd name="T40" fmla="*/ 2147483647 w 395"/>
                <a:gd name="T41" fmla="*/ 2147483647 h 33"/>
                <a:gd name="T42" fmla="*/ 2147483647 w 395"/>
                <a:gd name="T43" fmla="*/ 2147483647 h 33"/>
                <a:gd name="T44" fmla="*/ 2147483647 w 395"/>
                <a:gd name="T45" fmla="*/ 2147483647 h 33"/>
                <a:gd name="T46" fmla="*/ 2147483647 w 395"/>
                <a:gd name="T47" fmla="*/ 2147483647 h 33"/>
                <a:gd name="T48" fmla="*/ 2147483647 w 395"/>
                <a:gd name="T49" fmla="*/ 2147483647 h 33"/>
                <a:gd name="T50" fmla="*/ 2147483647 w 395"/>
                <a:gd name="T51" fmla="*/ 0 h 33"/>
                <a:gd name="T52" fmla="*/ 2147483647 w 395"/>
                <a:gd name="T53" fmla="*/ 0 h 33"/>
                <a:gd name="T54" fmla="*/ 2147483647 w 395"/>
                <a:gd name="T55" fmla="*/ 0 h 33"/>
                <a:gd name="T56" fmla="*/ 2147483647 w 395"/>
                <a:gd name="T57" fmla="*/ 0 h 33"/>
                <a:gd name="T58" fmla="*/ 0 w 395"/>
                <a:gd name="T59" fmla="*/ 2147483647 h 33"/>
                <a:gd name="T60" fmla="*/ 0 w 395"/>
                <a:gd name="T61" fmla="*/ 2147483647 h 33"/>
                <a:gd name="T62" fmla="*/ 0 w 395"/>
                <a:gd name="T63" fmla="*/ 2147483647 h 33"/>
                <a:gd name="T64" fmla="*/ 2147483647 w 395"/>
                <a:gd name="T65" fmla="*/ 2147483647 h 33"/>
                <a:gd name="T66" fmla="*/ 2147483647 w 395"/>
                <a:gd name="T67" fmla="*/ 2147483647 h 33"/>
                <a:gd name="T68" fmla="*/ 2147483647 w 395"/>
                <a:gd name="T69" fmla="*/ 2147483647 h 33"/>
                <a:gd name="T70" fmla="*/ 2147483647 w 395"/>
                <a:gd name="T71" fmla="*/ 2147483647 h 33"/>
                <a:gd name="T72" fmla="*/ 2147483647 w 395"/>
                <a:gd name="T73" fmla="*/ 2147483647 h 33"/>
                <a:gd name="T74" fmla="*/ 2147483647 w 395"/>
                <a:gd name="T75" fmla="*/ 2147483647 h 33"/>
                <a:gd name="T76" fmla="*/ 2147483647 w 395"/>
                <a:gd name="T77" fmla="*/ 2147483647 h 33"/>
                <a:gd name="T78" fmla="*/ 2147483647 w 395"/>
                <a:gd name="T79" fmla="*/ 2147483647 h 33"/>
                <a:gd name="T80" fmla="*/ 2147483647 w 395"/>
                <a:gd name="T81" fmla="*/ 0 h 33"/>
                <a:gd name="T82" fmla="*/ 2147483647 w 395"/>
                <a:gd name="T83" fmla="*/ 0 h 33"/>
                <a:gd name="T84" fmla="*/ 2147483647 w 395"/>
                <a:gd name="T85" fmla="*/ 0 h 3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5"/>
                <a:gd name="T130" fmla="*/ 0 h 33"/>
                <a:gd name="T131" fmla="*/ 395 w 395"/>
                <a:gd name="T132" fmla="*/ 33 h 3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5" h="33">
                  <a:moveTo>
                    <a:pt x="385" y="23"/>
                  </a:moveTo>
                  <a:lnTo>
                    <a:pt x="317" y="23"/>
                  </a:lnTo>
                  <a:lnTo>
                    <a:pt x="317" y="10"/>
                  </a:lnTo>
                  <a:lnTo>
                    <a:pt x="385" y="10"/>
                  </a:lnTo>
                  <a:lnTo>
                    <a:pt x="385" y="23"/>
                  </a:lnTo>
                  <a:close/>
                  <a:moveTo>
                    <a:pt x="307" y="23"/>
                  </a:moveTo>
                  <a:lnTo>
                    <a:pt x="242" y="23"/>
                  </a:lnTo>
                  <a:lnTo>
                    <a:pt x="242" y="10"/>
                  </a:lnTo>
                  <a:lnTo>
                    <a:pt x="307" y="10"/>
                  </a:lnTo>
                  <a:lnTo>
                    <a:pt x="307" y="23"/>
                  </a:lnTo>
                  <a:close/>
                  <a:moveTo>
                    <a:pt x="232" y="23"/>
                  </a:moveTo>
                  <a:lnTo>
                    <a:pt x="164" y="23"/>
                  </a:lnTo>
                  <a:lnTo>
                    <a:pt x="164" y="10"/>
                  </a:lnTo>
                  <a:lnTo>
                    <a:pt x="232" y="10"/>
                  </a:lnTo>
                  <a:lnTo>
                    <a:pt x="232" y="23"/>
                  </a:lnTo>
                  <a:close/>
                  <a:moveTo>
                    <a:pt x="153" y="23"/>
                  </a:moveTo>
                  <a:lnTo>
                    <a:pt x="88" y="23"/>
                  </a:lnTo>
                  <a:lnTo>
                    <a:pt x="88" y="10"/>
                  </a:lnTo>
                  <a:lnTo>
                    <a:pt x="153" y="10"/>
                  </a:lnTo>
                  <a:lnTo>
                    <a:pt x="153" y="23"/>
                  </a:lnTo>
                  <a:close/>
                  <a:moveTo>
                    <a:pt x="78" y="23"/>
                  </a:moveTo>
                  <a:lnTo>
                    <a:pt x="10" y="23"/>
                  </a:lnTo>
                  <a:lnTo>
                    <a:pt x="10" y="10"/>
                  </a:lnTo>
                  <a:lnTo>
                    <a:pt x="78" y="10"/>
                  </a:lnTo>
                  <a:lnTo>
                    <a:pt x="78" y="23"/>
                  </a:lnTo>
                  <a:close/>
                  <a:moveTo>
                    <a:pt x="390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0" y="28"/>
                  </a:lnTo>
                  <a:lnTo>
                    <a:pt x="2" y="33"/>
                  </a:lnTo>
                  <a:lnTo>
                    <a:pt x="5" y="33"/>
                  </a:lnTo>
                  <a:lnTo>
                    <a:pt x="390" y="33"/>
                  </a:lnTo>
                  <a:lnTo>
                    <a:pt x="393" y="33"/>
                  </a:lnTo>
                  <a:lnTo>
                    <a:pt x="395" y="28"/>
                  </a:lnTo>
                  <a:lnTo>
                    <a:pt x="395" y="5"/>
                  </a:lnTo>
                  <a:lnTo>
                    <a:pt x="393" y="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33"/>
            <p:cNvSpPr>
              <a:spLocks noEditPoints="1"/>
            </p:cNvSpPr>
            <p:nvPr/>
          </p:nvSpPr>
          <p:spPr bwMode="auto">
            <a:xfrm>
              <a:off x="7097683" y="5110135"/>
              <a:ext cx="595310" cy="20638"/>
            </a:xfrm>
            <a:custGeom>
              <a:avLst/>
              <a:gdLst>
                <a:gd name="T0" fmla="*/ 2147483647 w 375"/>
                <a:gd name="T1" fmla="*/ 2147483647 h 13"/>
                <a:gd name="T2" fmla="*/ 2147483647 w 375"/>
                <a:gd name="T3" fmla="*/ 2147483647 h 13"/>
                <a:gd name="T4" fmla="*/ 2147483647 w 375"/>
                <a:gd name="T5" fmla="*/ 0 h 13"/>
                <a:gd name="T6" fmla="*/ 2147483647 w 375"/>
                <a:gd name="T7" fmla="*/ 0 h 13"/>
                <a:gd name="T8" fmla="*/ 2147483647 w 375"/>
                <a:gd name="T9" fmla="*/ 2147483647 h 13"/>
                <a:gd name="T10" fmla="*/ 2147483647 w 375"/>
                <a:gd name="T11" fmla="*/ 2147483647 h 13"/>
                <a:gd name="T12" fmla="*/ 2147483647 w 375"/>
                <a:gd name="T13" fmla="*/ 2147483647 h 13"/>
                <a:gd name="T14" fmla="*/ 2147483647 w 375"/>
                <a:gd name="T15" fmla="*/ 0 h 13"/>
                <a:gd name="T16" fmla="*/ 2147483647 w 375"/>
                <a:gd name="T17" fmla="*/ 0 h 13"/>
                <a:gd name="T18" fmla="*/ 2147483647 w 375"/>
                <a:gd name="T19" fmla="*/ 2147483647 h 13"/>
                <a:gd name="T20" fmla="*/ 2147483647 w 375"/>
                <a:gd name="T21" fmla="*/ 2147483647 h 13"/>
                <a:gd name="T22" fmla="*/ 2147483647 w 375"/>
                <a:gd name="T23" fmla="*/ 2147483647 h 13"/>
                <a:gd name="T24" fmla="*/ 2147483647 w 375"/>
                <a:gd name="T25" fmla="*/ 0 h 13"/>
                <a:gd name="T26" fmla="*/ 2147483647 w 375"/>
                <a:gd name="T27" fmla="*/ 0 h 13"/>
                <a:gd name="T28" fmla="*/ 2147483647 w 375"/>
                <a:gd name="T29" fmla="*/ 2147483647 h 13"/>
                <a:gd name="T30" fmla="*/ 2147483647 w 375"/>
                <a:gd name="T31" fmla="*/ 2147483647 h 13"/>
                <a:gd name="T32" fmla="*/ 2147483647 w 375"/>
                <a:gd name="T33" fmla="*/ 2147483647 h 13"/>
                <a:gd name="T34" fmla="*/ 2147483647 w 375"/>
                <a:gd name="T35" fmla="*/ 0 h 13"/>
                <a:gd name="T36" fmla="*/ 2147483647 w 375"/>
                <a:gd name="T37" fmla="*/ 0 h 13"/>
                <a:gd name="T38" fmla="*/ 2147483647 w 375"/>
                <a:gd name="T39" fmla="*/ 2147483647 h 13"/>
                <a:gd name="T40" fmla="*/ 2147483647 w 375"/>
                <a:gd name="T41" fmla="*/ 2147483647 h 13"/>
                <a:gd name="T42" fmla="*/ 0 w 375"/>
                <a:gd name="T43" fmla="*/ 2147483647 h 13"/>
                <a:gd name="T44" fmla="*/ 0 w 375"/>
                <a:gd name="T45" fmla="*/ 0 h 13"/>
                <a:gd name="T46" fmla="*/ 2147483647 w 375"/>
                <a:gd name="T47" fmla="*/ 0 h 13"/>
                <a:gd name="T48" fmla="*/ 2147483647 w 375"/>
                <a:gd name="T49" fmla="*/ 2147483647 h 1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3"/>
                <a:gd name="T77" fmla="*/ 375 w 375"/>
                <a:gd name="T78" fmla="*/ 13 h 1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3">
                  <a:moveTo>
                    <a:pt x="375" y="13"/>
                  </a:moveTo>
                  <a:lnTo>
                    <a:pt x="307" y="13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3"/>
                  </a:lnTo>
                  <a:close/>
                  <a:moveTo>
                    <a:pt x="297" y="13"/>
                  </a:moveTo>
                  <a:lnTo>
                    <a:pt x="232" y="13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3"/>
                  </a:lnTo>
                  <a:close/>
                  <a:moveTo>
                    <a:pt x="222" y="13"/>
                  </a:moveTo>
                  <a:lnTo>
                    <a:pt x="154" y="13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3"/>
                  </a:lnTo>
                  <a:close/>
                  <a:moveTo>
                    <a:pt x="143" y="13"/>
                  </a:moveTo>
                  <a:lnTo>
                    <a:pt x="78" y="13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3"/>
                  </a:lnTo>
                  <a:close/>
                  <a:moveTo>
                    <a:pt x="68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34"/>
            <p:cNvSpPr>
              <a:spLocks noEditPoints="1"/>
            </p:cNvSpPr>
            <p:nvPr/>
          </p:nvSpPr>
          <p:spPr bwMode="auto">
            <a:xfrm>
              <a:off x="7097683" y="5114896"/>
              <a:ext cx="595310" cy="15875"/>
            </a:xfrm>
            <a:custGeom>
              <a:avLst/>
              <a:gdLst>
                <a:gd name="T0" fmla="*/ 2147483647 w 375"/>
                <a:gd name="T1" fmla="*/ 2147483647 h 10"/>
                <a:gd name="T2" fmla="*/ 2147483647 w 375"/>
                <a:gd name="T3" fmla="*/ 2147483647 h 10"/>
                <a:gd name="T4" fmla="*/ 2147483647 w 375"/>
                <a:gd name="T5" fmla="*/ 0 h 10"/>
                <a:gd name="T6" fmla="*/ 2147483647 w 375"/>
                <a:gd name="T7" fmla="*/ 0 h 10"/>
                <a:gd name="T8" fmla="*/ 2147483647 w 375"/>
                <a:gd name="T9" fmla="*/ 2147483647 h 10"/>
                <a:gd name="T10" fmla="*/ 2147483647 w 375"/>
                <a:gd name="T11" fmla="*/ 2147483647 h 10"/>
                <a:gd name="T12" fmla="*/ 2147483647 w 375"/>
                <a:gd name="T13" fmla="*/ 2147483647 h 10"/>
                <a:gd name="T14" fmla="*/ 2147483647 w 375"/>
                <a:gd name="T15" fmla="*/ 0 h 10"/>
                <a:gd name="T16" fmla="*/ 2147483647 w 375"/>
                <a:gd name="T17" fmla="*/ 0 h 10"/>
                <a:gd name="T18" fmla="*/ 2147483647 w 375"/>
                <a:gd name="T19" fmla="*/ 2147483647 h 10"/>
                <a:gd name="T20" fmla="*/ 2147483647 w 375"/>
                <a:gd name="T21" fmla="*/ 2147483647 h 10"/>
                <a:gd name="T22" fmla="*/ 2147483647 w 375"/>
                <a:gd name="T23" fmla="*/ 2147483647 h 10"/>
                <a:gd name="T24" fmla="*/ 2147483647 w 375"/>
                <a:gd name="T25" fmla="*/ 0 h 10"/>
                <a:gd name="T26" fmla="*/ 2147483647 w 375"/>
                <a:gd name="T27" fmla="*/ 0 h 10"/>
                <a:gd name="T28" fmla="*/ 2147483647 w 375"/>
                <a:gd name="T29" fmla="*/ 2147483647 h 10"/>
                <a:gd name="T30" fmla="*/ 2147483647 w 375"/>
                <a:gd name="T31" fmla="*/ 2147483647 h 10"/>
                <a:gd name="T32" fmla="*/ 2147483647 w 375"/>
                <a:gd name="T33" fmla="*/ 2147483647 h 10"/>
                <a:gd name="T34" fmla="*/ 2147483647 w 375"/>
                <a:gd name="T35" fmla="*/ 0 h 10"/>
                <a:gd name="T36" fmla="*/ 2147483647 w 375"/>
                <a:gd name="T37" fmla="*/ 0 h 10"/>
                <a:gd name="T38" fmla="*/ 2147483647 w 375"/>
                <a:gd name="T39" fmla="*/ 2147483647 h 10"/>
                <a:gd name="T40" fmla="*/ 2147483647 w 375"/>
                <a:gd name="T41" fmla="*/ 2147483647 h 10"/>
                <a:gd name="T42" fmla="*/ 0 w 375"/>
                <a:gd name="T43" fmla="*/ 2147483647 h 10"/>
                <a:gd name="T44" fmla="*/ 0 w 375"/>
                <a:gd name="T45" fmla="*/ 0 h 10"/>
                <a:gd name="T46" fmla="*/ 2147483647 w 375"/>
                <a:gd name="T47" fmla="*/ 0 h 10"/>
                <a:gd name="T48" fmla="*/ 2147483647 w 375"/>
                <a:gd name="T49" fmla="*/ 2147483647 h 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0"/>
                <a:gd name="T77" fmla="*/ 375 w 375"/>
                <a:gd name="T78" fmla="*/ 10 h 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0">
                  <a:moveTo>
                    <a:pt x="375" y="10"/>
                  </a:moveTo>
                  <a:lnTo>
                    <a:pt x="307" y="10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0"/>
                  </a:lnTo>
                  <a:close/>
                  <a:moveTo>
                    <a:pt x="297" y="10"/>
                  </a:moveTo>
                  <a:lnTo>
                    <a:pt x="232" y="10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0"/>
                  </a:lnTo>
                  <a:close/>
                  <a:moveTo>
                    <a:pt x="222" y="10"/>
                  </a:moveTo>
                  <a:lnTo>
                    <a:pt x="154" y="10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0"/>
                  </a:lnTo>
                  <a:close/>
                  <a:moveTo>
                    <a:pt x="143" y="10"/>
                  </a:moveTo>
                  <a:lnTo>
                    <a:pt x="78" y="10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0"/>
                  </a:lnTo>
                  <a:close/>
                  <a:moveTo>
                    <a:pt x="68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35"/>
            <p:cNvSpPr>
              <a:spLocks noEditPoints="1"/>
            </p:cNvSpPr>
            <p:nvPr/>
          </p:nvSpPr>
          <p:spPr bwMode="auto">
            <a:xfrm>
              <a:off x="5813400" y="3817917"/>
              <a:ext cx="1887530" cy="1239831"/>
            </a:xfrm>
            <a:custGeom>
              <a:avLst/>
              <a:gdLst>
                <a:gd name="T0" fmla="*/ 2147483647 w 1189"/>
                <a:gd name="T1" fmla="*/ 2147483647 h 781"/>
                <a:gd name="T2" fmla="*/ 2147483647 w 1189"/>
                <a:gd name="T3" fmla="*/ 2147483647 h 781"/>
                <a:gd name="T4" fmla="*/ 2147483647 w 1189"/>
                <a:gd name="T5" fmla="*/ 2147483647 h 781"/>
                <a:gd name="T6" fmla="*/ 2147483647 w 1189"/>
                <a:gd name="T7" fmla="*/ 2147483647 h 781"/>
                <a:gd name="T8" fmla="*/ 2147483647 w 1189"/>
                <a:gd name="T9" fmla="*/ 2147483647 h 781"/>
                <a:gd name="T10" fmla="*/ 2147483647 w 1189"/>
                <a:gd name="T11" fmla="*/ 2147483647 h 781"/>
                <a:gd name="T12" fmla="*/ 2147483647 w 1189"/>
                <a:gd name="T13" fmla="*/ 2147483647 h 781"/>
                <a:gd name="T14" fmla="*/ 2147483647 w 1189"/>
                <a:gd name="T15" fmla="*/ 2147483647 h 781"/>
                <a:gd name="T16" fmla="*/ 2147483647 w 1189"/>
                <a:gd name="T17" fmla="*/ 2147483647 h 781"/>
                <a:gd name="T18" fmla="*/ 2147483647 w 1189"/>
                <a:gd name="T19" fmla="*/ 2147483647 h 781"/>
                <a:gd name="T20" fmla="*/ 2147483647 w 1189"/>
                <a:gd name="T21" fmla="*/ 0 h 781"/>
                <a:gd name="T22" fmla="*/ 0 w 1189"/>
                <a:gd name="T23" fmla="*/ 0 h 781"/>
                <a:gd name="T24" fmla="*/ 0 w 1189"/>
                <a:gd name="T25" fmla="*/ 2147483647 h 781"/>
                <a:gd name="T26" fmla="*/ 2147483647 w 1189"/>
                <a:gd name="T27" fmla="*/ 2147483647 h 781"/>
                <a:gd name="T28" fmla="*/ 2147483647 w 1189"/>
                <a:gd name="T29" fmla="*/ 0 h 781"/>
                <a:gd name="T30" fmla="*/ 2147483647 w 1189"/>
                <a:gd name="T31" fmla="*/ 0 h 7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89"/>
                <a:gd name="T49" fmla="*/ 0 h 781"/>
                <a:gd name="T50" fmla="*/ 1189 w 1189"/>
                <a:gd name="T51" fmla="*/ 781 h 7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89" h="781">
                  <a:moveTo>
                    <a:pt x="1179" y="10"/>
                  </a:moveTo>
                  <a:lnTo>
                    <a:pt x="1179" y="10"/>
                  </a:lnTo>
                  <a:lnTo>
                    <a:pt x="1179" y="771"/>
                  </a:lnTo>
                  <a:lnTo>
                    <a:pt x="10" y="771"/>
                  </a:lnTo>
                  <a:lnTo>
                    <a:pt x="10" y="10"/>
                  </a:lnTo>
                  <a:lnTo>
                    <a:pt x="1179" y="10"/>
                  </a:lnTo>
                  <a:close/>
                  <a:moveTo>
                    <a:pt x="1184" y="0"/>
                  </a:moveTo>
                  <a:lnTo>
                    <a:pt x="0" y="0"/>
                  </a:lnTo>
                  <a:lnTo>
                    <a:pt x="0" y="781"/>
                  </a:lnTo>
                  <a:lnTo>
                    <a:pt x="1189" y="781"/>
                  </a:lnTo>
                  <a:lnTo>
                    <a:pt x="1189" y="0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6"/>
            <p:cNvSpPr>
              <a:spLocks/>
            </p:cNvSpPr>
            <p:nvPr/>
          </p:nvSpPr>
          <p:spPr bwMode="auto">
            <a:xfrm>
              <a:off x="6557934" y="5230784"/>
              <a:ext cx="400048" cy="379411"/>
            </a:xfrm>
            <a:custGeom>
              <a:avLst/>
              <a:gdLst>
                <a:gd name="T0" fmla="*/ 0 w 252"/>
                <a:gd name="T1" fmla="*/ 2147483647 h 239"/>
                <a:gd name="T2" fmla="*/ 0 w 252"/>
                <a:gd name="T3" fmla="*/ 2147483647 h 239"/>
                <a:gd name="T4" fmla="*/ 2147483647 w 252"/>
                <a:gd name="T5" fmla="*/ 2147483647 h 239"/>
                <a:gd name="T6" fmla="*/ 2147483647 w 252"/>
                <a:gd name="T7" fmla="*/ 2147483647 h 239"/>
                <a:gd name="T8" fmla="*/ 2147483647 w 252"/>
                <a:gd name="T9" fmla="*/ 0 h 239"/>
                <a:gd name="T10" fmla="*/ 2147483647 w 252"/>
                <a:gd name="T11" fmla="*/ 0 h 239"/>
                <a:gd name="T12" fmla="*/ 2147483647 w 252"/>
                <a:gd name="T13" fmla="*/ 0 h 239"/>
                <a:gd name="T14" fmla="*/ 0 w 252"/>
                <a:gd name="T15" fmla="*/ 2147483647 h 239"/>
                <a:gd name="T16" fmla="*/ 0 w 252"/>
                <a:gd name="T17" fmla="*/ 2147483647 h 2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2"/>
                <a:gd name="T28" fmla="*/ 0 h 239"/>
                <a:gd name="T29" fmla="*/ 252 w 252"/>
                <a:gd name="T30" fmla="*/ 239 h 2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2" h="239">
                  <a:moveTo>
                    <a:pt x="0" y="239"/>
                  </a:moveTo>
                  <a:lnTo>
                    <a:pt x="0" y="239"/>
                  </a:lnTo>
                  <a:lnTo>
                    <a:pt x="252" y="239"/>
                  </a:lnTo>
                  <a:lnTo>
                    <a:pt x="229" y="0"/>
                  </a:lnTo>
                  <a:lnTo>
                    <a:pt x="22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7"/>
            <p:cNvSpPr>
              <a:spLocks/>
            </p:cNvSpPr>
            <p:nvPr/>
          </p:nvSpPr>
          <p:spPr bwMode="auto">
            <a:xfrm>
              <a:off x="5765775" y="3765529"/>
              <a:ext cx="1987542" cy="23813"/>
            </a:xfrm>
            <a:custGeom>
              <a:avLst/>
              <a:gdLst>
                <a:gd name="T0" fmla="*/ 2147483647 w 1252"/>
                <a:gd name="T1" fmla="*/ 0 h 15"/>
                <a:gd name="T2" fmla="*/ 2147483647 w 1252"/>
                <a:gd name="T3" fmla="*/ 0 h 15"/>
                <a:gd name="T4" fmla="*/ 2147483647 w 1252"/>
                <a:gd name="T5" fmla="*/ 0 h 15"/>
                <a:gd name="T6" fmla="*/ 0 w 1252"/>
                <a:gd name="T7" fmla="*/ 2147483647 h 15"/>
                <a:gd name="T8" fmla="*/ 0 w 1252"/>
                <a:gd name="T9" fmla="*/ 2147483647 h 15"/>
                <a:gd name="T10" fmla="*/ 0 w 1252"/>
                <a:gd name="T11" fmla="*/ 2147483647 h 15"/>
                <a:gd name="T12" fmla="*/ 0 w 1252"/>
                <a:gd name="T13" fmla="*/ 2147483647 h 15"/>
                <a:gd name="T14" fmla="*/ 0 w 1252"/>
                <a:gd name="T15" fmla="*/ 2147483647 h 15"/>
                <a:gd name="T16" fmla="*/ 2147483647 w 1252"/>
                <a:gd name="T17" fmla="*/ 2147483647 h 15"/>
                <a:gd name="T18" fmla="*/ 2147483647 w 1252"/>
                <a:gd name="T19" fmla="*/ 2147483647 h 15"/>
                <a:gd name="T20" fmla="*/ 2147483647 w 1252"/>
                <a:gd name="T21" fmla="*/ 2147483647 h 15"/>
                <a:gd name="T22" fmla="*/ 2147483647 w 1252"/>
                <a:gd name="T23" fmla="*/ 2147483647 h 15"/>
                <a:gd name="T24" fmla="*/ 2147483647 w 1252"/>
                <a:gd name="T25" fmla="*/ 2147483647 h 15"/>
                <a:gd name="T26" fmla="*/ 2147483647 w 1252"/>
                <a:gd name="T27" fmla="*/ 2147483647 h 15"/>
                <a:gd name="T28" fmla="*/ 2147483647 w 1252"/>
                <a:gd name="T29" fmla="*/ 2147483647 h 15"/>
                <a:gd name="T30" fmla="*/ 2147483647 w 1252"/>
                <a:gd name="T31" fmla="*/ 2147483647 h 15"/>
                <a:gd name="T32" fmla="*/ 2147483647 w 1252"/>
                <a:gd name="T33" fmla="*/ 0 h 15"/>
                <a:gd name="T34" fmla="*/ 2147483647 w 1252"/>
                <a:gd name="T35" fmla="*/ 0 h 1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52"/>
                <a:gd name="T55" fmla="*/ 0 h 15"/>
                <a:gd name="T56" fmla="*/ 1252 w 1252"/>
                <a:gd name="T57" fmla="*/ 15 h 1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52" h="15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244" y="10"/>
                  </a:lnTo>
                  <a:lnTo>
                    <a:pt x="1249" y="10"/>
                  </a:lnTo>
                  <a:lnTo>
                    <a:pt x="1252" y="1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8"/>
            <p:cNvSpPr>
              <a:spLocks/>
            </p:cNvSpPr>
            <p:nvPr/>
          </p:nvSpPr>
          <p:spPr bwMode="auto">
            <a:xfrm>
              <a:off x="5765776" y="5157762"/>
              <a:ext cx="1987542" cy="20638"/>
            </a:xfrm>
            <a:custGeom>
              <a:avLst/>
              <a:gdLst>
                <a:gd name="T0" fmla="*/ 2147483647 w 1252"/>
                <a:gd name="T1" fmla="*/ 2147483647 h 13"/>
                <a:gd name="T2" fmla="*/ 2147483647 w 1252"/>
                <a:gd name="T3" fmla="*/ 2147483647 h 13"/>
                <a:gd name="T4" fmla="*/ 2147483647 w 1252"/>
                <a:gd name="T5" fmla="*/ 2147483647 h 13"/>
                <a:gd name="T6" fmla="*/ 2147483647 w 1252"/>
                <a:gd name="T7" fmla="*/ 2147483647 h 13"/>
                <a:gd name="T8" fmla="*/ 2147483647 w 1252"/>
                <a:gd name="T9" fmla="*/ 2147483647 h 13"/>
                <a:gd name="T10" fmla="*/ 2147483647 w 1252"/>
                <a:gd name="T11" fmla="*/ 2147483647 h 13"/>
                <a:gd name="T12" fmla="*/ 0 w 1252"/>
                <a:gd name="T13" fmla="*/ 2147483647 h 13"/>
                <a:gd name="T14" fmla="*/ 0 w 1252"/>
                <a:gd name="T15" fmla="*/ 0 h 13"/>
                <a:gd name="T16" fmla="*/ 0 w 1252"/>
                <a:gd name="T17" fmla="*/ 2147483647 h 13"/>
                <a:gd name="T18" fmla="*/ 0 w 1252"/>
                <a:gd name="T19" fmla="*/ 2147483647 h 13"/>
                <a:gd name="T20" fmla="*/ 0 w 1252"/>
                <a:gd name="T21" fmla="*/ 2147483647 h 13"/>
                <a:gd name="T22" fmla="*/ 2147483647 w 1252"/>
                <a:gd name="T23" fmla="*/ 2147483647 h 13"/>
                <a:gd name="T24" fmla="*/ 2147483647 w 1252"/>
                <a:gd name="T25" fmla="*/ 2147483647 h 13"/>
                <a:gd name="T26" fmla="*/ 2147483647 w 1252"/>
                <a:gd name="T27" fmla="*/ 2147483647 h 13"/>
                <a:gd name="T28" fmla="*/ 2147483647 w 1252"/>
                <a:gd name="T29" fmla="*/ 2147483647 h 13"/>
                <a:gd name="T30" fmla="*/ 2147483647 w 1252"/>
                <a:gd name="T31" fmla="*/ 2147483647 h 13"/>
                <a:gd name="T32" fmla="*/ 2147483647 w 1252"/>
                <a:gd name="T33" fmla="*/ 2147483647 h 13"/>
                <a:gd name="T34" fmla="*/ 2147483647 w 1252"/>
                <a:gd name="T35" fmla="*/ 2147483647 h 13"/>
                <a:gd name="T36" fmla="*/ 2147483647 w 1252"/>
                <a:gd name="T37" fmla="*/ 2147483647 h 13"/>
                <a:gd name="T38" fmla="*/ 2147483647 w 1252"/>
                <a:gd name="T39" fmla="*/ 0 h 13"/>
                <a:gd name="T40" fmla="*/ 2147483647 w 1252"/>
                <a:gd name="T41" fmla="*/ 0 h 13"/>
                <a:gd name="T42" fmla="*/ 2147483647 w 1252"/>
                <a:gd name="T43" fmla="*/ 2147483647 h 13"/>
                <a:gd name="T44" fmla="*/ 2147483647 w 1252"/>
                <a:gd name="T45" fmla="*/ 2147483647 h 13"/>
                <a:gd name="T46" fmla="*/ 2147483647 w 1252"/>
                <a:gd name="T47" fmla="*/ 2147483647 h 1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52"/>
                <a:gd name="T73" fmla="*/ 0 h 13"/>
                <a:gd name="T74" fmla="*/ 1252 w 1252"/>
                <a:gd name="T75" fmla="*/ 13 h 1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52" h="13">
                  <a:moveTo>
                    <a:pt x="1244" y="5"/>
                  </a:moveTo>
                  <a:lnTo>
                    <a:pt x="743" y="5"/>
                  </a:lnTo>
                  <a:lnTo>
                    <a:pt x="736" y="5"/>
                  </a:lnTo>
                  <a:lnTo>
                    <a:pt x="506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06" y="13"/>
                  </a:lnTo>
                  <a:lnTo>
                    <a:pt x="736" y="13"/>
                  </a:lnTo>
                  <a:lnTo>
                    <a:pt x="743" y="13"/>
                  </a:lnTo>
                  <a:lnTo>
                    <a:pt x="1244" y="13"/>
                  </a:lnTo>
                  <a:lnTo>
                    <a:pt x="1249" y="13"/>
                  </a:lnTo>
                  <a:lnTo>
                    <a:pt x="1252" y="10"/>
                  </a:lnTo>
                  <a:lnTo>
                    <a:pt x="1252" y="0"/>
                  </a:lnTo>
                  <a:lnTo>
                    <a:pt x="1249" y="5"/>
                  </a:lnTo>
                  <a:lnTo>
                    <a:pt x="1244" y="5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9"/>
            <p:cNvSpPr>
              <a:spLocks/>
            </p:cNvSpPr>
            <p:nvPr/>
          </p:nvSpPr>
          <p:spPr bwMode="auto">
            <a:xfrm>
              <a:off x="6581748" y="5206975"/>
              <a:ext cx="363536" cy="271462"/>
            </a:xfrm>
            <a:custGeom>
              <a:avLst/>
              <a:gdLst>
                <a:gd name="T0" fmla="*/ 2147483647 w 229"/>
                <a:gd name="T1" fmla="*/ 0 h 171"/>
                <a:gd name="T2" fmla="*/ 2147483647 w 229"/>
                <a:gd name="T3" fmla="*/ 0 h 171"/>
                <a:gd name="T4" fmla="*/ 2147483647 w 229"/>
                <a:gd name="T5" fmla="*/ 0 h 171"/>
                <a:gd name="T6" fmla="*/ 0 w 229"/>
                <a:gd name="T7" fmla="*/ 2147483647 h 171"/>
                <a:gd name="T8" fmla="*/ 2147483647 w 229"/>
                <a:gd name="T9" fmla="*/ 2147483647 h 171"/>
                <a:gd name="T10" fmla="*/ 2147483647 w 229"/>
                <a:gd name="T11" fmla="*/ 2147483647 h 171"/>
                <a:gd name="T12" fmla="*/ 2147483647 w 229"/>
                <a:gd name="T13" fmla="*/ 0 h 171"/>
                <a:gd name="T14" fmla="*/ 2147483647 w 229"/>
                <a:gd name="T15" fmla="*/ 0 h 1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9"/>
                <a:gd name="T25" fmla="*/ 0 h 171"/>
                <a:gd name="T26" fmla="*/ 229 w 229"/>
                <a:gd name="T27" fmla="*/ 171 h 17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9" h="171">
                  <a:moveTo>
                    <a:pt x="214" y="0"/>
                  </a:moveTo>
                  <a:lnTo>
                    <a:pt x="7" y="0"/>
                  </a:lnTo>
                  <a:lnTo>
                    <a:pt x="0" y="83"/>
                  </a:lnTo>
                  <a:lnTo>
                    <a:pt x="229" y="171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42"/>
            <p:cNvSpPr>
              <a:spLocks/>
            </p:cNvSpPr>
            <p:nvPr/>
          </p:nvSpPr>
          <p:spPr bwMode="auto">
            <a:xfrm>
              <a:off x="6576986" y="5399067"/>
              <a:ext cx="307974" cy="195262"/>
            </a:xfrm>
            <a:custGeom>
              <a:avLst/>
              <a:gdLst>
                <a:gd name="T0" fmla="*/ 2147483647 w 194"/>
                <a:gd name="T1" fmla="*/ 0 h 123"/>
                <a:gd name="T2" fmla="*/ 0 w 194"/>
                <a:gd name="T3" fmla="*/ 2147483647 h 123"/>
                <a:gd name="T4" fmla="*/ 2147483647 w 194"/>
                <a:gd name="T5" fmla="*/ 2147483647 h 123"/>
                <a:gd name="T6" fmla="*/ 2147483647 w 194"/>
                <a:gd name="T7" fmla="*/ 2147483647 h 123"/>
                <a:gd name="T8" fmla="*/ 2147483647 w 194"/>
                <a:gd name="T9" fmla="*/ 0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123"/>
                <a:gd name="T17" fmla="*/ 194 w 194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123">
                  <a:moveTo>
                    <a:pt x="13" y="0"/>
                  </a:moveTo>
                  <a:lnTo>
                    <a:pt x="0" y="123"/>
                  </a:lnTo>
                  <a:lnTo>
                    <a:pt x="194" y="123"/>
                  </a:lnTo>
                  <a:lnTo>
                    <a:pt x="13" y="10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44"/>
            <p:cNvSpPr>
              <a:spLocks/>
            </p:cNvSpPr>
            <p:nvPr/>
          </p:nvSpPr>
          <p:spPr bwMode="auto">
            <a:xfrm>
              <a:off x="6194425" y="5638800"/>
              <a:ext cx="79375" cy="115888"/>
            </a:xfrm>
            <a:custGeom>
              <a:avLst/>
              <a:gdLst>
                <a:gd name="T0" fmla="*/ 2147483647 w 50"/>
                <a:gd name="T1" fmla="*/ 2147483647 h 73"/>
                <a:gd name="T2" fmla="*/ 2147483647 w 50"/>
                <a:gd name="T3" fmla="*/ 2147483647 h 73"/>
                <a:gd name="T4" fmla="*/ 2147483647 w 50"/>
                <a:gd name="T5" fmla="*/ 2147483647 h 73"/>
                <a:gd name="T6" fmla="*/ 2147483647 w 50"/>
                <a:gd name="T7" fmla="*/ 2147483647 h 73"/>
                <a:gd name="T8" fmla="*/ 2147483647 w 50"/>
                <a:gd name="T9" fmla="*/ 2147483647 h 73"/>
                <a:gd name="T10" fmla="*/ 2147483647 w 50"/>
                <a:gd name="T11" fmla="*/ 2147483647 h 73"/>
                <a:gd name="T12" fmla="*/ 2147483647 w 50"/>
                <a:gd name="T13" fmla="*/ 2147483647 h 73"/>
                <a:gd name="T14" fmla="*/ 2147483647 w 50"/>
                <a:gd name="T15" fmla="*/ 0 h 73"/>
                <a:gd name="T16" fmla="*/ 2147483647 w 50"/>
                <a:gd name="T17" fmla="*/ 0 h 73"/>
                <a:gd name="T18" fmla="*/ 2147483647 w 50"/>
                <a:gd name="T19" fmla="*/ 0 h 73"/>
                <a:gd name="T20" fmla="*/ 2147483647 w 50"/>
                <a:gd name="T21" fmla="*/ 2147483647 h 73"/>
                <a:gd name="T22" fmla="*/ 2147483647 w 50"/>
                <a:gd name="T23" fmla="*/ 2147483647 h 73"/>
                <a:gd name="T24" fmla="*/ 2147483647 w 50"/>
                <a:gd name="T25" fmla="*/ 2147483647 h 73"/>
                <a:gd name="T26" fmla="*/ 0 w 50"/>
                <a:gd name="T27" fmla="*/ 2147483647 h 73"/>
                <a:gd name="T28" fmla="*/ 0 w 50"/>
                <a:gd name="T29" fmla="*/ 2147483647 h 73"/>
                <a:gd name="T30" fmla="*/ 0 w 50"/>
                <a:gd name="T31" fmla="*/ 2147483647 h 73"/>
                <a:gd name="T32" fmla="*/ 0 w 50"/>
                <a:gd name="T33" fmla="*/ 2147483647 h 73"/>
                <a:gd name="T34" fmla="*/ 0 w 50"/>
                <a:gd name="T35" fmla="*/ 2147483647 h 73"/>
                <a:gd name="T36" fmla="*/ 0 w 50"/>
                <a:gd name="T37" fmla="*/ 2147483647 h 73"/>
                <a:gd name="T38" fmla="*/ 2147483647 w 50"/>
                <a:gd name="T39" fmla="*/ 2147483647 h 73"/>
                <a:gd name="T40" fmla="*/ 2147483647 w 50"/>
                <a:gd name="T41" fmla="*/ 2147483647 h 73"/>
                <a:gd name="T42" fmla="*/ 2147483647 w 50"/>
                <a:gd name="T43" fmla="*/ 2147483647 h 73"/>
                <a:gd name="T44" fmla="*/ 2147483647 w 50"/>
                <a:gd name="T45" fmla="*/ 2147483647 h 73"/>
                <a:gd name="T46" fmla="*/ 2147483647 w 50"/>
                <a:gd name="T47" fmla="*/ 2147483647 h 73"/>
                <a:gd name="T48" fmla="*/ 2147483647 w 50"/>
                <a:gd name="T49" fmla="*/ 2147483647 h 73"/>
                <a:gd name="T50" fmla="*/ 2147483647 w 50"/>
                <a:gd name="T51" fmla="*/ 2147483647 h 7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0"/>
                <a:gd name="T79" fmla="*/ 0 h 73"/>
                <a:gd name="T80" fmla="*/ 50 w 50"/>
                <a:gd name="T81" fmla="*/ 73 h 7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0" h="73">
                  <a:moveTo>
                    <a:pt x="22" y="70"/>
                  </a:moveTo>
                  <a:lnTo>
                    <a:pt x="22" y="70"/>
                  </a:lnTo>
                  <a:lnTo>
                    <a:pt x="42" y="10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5" y="73"/>
                  </a:lnTo>
                  <a:lnTo>
                    <a:pt x="30" y="73"/>
                  </a:lnTo>
                  <a:lnTo>
                    <a:pt x="22" y="73"/>
                  </a:lnTo>
                  <a:lnTo>
                    <a:pt x="22" y="7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08" name="Picture 6" descr="\\MAHQSMS02\KDrive\XRay_Images\Z Portal images\Car Portal\car portal cnia\201 car portal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2" r="24989"/>
          <a:stretch>
            <a:fillRect/>
          </a:stretch>
        </p:blipFill>
        <p:spPr bwMode="auto">
          <a:xfrm>
            <a:off x="4668838" y="2195003"/>
            <a:ext cx="160655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TextBox 130"/>
          <p:cNvSpPr txBox="1">
            <a:spLocks noChangeArrowheads="1"/>
          </p:cNvSpPr>
          <p:nvPr/>
        </p:nvSpPr>
        <p:spPr bwMode="auto">
          <a:xfrm>
            <a:off x="4541838" y="1623940"/>
            <a:ext cx="18589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50" dirty="0">
                <a:latin typeface="Calibri" panose="020F0502020204030204" pitchFamily="34" charset="0"/>
              </a:rPr>
              <a:t>Passenger Backscatter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50" dirty="0">
                <a:latin typeface="Calibri" panose="020F0502020204030204" pitchFamily="34" charset="0"/>
              </a:rPr>
              <a:t>Passenger Forwardscatter</a:t>
            </a:r>
          </a:p>
        </p:txBody>
      </p:sp>
      <p:sp>
        <p:nvSpPr>
          <p:cNvPr id="110" name="TextBox 128"/>
          <p:cNvSpPr txBox="1">
            <a:spLocks noChangeArrowheads="1"/>
          </p:cNvSpPr>
          <p:nvPr/>
        </p:nvSpPr>
        <p:spPr bwMode="auto">
          <a:xfrm>
            <a:off x="4992688" y="4109528"/>
            <a:ext cx="95726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50" b="0" dirty="0">
                <a:latin typeface="Calibri" panose="020F0502020204030204" pitchFamily="34" charset="0"/>
              </a:rPr>
              <a:t>Monitor 3</a:t>
            </a:r>
          </a:p>
        </p:txBody>
      </p:sp>
      <p:grpSp>
        <p:nvGrpSpPr>
          <p:cNvPr id="111" name="Group 52"/>
          <p:cNvGrpSpPr>
            <a:grpSpLocks/>
          </p:cNvGrpSpPr>
          <p:nvPr/>
        </p:nvGrpSpPr>
        <p:grpSpPr bwMode="auto">
          <a:xfrm>
            <a:off x="6430963" y="2004503"/>
            <a:ext cx="1903412" cy="2208213"/>
            <a:chOff x="5657827" y="3657594"/>
            <a:chExt cx="2203441" cy="2205035"/>
          </a:xfrm>
        </p:grpSpPr>
        <p:sp>
          <p:nvSpPr>
            <p:cNvPr id="112" name="AutoShape 15"/>
            <p:cNvSpPr>
              <a:spLocks noChangeAspect="1" noChangeArrowheads="1" noTextEdit="1"/>
            </p:cNvSpPr>
            <p:nvPr/>
          </p:nvSpPr>
          <p:spPr bwMode="auto">
            <a:xfrm>
              <a:off x="5657827" y="3657594"/>
              <a:ext cx="2203441" cy="2205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17"/>
            <p:cNvSpPr>
              <a:spLocks/>
            </p:cNvSpPr>
            <p:nvPr/>
          </p:nvSpPr>
          <p:spPr bwMode="auto">
            <a:xfrm>
              <a:off x="6229325" y="5638792"/>
              <a:ext cx="1055684" cy="11113"/>
            </a:xfrm>
            <a:custGeom>
              <a:avLst/>
              <a:gdLst>
                <a:gd name="T0" fmla="*/ 2147483647 w 665"/>
                <a:gd name="T1" fmla="*/ 2147483647 h 7"/>
                <a:gd name="T2" fmla="*/ 2147483647 w 665"/>
                <a:gd name="T3" fmla="*/ 2147483647 h 7"/>
                <a:gd name="T4" fmla="*/ 2147483647 w 665"/>
                <a:gd name="T5" fmla="*/ 2147483647 h 7"/>
                <a:gd name="T6" fmla="*/ 2147483647 w 665"/>
                <a:gd name="T7" fmla="*/ 2147483647 h 7"/>
                <a:gd name="T8" fmla="*/ 2147483647 w 665"/>
                <a:gd name="T9" fmla="*/ 2147483647 h 7"/>
                <a:gd name="T10" fmla="*/ 2147483647 w 665"/>
                <a:gd name="T11" fmla="*/ 2147483647 h 7"/>
                <a:gd name="T12" fmla="*/ 2147483647 w 665"/>
                <a:gd name="T13" fmla="*/ 2147483647 h 7"/>
                <a:gd name="T14" fmla="*/ 2147483647 w 665"/>
                <a:gd name="T15" fmla="*/ 2147483647 h 7"/>
                <a:gd name="T16" fmla="*/ 2147483647 w 665"/>
                <a:gd name="T17" fmla="*/ 0 h 7"/>
                <a:gd name="T18" fmla="*/ 2147483647 w 665"/>
                <a:gd name="T19" fmla="*/ 0 h 7"/>
                <a:gd name="T20" fmla="*/ 2147483647 w 665"/>
                <a:gd name="T21" fmla="*/ 0 h 7"/>
                <a:gd name="T22" fmla="*/ 2147483647 w 665"/>
                <a:gd name="T23" fmla="*/ 0 h 7"/>
                <a:gd name="T24" fmla="*/ 2147483647 w 665"/>
                <a:gd name="T25" fmla="*/ 0 h 7"/>
                <a:gd name="T26" fmla="*/ 2147483647 w 665"/>
                <a:gd name="T27" fmla="*/ 0 h 7"/>
                <a:gd name="T28" fmla="*/ 2147483647 w 665"/>
                <a:gd name="T29" fmla="*/ 0 h 7"/>
                <a:gd name="T30" fmla="*/ 2147483647 w 665"/>
                <a:gd name="T31" fmla="*/ 0 h 7"/>
                <a:gd name="T32" fmla="*/ 2147483647 w 665"/>
                <a:gd name="T33" fmla="*/ 2147483647 h 7"/>
                <a:gd name="T34" fmla="*/ 0 w 665"/>
                <a:gd name="T35" fmla="*/ 2147483647 h 7"/>
                <a:gd name="T36" fmla="*/ 0 w 665"/>
                <a:gd name="T37" fmla="*/ 2147483647 h 7"/>
                <a:gd name="T38" fmla="*/ 0 w 665"/>
                <a:gd name="T39" fmla="*/ 2147483647 h 7"/>
                <a:gd name="T40" fmla="*/ 2147483647 w 665"/>
                <a:gd name="T41" fmla="*/ 214748364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65"/>
                <a:gd name="T64" fmla="*/ 0 h 7"/>
                <a:gd name="T65" fmla="*/ 665 w 665"/>
                <a:gd name="T66" fmla="*/ 7 h 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65" h="7">
                  <a:moveTo>
                    <a:pt x="20" y="7"/>
                  </a:moveTo>
                  <a:lnTo>
                    <a:pt x="164" y="7"/>
                  </a:lnTo>
                  <a:lnTo>
                    <a:pt x="502" y="7"/>
                  </a:lnTo>
                  <a:lnTo>
                    <a:pt x="665" y="7"/>
                  </a:lnTo>
                  <a:lnTo>
                    <a:pt x="663" y="2"/>
                  </a:lnTo>
                  <a:lnTo>
                    <a:pt x="660" y="0"/>
                  </a:lnTo>
                  <a:lnTo>
                    <a:pt x="499" y="0"/>
                  </a:lnTo>
                  <a:lnTo>
                    <a:pt x="166" y="0"/>
                  </a:lnTo>
                  <a:lnTo>
                    <a:pt x="25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8"/>
            <p:cNvSpPr>
              <a:spLocks noEditPoints="1"/>
            </p:cNvSpPr>
            <p:nvPr/>
          </p:nvSpPr>
          <p:spPr bwMode="auto">
            <a:xfrm>
              <a:off x="7021485" y="5638792"/>
              <a:ext cx="300037" cy="115888"/>
            </a:xfrm>
            <a:custGeom>
              <a:avLst/>
              <a:gdLst>
                <a:gd name="T0" fmla="*/ 2147483647 w 189"/>
                <a:gd name="T1" fmla="*/ 0 h 73"/>
                <a:gd name="T2" fmla="*/ 2147483647 w 189"/>
                <a:gd name="T3" fmla="*/ 0 h 73"/>
                <a:gd name="T4" fmla="*/ 0 w 189"/>
                <a:gd name="T5" fmla="*/ 0 h 73"/>
                <a:gd name="T6" fmla="*/ 2147483647 w 189"/>
                <a:gd name="T7" fmla="*/ 0 h 73"/>
                <a:gd name="T8" fmla="*/ 2147483647 w 189"/>
                <a:gd name="T9" fmla="*/ 2147483647 h 73"/>
                <a:gd name="T10" fmla="*/ 2147483647 w 189"/>
                <a:gd name="T11" fmla="*/ 2147483647 h 73"/>
                <a:gd name="T12" fmla="*/ 2147483647 w 189"/>
                <a:gd name="T13" fmla="*/ 2147483647 h 73"/>
                <a:gd name="T14" fmla="*/ 2147483647 w 189"/>
                <a:gd name="T15" fmla="*/ 2147483647 h 73"/>
                <a:gd name="T16" fmla="*/ 2147483647 w 189"/>
                <a:gd name="T17" fmla="*/ 2147483647 h 73"/>
                <a:gd name="T18" fmla="*/ 2147483647 w 189"/>
                <a:gd name="T19" fmla="*/ 2147483647 h 73"/>
                <a:gd name="T20" fmla="*/ 2147483647 w 189"/>
                <a:gd name="T21" fmla="*/ 2147483647 h 73"/>
                <a:gd name="T22" fmla="*/ 2147483647 w 189"/>
                <a:gd name="T23" fmla="*/ 2147483647 h 73"/>
                <a:gd name="T24" fmla="*/ 2147483647 w 189"/>
                <a:gd name="T25" fmla="*/ 2147483647 h 73"/>
                <a:gd name="T26" fmla="*/ 2147483647 w 189"/>
                <a:gd name="T27" fmla="*/ 2147483647 h 73"/>
                <a:gd name="T28" fmla="*/ 2147483647 w 189"/>
                <a:gd name="T29" fmla="*/ 2147483647 h 73"/>
                <a:gd name="T30" fmla="*/ 2147483647 w 189"/>
                <a:gd name="T31" fmla="*/ 2147483647 h 73"/>
                <a:gd name="T32" fmla="*/ 2147483647 w 189"/>
                <a:gd name="T33" fmla="*/ 2147483647 h 73"/>
                <a:gd name="T34" fmla="*/ 2147483647 w 189"/>
                <a:gd name="T35" fmla="*/ 2147483647 h 73"/>
                <a:gd name="T36" fmla="*/ 2147483647 w 189"/>
                <a:gd name="T37" fmla="*/ 2147483647 h 73"/>
                <a:gd name="T38" fmla="*/ 2147483647 w 189"/>
                <a:gd name="T39" fmla="*/ 2147483647 h 73"/>
                <a:gd name="T40" fmla="*/ 2147483647 w 189"/>
                <a:gd name="T41" fmla="*/ 2147483647 h 73"/>
                <a:gd name="T42" fmla="*/ 2147483647 w 189"/>
                <a:gd name="T43" fmla="*/ 2147483647 h 73"/>
                <a:gd name="T44" fmla="*/ 2147483647 w 189"/>
                <a:gd name="T45" fmla="*/ 2147483647 h 73"/>
                <a:gd name="T46" fmla="*/ 2147483647 w 189"/>
                <a:gd name="T47" fmla="*/ 2147483647 h 73"/>
                <a:gd name="T48" fmla="*/ 2147483647 w 189"/>
                <a:gd name="T49" fmla="*/ 2147483647 h 7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89"/>
                <a:gd name="T76" fmla="*/ 0 h 73"/>
                <a:gd name="T77" fmla="*/ 189 w 189"/>
                <a:gd name="T78" fmla="*/ 73 h 7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89" h="73">
                  <a:moveTo>
                    <a:pt x="136" y="0"/>
                  </a:moveTo>
                  <a:lnTo>
                    <a:pt x="136" y="0"/>
                  </a:lnTo>
                  <a:lnTo>
                    <a:pt x="0" y="0"/>
                  </a:lnTo>
                  <a:lnTo>
                    <a:pt x="136" y="0"/>
                  </a:lnTo>
                  <a:close/>
                  <a:moveTo>
                    <a:pt x="169" y="10"/>
                  </a:moveTo>
                  <a:lnTo>
                    <a:pt x="169" y="10"/>
                  </a:lnTo>
                  <a:lnTo>
                    <a:pt x="166" y="2"/>
                  </a:lnTo>
                  <a:lnTo>
                    <a:pt x="161" y="2"/>
                  </a:lnTo>
                  <a:lnTo>
                    <a:pt x="146" y="7"/>
                  </a:lnTo>
                  <a:lnTo>
                    <a:pt x="149" y="10"/>
                  </a:lnTo>
                  <a:lnTo>
                    <a:pt x="169" y="70"/>
                  </a:lnTo>
                  <a:lnTo>
                    <a:pt x="166" y="73"/>
                  </a:lnTo>
                  <a:lnTo>
                    <a:pt x="161" y="73"/>
                  </a:lnTo>
                  <a:lnTo>
                    <a:pt x="181" y="73"/>
                  </a:lnTo>
                  <a:lnTo>
                    <a:pt x="186" y="73"/>
                  </a:lnTo>
                  <a:lnTo>
                    <a:pt x="189" y="70"/>
                  </a:lnTo>
                  <a:lnTo>
                    <a:pt x="169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20"/>
            <p:cNvSpPr>
              <a:spLocks/>
            </p:cNvSpPr>
            <p:nvPr/>
          </p:nvSpPr>
          <p:spPr bwMode="auto">
            <a:xfrm>
              <a:off x="5713389" y="3713156"/>
              <a:ext cx="2092317" cy="2093910"/>
            </a:xfrm>
            <a:custGeom>
              <a:avLst/>
              <a:gdLst>
                <a:gd name="T0" fmla="*/ 2147483647 w 1318"/>
                <a:gd name="T1" fmla="*/ 0 h 1319"/>
                <a:gd name="T2" fmla="*/ 2147483647 w 1318"/>
                <a:gd name="T3" fmla="*/ 2147483647 h 1319"/>
                <a:gd name="T4" fmla="*/ 2147483647 w 1318"/>
                <a:gd name="T5" fmla="*/ 2147483647 h 1319"/>
                <a:gd name="T6" fmla="*/ 0 w 1318"/>
                <a:gd name="T7" fmla="*/ 2147483647 h 1319"/>
                <a:gd name="T8" fmla="*/ 0 w 1318"/>
                <a:gd name="T9" fmla="*/ 2147483647 h 1319"/>
                <a:gd name="T10" fmla="*/ 2147483647 w 1318"/>
                <a:gd name="T11" fmla="*/ 2147483647 h 1319"/>
                <a:gd name="T12" fmla="*/ 2147483647 w 1318"/>
                <a:gd name="T13" fmla="*/ 2147483647 h 1319"/>
                <a:gd name="T14" fmla="*/ 2147483647 w 1318"/>
                <a:gd name="T15" fmla="*/ 2147483647 h 1319"/>
                <a:gd name="T16" fmla="*/ 2147483647 w 1318"/>
                <a:gd name="T17" fmla="*/ 2147483647 h 1319"/>
                <a:gd name="T18" fmla="*/ 2147483647 w 1318"/>
                <a:gd name="T19" fmla="*/ 2147483647 h 1319"/>
                <a:gd name="T20" fmla="*/ 2147483647 w 1318"/>
                <a:gd name="T21" fmla="*/ 2147483647 h 1319"/>
                <a:gd name="T22" fmla="*/ 2147483647 w 1318"/>
                <a:gd name="T23" fmla="*/ 2147483647 h 1319"/>
                <a:gd name="T24" fmla="*/ 2147483647 w 1318"/>
                <a:gd name="T25" fmla="*/ 2147483647 h 1319"/>
                <a:gd name="T26" fmla="*/ 2147483647 w 1318"/>
                <a:gd name="T27" fmla="*/ 2147483647 h 1319"/>
                <a:gd name="T28" fmla="*/ 2147483647 w 1318"/>
                <a:gd name="T29" fmla="*/ 2147483647 h 1319"/>
                <a:gd name="T30" fmla="*/ 2147483647 w 1318"/>
                <a:gd name="T31" fmla="*/ 2147483647 h 1319"/>
                <a:gd name="T32" fmla="*/ 2147483647 w 1318"/>
                <a:gd name="T33" fmla="*/ 2147483647 h 1319"/>
                <a:gd name="T34" fmla="*/ 2147483647 w 1318"/>
                <a:gd name="T35" fmla="*/ 2147483647 h 1319"/>
                <a:gd name="T36" fmla="*/ 2147483647 w 1318"/>
                <a:gd name="T37" fmla="*/ 2147483647 h 1319"/>
                <a:gd name="T38" fmla="*/ 2147483647 w 1318"/>
                <a:gd name="T39" fmla="*/ 2147483647 h 1319"/>
                <a:gd name="T40" fmla="*/ 2147483647 w 1318"/>
                <a:gd name="T41" fmla="*/ 2147483647 h 1319"/>
                <a:gd name="T42" fmla="*/ 2147483647 w 1318"/>
                <a:gd name="T43" fmla="*/ 2147483647 h 1319"/>
                <a:gd name="T44" fmla="*/ 2147483647 w 1318"/>
                <a:gd name="T45" fmla="*/ 2147483647 h 1319"/>
                <a:gd name="T46" fmla="*/ 2147483647 w 1318"/>
                <a:gd name="T47" fmla="*/ 2147483647 h 1319"/>
                <a:gd name="T48" fmla="*/ 2147483647 w 1318"/>
                <a:gd name="T49" fmla="*/ 2147483647 h 1319"/>
                <a:gd name="T50" fmla="*/ 2147483647 w 1318"/>
                <a:gd name="T51" fmla="*/ 2147483647 h 1319"/>
                <a:gd name="T52" fmla="*/ 2147483647 w 1318"/>
                <a:gd name="T53" fmla="*/ 2147483647 h 1319"/>
                <a:gd name="T54" fmla="*/ 2147483647 w 1318"/>
                <a:gd name="T55" fmla="*/ 2147483647 h 1319"/>
                <a:gd name="T56" fmla="*/ 2147483647 w 1318"/>
                <a:gd name="T57" fmla="*/ 2147483647 h 1319"/>
                <a:gd name="T58" fmla="*/ 2147483647 w 1318"/>
                <a:gd name="T59" fmla="*/ 2147483647 h 1319"/>
                <a:gd name="T60" fmla="*/ 2147483647 w 1318"/>
                <a:gd name="T61" fmla="*/ 2147483647 h 1319"/>
                <a:gd name="T62" fmla="*/ 2147483647 w 1318"/>
                <a:gd name="T63" fmla="*/ 2147483647 h 1319"/>
                <a:gd name="T64" fmla="*/ 2147483647 w 1318"/>
                <a:gd name="T65" fmla="*/ 2147483647 h 1319"/>
                <a:gd name="T66" fmla="*/ 2147483647 w 1318"/>
                <a:gd name="T67" fmla="*/ 2147483647 h 1319"/>
                <a:gd name="T68" fmla="*/ 2147483647 w 1318"/>
                <a:gd name="T69" fmla="*/ 2147483647 h 1319"/>
                <a:gd name="T70" fmla="*/ 2147483647 w 1318"/>
                <a:gd name="T71" fmla="*/ 2147483647 h 1319"/>
                <a:gd name="T72" fmla="*/ 2147483647 w 1318"/>
                <a:gd name="T73" fmla="*/ 2147483647 h 1319"/>
                <a:gd name="T74" fmla="*/ 2147483647 w 1318"/>
                <a:gd name="T75" fmla="*/ 2147483647 h 1319"/>
                <a:gd name="T76" fmla="*/ 2147483647 w 1318"/>
                <a:gd name="T77" fmla="*/ 2147483647 h 1319"/>
                <a:gd name="T78" fmla="*/ 2147483647 w 1318"/>
                <a:gd name="T79" fmla="*/ 2147483647 h 1319"/>
                <a:gd name="T80" fmla="*/ 2147483647 w 1318"/>
                <a:gd name="T81" fmla="*/ 2147483647 h 1319"/>
                <a:gd name="T82" fmla="*/ 2147483647 w 1318"/>
                <a:gd name="T83" fmla="*/ 2147483647 h 1319"/>
                <a:gd name="T84" fmla="*/ 2147483647 w 1318"/>
                <a:gd name="T85" fmla="*/ 0 h 131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18"/>
                <a:gd name="T130" fmla="*/ 0 h 1319"/>
                <a:gd name="T131" fmla="*/ 1318 w 1318"/>
                <a:gd name="T132" fmla="*/ 1319 h 131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18" h="1319">
                  <a:moveTo>
                    <a:pt x="38" y="0"/>
                  </a:moveTo>
                  <a:lnTo>
                    <a:pt x="38" y="0"/>
                  </a:lnTo>
                  <a:lnTo>
                    <a:pt x="30" y="3"/>
                  </a:lnTo>
                  <a:lnTo>
                    <a:pt x="23" y="5"/>
                  </a:lnTo>
                  <a:lnTo>
                    <a:pt x="10" y="13"/>
                  </a:lnTo>
                  <a:lnTo>
                    <a:pt x="3" y="26"/>
                  </a:lnTo>
                  <a:lnTo>
                    <a:pt x="0" y="33"/>
                  </a:lnTo>
                  <a:lnTo>
                    <a:pt x="0" y="41"/>
                  </a:lnTo>
                  <a:lnTo>
                    <a:pt x="0" y="918"/>
                  </a:lnTo>
                  <a:lnTo>
                    <a:pt x="0" y="925"/>
                  </a:lnTo>
                  <a:lnTo>
                    <a:pt x="3" y="933"/>
                  </a:lnTo>
                  <a:lnTo>
                    <a:pt x="10" y="946"/>
                  </a:lnTo>
                  <a:lnTo>
                    <a:pt x="23" y="953"/>
                  </a:lnTo>
                  <a:lnTo>
                    <a:pt x="30" y="956"/>
                  </a:lnTo>
                  <a:lnTo>
                    <a:pt x="38" y="956"/>
                  </a:lnTo>
                  <a:lnTo>
                    <a:pt x="522" y="956"/>
                  </a:lnTo>
                  <a:lnTo>
                    <a:pt x="499" y="1183"/>
                  </a:lnTo>
                  <a:lnTo>
                    <a:pt x="328" y="1180"/>
                  </a:lnTo>
                  <a:lnTo>
                    <a:pt x="328" y="1183"/>
                  </a:lnTo>
                  <a:lnTo>
                    <a:pt x="318" y="1183"/>
                  </a:lnTo>
                  <a:lnTo>
                    <a:pt x="308" y="1190"/>
                  </a:lnTo>
                  <a:lnTo>
                    <a:pt x="300" y="1198"/>
                  </a:lnTo>
                  <a:lnTo>
                    <a:pt x="292" y="1213"/>
                  </a:lnTo>
                  <a:lnTo>
                    <a:pt x="290" y="1223"/>
                  </a:lnTo>
                  <a:lnTo>
                    <a:pt x="272" y="1273"/>
                  </a:lnTo>
                  <a:lnTo>
                    <a:pt x="272" y="1278"/>
                  </a:lnTo>
                  <a:lnTo>
                    <a:pt x="270" y="1283"/>
                  </a:lnTo>
                  <a:lnTo>
                    <a:pt x="272" y="1296"/>
                  </a:lnTo>
                  <a:lnTo>
                    <a:pt x="280" y="1306"/>
                  </a:lnTo>
                  <a:lnTo>
                    <a:pt x="285" y="1311"/>
                  </a:lnTo>
                  <a:lnTo>
                    <a:pt x="292" y="1316"/>
                  </a:lnTo>
                  <a:lnTo>
                    <a:pt x="300" y="1319"/>
                  </a:lnTo>
                  <a:lnTo>
                    <a:pt x="310" y="1319"/>
                  </a:lnTo>
                  <a:lnTo>
                    <a:pt x="1005" y="1319"/>
                  </a:lnTo>
                  <a:lnTo>
                    <a:pt x="1015" y="1319"/>
                  </a:lnTo>
                  <a:lnTo>
                    <a:pt x="1023" y="1316"/>
                  </a:lnTo>
                  <a:lnTo>
                    <a:pt x="1028" y="1314"/>
                  </a:lnTo>
                  <a:lnTo>
                    <a:pt x="1036" y="1309"/>
                  </a:lnTo>
                  <a:lnTo>
                    <a:pt x="1041" y="1301"/>
                  </a:lnTo>
                  <a:lnTo>
                    <a:pt x="1043" y="1293"/>
                  </a:lnTo>
                  <a:lnTo>
                    <a:pt x="1043" y="1286"/>
                  </a:lnTo>
                  <a:lnTo>
                    <a:pt x="1043" y="1278"/>
                  </a:lnTo>
                  <a:lnTo>
                    <a:pt x="1043" y="1273"/>
                  </a:lnTo>
                  <a:lnTo>
                    <a:pt x="1023" y="1213"/>
                  </a:lnTo>
                  <a:lnTo>
                    <a:pt x="1020" y="1205"/>
                  </a:lnTo>
                  <a:lnTo>
                    <a:pt x="1015" y="1195"/>
                  </a:lnTo>
                  <a:lnTo>
                    <a:pt x="1005" y="1188"/>
                  </a:lnTo>
                  <a:lnTo>
                    <a:pt x="998" y="1183"/>
                  </a:lnTo>
                  <a:lnTo>
                    <a:pt x="988" y="1183"/>
                  </a:lnTo>
                  <a:lnTo>
                    <a:pt x="816" y="1183"/>
                  </a:lnTo>
                  <a:lnTo>
                    <a:pt x="794" y="956"/>
                  </a:lnTo>
                  <a:lnTo>
                    <a:pt x="1277" y="956"/>
                  </a:lnTo>
                  <a:lnTo>
                    <a:pt x="1285" y="956"/>
                  </a:lnTo>
                  <a:lnTo>
                    <a:pt x="1293" y="953"/>
                  </a:lnTo>
                  <a:lnTo>
                    <a:pt x="1305" y="946"/>
                  </a:lnTo>
                  <a:lnTo>
                    <a:pt x="1313" y="933"/>
                  </a:lnTo>
                  <a:lnTo>
                    <a:pt x="1315" y="925"/>
                  </a:lnTo>
                  <a:lnTo>
                    <a:pt x="1318" y="918"/>
                  </a:lnTo>
                  <a:lnTo>
                    <a:pt x="1318" y="41"/>
                  </a:lnTo>
                  <a:lnTo>
                    <a:pt x="1315" y="33"/>
                  </a:lnTo>
                  <a:lnTo>
                    <a:pt x="1313" y="26"/>
                  </a:lnTo>
                  <a:lnTo>
                    <a:pt x="1305" y="13"/>
                  </a:lnTo>
                  <a:lnTo>
                    <a:pt x="1293" y="5"/>
                  </a:lnTo>
                  <a:lnTo>
                    <a:pt x="1285" y="3"/>
                  </a:lnTo>
                  <a:lnTo>
                    <a:pt x="1277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21"/>
            <p:cNvSpPr>
              <a:spLocks/>
            </p:cNvSpPr>
            <p:nvPr/>
          </p:nvSpPr>
          <p:spPr bwMode="auto">
            <a:xfrm>
              <a:off x="5765776" y="3765544"/>
              <a:ext cx="1987542" cy="1412873"/>
            </a:xfrm>
            <a:custGeom>
              <a:avLst/>
              <a:gdLst>
                <a:gd name="T0" fmla="*/ 2147483647 w 1252"/>
                <a:gd name="T1" fmla="*/ 0 h 890"/>
                <a:gd name="T2" fmla="*/ 2147483647 w 1252"/>
                <a:gd name="T3" fmla="*/ 0 h 890"/>
                <a:gd name="T4" fmla="*/ 2147483647 w 1252"/>
                <a:gd name="T5" fmla="*/ 0 h 890"/>
                <a:gd name="T6" fmla="*/ 0 w 1252"/>
                <a:gd name="T7" fmla="*/ 2147483647 h 890"/>
                <a:gd name="T8" fmla="*/ 0 w 1252"/>
                <a:gd name="T9" fmla="*/ 2147483647 h 890"/>
                <a:gd name="T10" fmla="*/ 0 w 1252"/>
                <a:gd name="T11" fmla="*/ 2147483647 h 890"/>
                <a:gd name="T12" fmla="*/ 0 w 1252"/>
                <a:gd name="T13" fmla="*/ 2147483647 h 890"/>
                <a:gd name="T14" fmla="*/ 0 w 1252"/>
                <a:gd name="T15" fmla="*/ 2147483647 h 890"/>
                <a:gd name="T16" fmla="*/ 2147483647 w 1252"/>
                <a:gd name="T17" fmla="*/ 2147483647 h 890"/>
                <a:gd name="T18" fmla="*/ 2147483647 w 1252"/>
                <a:gd name="T19" fmla="*/ 2147483647 h 890"/>
                <a:gd name="T20" fmla="*/ 2147483647 w 1252"/>
                <a:gd name="T21" fmla="*/ 2147483647 h 890"/>
                <a:gd name="T22" fmla="*/ 2147483647 w 1252"/>
                <a:gd name="T23" fmla="*/ 2147483647 h 890"/>
                <a:gd name="T24" fmla="*/ 2147483647 w 1252"/>
                <a:gd name="T25" fmla="*/ 2147483647 h 890"/>
                <a:gd name="T26" fmla="*/ 2147483647 w 1252"/>
                <a:gd name="T27" fmla="*/ 2147483647 h 890"/>
                <a:gd name="T28" fmla="*/ 2147483647 w 1252"/>
                <a:gd name="T29" fmla="*/ 2147483647 h 890"/>
                <a:gd name="T30" fmla="*/ 2147483647 w 1252"/>
                <a:gd name="T31" fmla="*/ 2147483647 h 890"/>
                <a:gd name="T32" fmla="*/ 2147483647 w 1252"/>
                <a:gd name="T33" fmla="*/ 2147483647 h 890"/>
                <a:gd name="T34" fmla="*/ 2147483647 w 1252"/>
                <a:gd name="T35" fmla="*/ 2147483647 h 890"/>
                <a:gd name="T36" fmla="*/ 2147483647 w 1252"/>
                <a:gd name="T37" fmla="*/ 2147483647 h 890"/>
                <a:gd name="T38" fmla="*/ 2147483647 w 1252"/>
                <a:gd name="T39" fmla="*/ 0 h 890"/>
                <a:gd name="T40" fmla="*/ 2147483647 w 1252"/>
                <a:gd name="T41" fmla="*/ 0 h 8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52"/>
                <a:gd name="T64" fmla="*/ 0 h 890"/>
                <a:gd name="T65" fmla="*/ 1252 w 1252"/>
                <a:gd name="T66" fmla="*/ 890 h 89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52" h="890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885"/>
                  </a:lnTo>
                  <a:lnTo>
                    <a:pt x="0" y="890"/>
                  </a:lnTo>
                  <a:lnTo>
                    <a:pt x="5" y="890"/>
                  </a:lnTo>
                  <a:lnTo>
                    <a:pt x="506" y="890"/>
                  </a:lnTo>
                  <a:lnTo>
                    <a:pt x="736" y="890"/>
                  </a:lnTo>
                  <a:lnTo>
                    <a:pt x="743" y="890"/>
                  </a:lnTo>
                  <a:lnTo>
                    <a:pt x="1244" y="890"/>
                  </a:lnTo>
                  <a:lnTo>
                    <a:pt x="1249" y="890"/>
                  </a:lnTo>
                  <a:lnTo>
                    <a:pt x="1252" y="88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22"/>
            <p:cNvSpPr>
              <a:spLocks/>
            </p:cNvSpPr>
            <p:nvPr/>
          </p:nvSpPr>
          <p:spPr bwMode="auto">
            <a:xfrm>
              <a:off x="5797525" y="3802057"/>
              <a:ext cx="1919280" cy="1271586"/>
            </a:xfrm>
            <a:custGeom>
              <a:avLst/>
              <a:gdLst>
                <a:gd name="T0" fmla="*/ 2147483647 w 1209"/>
                <a:gd name="T1" fmla="*/ 0 h 801"/>
                <a:gd name="T2" fmla="*/ 0 w 1209"/>
                <a:gd name="T3" fmla="*/ 0 h 801"/>
                <a:gd name="T4" fmla="*/ 0 w 1209"/>
                <a:gd name="T5" fmla="*/ 2147483647 h 801"/>
                <a:gd name="T6" fmla="*/ 2147483647 w 1209"/>
                <a:gd name="T7" fmla="*/ 2147483647 h 801"/>
                <a:gd name="T8" fmla="*/ 2147483647 w 1209"/>
                <a:gd name="T9" fmla="*/ 0 h 801"/>
                <a:gd name="T10" fmla="*/ 2147483647 w 1209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09"/>
                <a:gd name="T19" fmla="*/ 0 h 801"/>
                <a:gd name="T20" fmla="*/ 1209 w 1209"/>
                <a:gd name="T21" fmla="*/ 801 h 8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09" h="801">
                  <a:moveTo>
                    <a:pt x="1199" y="0"/>
                  </a:moveTo>
                  <a:lnTo>
                    <a:pt x="0" y="0"/>
                  </a:lnTo>
                  <a:lnTo>
                    <a:pt x="0" y="801"/>
                  </a:lnTo>
                  <a:lnTo>
                    <a:pt x="1209" y="801"/>
                  </a:lnTo>
                  <a:lnTo>
                    <a:pt x="1209" y="0"/>
                  </a:lnTo>
                  <a:lnTo>
                    <a:pt x="119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6989734" y="5638791"/>
              <a:ext cx="31750" cy="1588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/>
            </a:p>
          </p:txBody>
        </p:sp>
        <p:sp>
          <p:nvSpPr>
            <p:cNvPr id="119" name="Freeform 26"/>
            <p:cNvSpPr>
              <a:spLocks/>
            </p:cNvSpPr>
            <p:nvPr/>
          </p:nvSpPr>
          <p:spPr bwMode="auto">
            <a:xfrm>
              <a:off x="6269011" y="5638791"/>
              <a:ext cx="288924" cy="1588"/>
            </a:xfrm>
            <a:custGeom>
              <a:avLst/>
              <a:gdLst>
                <a:gd name="T0" fmla="*/ 2147483647 w 182"/>
                <a:gd name="T1" fmla="*/ 0 h 1588"/>
                <a:gd name="T2" fmla="*/ 2147483647 w 182"/>
                <a:gd name="T3" fmla="*/ 0 h 1588"/>
                <a:gd name="T4" fmla="*/ 2147483647 w 182"/>
                <a:gd name="T5" fmla="*/ 0 h 1588"/>
                <a:gd name="T6" fmla="*/ 0 w 182"/>
                <a:gd name="T7" fmla="*/ 0 h 1588"/>
                <a:gd name="T8" fmla="*/ 0 w 182"/>
                <a:gd name="T9" fmla="*/ 0 h 1588"/>
                <a:gd name="T10" fmla="*/ 2147483647 w 182"/>
                <a:gd name="T11" fmla="*/ 0 h 1588"/>
                <a:gd name="T12" fmla="*/ 2147483647 w 182"/>
                <a:gd name="T13" fmla="*/ 0 h 15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1588"/>
                <a:gd name="T23" fmla="*/ 182 w 182"/>
                <a:gd name="T24" fmla="*/ 1588 h 15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1588">
                  <a:moveTo>
                    <a:pt x="162" y="0"/>
                  </a:moveTo>
                  <a:lnTo>
                    <a:pt x="182" y="0"/>
                  </a:lnTo>
                  <a:lnTo>
                    <a:pt x="0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27"/>
            <p:cNvSpPr>
              <a:spLocks/>
            </p:cNvSpPr>
            <p:nvPr/>
          </p:nvSpPr>
          <p:spPr bwMode="auto">
            <a:xfrm>
              <a:off x="6269011" y="5638791"/>
              <a:ext cx="257174" cy="1588"/>
            </a:xfrm>
            <a:custGeom>
              <a:avLst/>
              <a:gdLst>
                <a:gd name="T0" fmla="*/ 2147483647 w 162"/>
                <a:gd name="T1" fmla="*/ 0 h 1588"/>
                <a:gd name="T2" fmla="*/ 2147483647 w 162"/>
                <a:gd name="T3" fmla="*/ 0 h 1588"/>
                <a:gd name="T4" fmla="*/ 2147483647 w 162"/>
                <a:gd name="T5" fmla="*/ 0 h 1588"/>
                <a:gd name="T6" fmla="*/ 0 w 162"/>
                <a:gd name="T7" fmla="*/ 0 h 1588"/>
                <a:gd name="T8" fmla="*/ 0 w 162"/>
                <a:gd name="T9" fmla="*/ 0 h 1588"/>
                <a:gd name="T10" fmla="*/ 0 w 162"/>
                <a:gd name="T11" fmla="*/ 0 h 1588"/>
                <a:gd name="T12" fmla="*/ 2147483647 w 162"/>
                <a:gd name="T13" fmla="*/ 0 h 1588"/>
                <a:gd name="T14" fmla="*/ 2147483647 w 162"/>
                <a:gd name="T15" fmla="*/ 0 h 15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2"/>
                <a:gd name="T25" fmla="*/ 0 h 1588"/>
                <a:gd name="T26" fmla="*/ 162 w 162"/>
                <a:gd name="T27" fmla="*/ 1588 h 15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2" h="1588">
                  <a:moveTo>
                    <a:pt x="141" y="0"/>
                  </a:moveTo>
                  <a:lnTo>
                    <a:pt x="162" y="0"/>
                  </a:lnTo>
                  <a:lnTo>
                    <a:pt x="0" y="0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6989734" y="5638791"/>
              <a:ext cx="31750" cy="158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/>
            </a:p>
          </p:txBody>
        </p:sp>
        <p:sp>
          <p:nvSpPr>
            <p:cNvPr id="122" name="Freeform 29"/>
            <p:cNvSpPr>
              <a:spLocks/>
            </p:cNvSpPr>
            <p:nvPr/>
          </p:nvSpPr>
          <p:spPr bwMode="auto">
            <a:xfrm>
              <a:off x="6226148" y="5638791"/>
              <a:ext cx="1063620" cy="115888"/>
            </a:xfrm>
            <a:custGeom>
              <a:avLst/>
              <a:gdLst>
                <a:gd name="T0" fmla="*/ 2147483647 w 670"/>
                <a:gd name="T1" fmla="*/ 2147483647 h 73"/>
                <a:gd name="T2" fmla="*/ 2147483647 w 670"/>
                <a:gd name="T3" fmla="*/ 2147483647 h 73"/>
                <a:gd name="T4" fmla="*/ 2147483647 w 670"/>
                <a:gd name="T5" fmla="*/ 2147483647 h 73"/>
                <a:gd name="T6" fmla="*/ 2147483647 w 670"/>
                <a:gd name="T7" fmla="*/ 2147483647 h 73"/>
                <a:gd name="T8" fmla="*/ 2147483647 w 670"/>
                <a:gd name="T9" fmla="*/ 2147483647 h 73"/>
                <a:gd name="T10" fmla="*/ 2147483647 w 670"/>
                <a:gd name="T11" fmla="*/ 2147483647 h 73"/>
                <a:gd name="T12" fmla="*/ 2147483647 w 670"/>
                <a:gd name="T13" fmla="*/ 0 h 73"/>
                <a:gd name="T14" fmla="*/ 2147483647 w 670"/>
                <a:gd name="T15" fmla="*/ 0 h 73"/>
                <a:gd name="T16" fmla="*/ 2147483647 w 670"/>
                <a:gd name="T17" fmla="*/ 0 h 73"/>
                <a:gd name="T18" fmla="*/ 2147483647 w 670"/>
                <a:gd name="T19" fmla="*/ 0 h 73"/>
                <a:gd name="T20" fmla="*/ 2147483647 w 670"/>
                <a:gd name="T21" fmla="*/ 0 h 73"/>
                <a:gd name="T22" fmla="*/ 2147483647 w 670"/>
                <a:gd name="T23" fmla="*/ 0 h 73"/>
                <a:gd name="T24" fmla="*/ 2147483647 w 670"/>
                <a:gd name="T25" fmla="*/ 0 h 73"/>
                <a:gd name="T26" fmla="*/ 2147483647 w 670"/>
                <a:gd name="T27" fmla="*/ 0 h 73"/>
                <a:gd name="T28" fmla="*/ 2147483647 w 670"/>
                <a:gd name="T29" fmla="*/ 0 h 73"/>
                <a:gd name="T30" fmla="*/ 2147483647 w 670"/>
                <a:gd name="T31" fmla="*/ 0 h 73"/>
                <a:gd name="T32" fmla="*/ 2147483647 w 670"/>
                <a:gd name="T33" fmla="*/ 0 h 73"/>
                <a:gd name="T34" fmla="*/ 2147483647 w 670"/>
                <a:gd name="T35" fmla="*/ 2147483647 h 73"/>
                <a:gd name="T36" fmla="*/ 2147483647 w 670"/>
                <a:gd name="T37" fmla="*/ 2147483647 h 73"/>
                <a:gd name="T38" fmla="*/ 2147483647 w 670"/>
                <a:gd name="T39" fmla="*/ 2147483647 h 73"/>
                <a:gd name="T40" fmla="*/ 0 w 670"/>
                <a:gd name="T41" fmla="*/ 2147483647 h 73"/>
                <a:gd name="T42" fmla="*/ 0 w 670"/>
                <a:gd name="T43" fmla="*/ 2147483647 h 73"/>
                <a:gd name="T44" fmla="*/ 0 w 670"/>
                <a:gd name="T45" fmla="*/ 2147483647 h 73"/>
                <a:gd name="T46" fmla="*/ 0 w 670"/>
                <a:gd name="T47" fmla="*/ 2147483647 h 73"/>
                <a:gd name="T48" fmla="*/ 2147483647 w 670"/>
                <a:gd name="T49" fmla="*/ 2147483647 h 73"/>
                <a:gd name="T50" fmla="*/ 2147483647 w 670"/>
                <a:gd name="T51" fmla="*/ 2147483647 h 73"/>
                <a:gd name="T52" fmla="*/ 2147483647 w 670"/>
                <a:gd name="T53" fmla="*/ 2147483647 h 73"/>
                <a:gd name="T54" fmla="*/ 2147483647 w 670"/>
                <a:gd name="T55" fmla="*/ 2147483647 h 73"/>
                <a:gd name="T56" fmla="*/ 2147483647 w 670"/>
                <a:gd name="T57" fmla="*/ 2147483647 h 73"/>
                <a:gd name="T58" fmla="*/ 2147483647 w 670"/>
                <a:gd name="T59" fmla="*/ 2147483647 h 73"/>
                <a:gd name="T60" fmla="*/ 2147483647 w 670"/>
                <a:gd name="T61" fmla="*/ 2147483647 h 73"/>
                <a:gd name="T62" fmla="*/ 2147483647 w 670"/>
                <a:gd name="T63" fmla="*/ 2147483647 h 73"/>
                <a:gd name="T64" fmla="*/ 2147483647 w 670"/>
                <a:gd name="T65" fmla="*/ 2147483647 h 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70"/>
                <a:gd name="T100" fmla="*/ 0 h 73"/>
                <a:gd name="T101" fmla="*/ 670 w 670"/>
                <a:gd name="T102" fmla="*/ 73 h 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70" h="73">
                  <a:moveTo>
                    <a:pt x="670" y="70"/>
                  </a:moveTo>
                  <a:lnTo>
                    <a:pt x="670" y="70"/>
                  </a:lnTo>
                  <a:lnTo>
                    <a:pt x="652" y="10"/>
                  </a:lnTo>
                  <a:lnTo>
                    <a:pt x="650" y="5"/>
                  </a:lnTo>
                  <a:lnTo>
                    <a:pt x="647" y="2"/>
                  </a:lnTo>
                  <a:lnTo>
                    <a:pt x="642" y="0"/>
                  </a:lnTo>
                  <a:lnTo>
                    <a:pt x="501" y="0"/>
                  </a:lnTo>
                  <a:lnTo>
                    <a:pt x="481" y="0"/>
                  </a:lnTo>
                  <a:lnTo>
                    <a:pt x="461" y="0"/>
                  </a:lnTo>
                  <a:lnTo>
                    <a:pt x="209" y="0"/>
                  </a:lnTo>
                  <a:lnTo>
                    <a:pt x="189" y="0"/>
                  </a:lnTo>
                  <a:lnTo>
                    <a:pt x="168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2" y="73"/>
                  </a:lnTo>
                  <a:lnTo>
                    <a:pt x="7" y="73"/>
                  </a:lnTo>
                  <a:lnTo>
                    <a:pt x="662" y="73"/>
                  </a:lnTo>
                  <a:lnTo>
                    <a:pt x="667" y="73"/>
                  </a:lnTo>
                  <a:lnTo>
                    <a:pt x="670" y="7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30"/>
            <p:cNvSpPr>
              <a:spLocks noEditPoints="1"/>
            </p:cNvSpPr>
            <p:nvPr/>
          </p:nvSpPr>
          <p:spPr bwMode="auto">
            <a:xfrm>
              <a:off x="5737200" y="3736970"/>
              <a:ext cx="2044692" cy="2046286"/>
            </a:xfrm>
            <a:custGeom>
              <a:avLst/>
              <a:gdLst>
                <a:gd name="T0" fmla="*/ 2147483647 w 1288"/>
                <a:gd name="T1" fmla="*/ 2147483647 h 1289"/>
                <a:gd name="T2" fmla="*/ 2147483647 w 1288"/>
                <a:gd name="T3" fmla="*/ 2147483647 h 1289"/>
                <a:gd name="T4" fmla="*/ 2147483647 w 1288"/>
                <a:gd name="T5" fmla="*/ 2147483647 h 1289"/>
                <a:gd name="T6" fmla="*/ 2147483647 w 1288"/>
                <a:gd name="T7" fmla="*/ 2147483647 h 1289"/>
                <a:gd name="T8" fmla="*/ 2147483647 w 1288"/>
                <a:gd name="T9" fmla="*/ 2147483647 h 1289"/>
                <a:gd name="T10" fmla="*/ 2147483647 w 1288"/>
                <a:gd name="T11" fmla="*/ 2147483647 h 1289"/>
                <a:gd name="T12" fmla="*/ 2147483647 w 1288"/>
                <a:gd name="T13" fmla="*/ 2147483647 h 1289"/>
                <a:gd name="T14" fmla="*/ 2147483647 w 1288"/>
                <a:gd name="T15" fmla="*/ 2147483647 h 1289"/>
                <a:gd name="T16" fmla="*/ 2147483647 w 1288"/>
                <a:gd name="T17" fmla="*/ 2147483647 h 1289"/>
                <a:gd name="T18" fmla="*/ 2147483647 w 1288"/>
                <a:gd name="T19" fmla="*/ 2147483647 h 1289"/>
                <a:gd name="T20" fmla="*/ 2147483647 w 1288"/>
                <a:gd name="T21" fmla="*/ 2147483647 h 1289"/>
                <a:gd name="T22" fmla="*/ 2147483647 w 1288"/>
                <a:gd name="T23" fmla="*/ 2147483647 h 1289"/>
                <a:gd name="T24" fmla="*/ 2147483647 w 1288"/>
                <a:gd name="T25" fmla="*/ 2147483647 h 1289"/>
                <a:gd name="T26" fmla="*/ 2147483647 w 1288"/>
                <a:gd name="T27" fmla="*/ 2147483647 h 1289"/>
                <a:gd name="T28" fmla="*/ 2147483647 w 1288"/>
                <a:gd name="T29" fmla="*/ 2147483647 h 1289"/>
                <a:gd name="T30" fmla="*/ 2147483647 w 1288"/>
                <a:gd name="T31" fmla="*/ 2147483647 h 1289"/>
                <a:gd name="T32" fmla="*/ 2147483647 w 1288"/>
                <a:gd name="T33" fmla="*/ 2147483647 h 1289"/>
                <a:gd name="T34" fmla="*/ 2147483647 w 1288"/>
                <a:gd name="T35" fmla="*/ 2147483647 h 1289"/>
                <a:gd name="T36" fmla="*/ 2147483647 w 1288"/>
                <a:gd name="T37" fmla="*/ 2147483647 h 1289"/>
                <a:gd name="T38" fmla="*/ 2147483647 w 1288"/>
                <a:gd name="T39" fmla="*/ 2147483647 h 1289"/>
                <a:gd name="T40" fmla="*/ 2147483647 w 1288"/>
                <a:gd name="T41" fmla="*/ 2147483647 h 1289"/>
                <a:gd name="T42" fmla="*/ 2147483647 w 1288"/>
                <a:gd name="T43" fmla="*/ 2147483647 h 1289"/>
                <a:gd name="T44" fmla="*/ 2147483647 w 1288"/>
                <a:gd name="T45" fmla="*/ 2147483647 h 1289"/>
                <a:gd name="T46" fmla="*/ 2147483647 w 1288"/>
                <a:gd name="T47" fmla="*/ 2147483647 h 1289"/>
                <a:gd name="T48" fmla="*/ 2147483647 w 1288"/>
                <a:gd name="T49" fmla="*/ 2147483647 h 1289"/>
                <a:gd name="T50" fmla="*/ 2147483647 w 1288"/>
                <a:gd name="T51" fmla="*/ 2147483647 h 1289"/>
                <a:gd name="T52" fmla="*/ 2147483647 w 1288"/>
                <a:gd name="T53" fmla="*/ 2147483647 h 1289"/>
                <a:gd name="T54" fmla="*/ 2147483647 w 1288"/>
                <a:gd name="T55" fmla="*/ 2147483647 h 1289"/>
                <a:gd name="T56" fmla="*/ 2147483647 w 1288"/>
                <a:gd name="T57" fmla="*/ 0 h 1289"/>
                <a:gd name="T58" fmla="*/ 2147483647 w 1288"/>
                <a:gd name="T59" fmla="*/ 0 h 1289"/>
                <a:gd name="T60" fmla="*/ 2147483647 w 1288"/>
                <a:gd name="T61" fmla="*/ 2147483647 h 1289"/>
                <a:gd name="T62" fmla="*/ 0 w 1288"/>
                <a:gd name="T63" fmla="*/ 2147483647 h 1289"/>
                <a:gd name="T64" fmla="*/ 0 w 1288"/>
                <a:gd name="T65" fmla="*/ 2147483647 h 1289"/>
                <a:gd name="T66" fmla="*/ 2147483647 w 1288"/>
                <a:gd name="T67" fmla="*/ 2147483647 h 1289"/>
                <a:gd name="T68" fmla="*/ 2147483647 w 1288"/>
                <a:gd name="T69" fmla="*/ 2147483647 h 1289"/>
                <a:gd name="T70" fmla="*/ 2147483647 w 1288"/>
                <a:gd name="T71" fmla="*/ 2147483647 h 1289"/>
                <a:gd name="T72" fmla="*/ 2147483647 w 1288"/>
                <a:gd name="T73" fmla="*/ 2147483647 h 1289"/>
                <a:gd name="T74" fmla="*/ 2147483647 w 1288"/>
                <a:gd name="T75" fmla="*/ 2147483647 h 1289"/>
                <a:gd name="T76" fmla="*/ 2147483647 w 1288"/>
                <a:gd name="T77" fmla="*/ 2147483647 h 1289"/>
                <a:gd name="T78" fmla="*/ 2147483647 w 1288"/>
                <a:gd name="T79" fmla="*/ 2147483647 h 1289"/>
                <a:gd name="T80" fmla="*/ 2147483647 w 1288"/>
                <a:gd name="T81" fmla="*/ 2147483647 h 1289"/>
                <a:gd name="T82" fmla="*/ 2147483647 w 1288"/>
                <a:gd name="T83" fmla="*/ 2147483647 h 1289"/>
                <a:gd name="T84" fmla="*/ 2147483647 w 1288"/>
                <a:gd name="T85" fmla="*/ 2147483647 h 1289"/>
                <a:gd name="T86" fmla="*/ 2147483647 w 1288"/>
                <a:gd name="T87" fmla="*/ 2147483647 h 1289"/>
                <a:gd name="T88" fmla="*/ 2147483647 w 1288"/>
                <a:gd name="T89" fmla="*/ 2147483647 h 1289"/>
                <a:gd name="T90" fmla="*/ 2147483647 w 1288"/>
                <a:gd name="T91" fmla="*/ 2147483647 h 1289"/>
                <a:gd name="T92" fmla="*/ 2147483647 w 1288"/>
                <a:gd name="T93" fmla="*/ 2147483647 h 1289"/>
                <a:gd name="T94" fmla="*/ 2147483647 w 1288"/>
                <a:gd name="T95" fmla="*/ 2147483647 h 1289"/>
                <a:gd name="T96" fmla="*/ 2147483647 w 1288"/>
                <a:gd name="T97" fmla="*/ 2147483647 h 1289"/>
                <a:gd name="T98" fmla="*/ 2147483647 w 1288"/>
                <a:gd name="T99" fmla="*/ 2147483647 h 1289"/>
                <a:gd name="T100" fmla="*/ 2147483647 w 1288"/>
                <a:gd name="T101" fmla="*/ 2147483647 h 1289"/>
                <a:gd name="T102" fmla="*/ 2147483647 w 1288"/>
                <a:gd name="T103" fmla="*/ 2147483647 h 1289"/>
                <a:gd name="T104" fmla="*/ 2147483647 w 1288"/>
                <a:gd name="T105" fmla="*/ 2147483647 h 1289"/>
                <a:gd name="T106" fmla="*/ 2147483647 w 1288"/>
                <a:gd name="T107" fmla="*/ 2147483647 h 1289"/>
                <a:gd name="T108" fmla="*/ 2147483647 w 1288"/>
                <a:gd name="T109" fmla="*/ 2147483647 h 1289"/>
                <a:gd name="T110" fmla="*/ 2147483647 w 1288"/>
                <a:gd name="T111" fmla="*/ 2147483647 h 1289"/>
                <a:gd name="T112" fmla="*/ 2147483647 w 1288"/>
                <a:gd name="T113" fmla="*/ 2147483647 h 1289"/>
                <a:gd name="T114" fmla="*/ 2147483647 w 1288"/>
                <a:gd name="T115" fmla="*/ 2147483647 h 1289"/>
                <a:gd name="T116" fmla="*/ 2147483647 w 1288"/>
                <a:gd name="T117" fmla="*/ 0 h 12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8"/>
                <a:gd name="T178" fmla="*/ 0 h 1289"/>
                <a:gd name="T179" fmla="*/ 1288 w 1288"/>
                <a:gd name="T180" fmla="*/ 1289 h 12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8" h="1289">
                  <a:moveTo>
                    <a:pt x="1270" y="903"/>
                  </a:moveTo>
                  <a:lnTo>
                    <a:pt x="1270" y="903"/>
                  </a:lnTo>
                  <a:lnTo>
                    <a:pt x="1267" y="908"/>
                  </a:lnTo>
                  <a:lnTo>
                    <a:pt x="1262" y="908"/>
                  </a:lnTo>
                  <a:lnTo>
                    <a:pt x="761" y="908"/>
                  </a:lnTo>
                  <a:lnTo>
                    <a:pt x="754" y="908"/>
                  </a:lnTo>
                  <a:lnTo>
                    <a:pt x="524" y="908"/>
                  </a:lnTo>
                  <a:lnTo>
                    <a:pt x="23" y="908"/>
                  </a:lnTo>
                  <a:lnTo>
                    <a:pt x="18" y="908"/>
                  </a:lnTo>
                  <a:lnTo>
                    <a:pt x="18" y="903"/>
                  </a:lnTo>
                  <a:lnTo>
                    <a:pt x="18" y="26"/>
                  </a:lnTo>
                  <a:lnTo>
                    <a:pt x="18" y="21"/>
                  </a:lnTo>
                  <a:lnTo>
                    <a:pt x="23" y="18"/>
                  </a:lnTo>
                  <a:lnTo>
                    <a:pt x="1262" y="18"/>
                  </a:lnTo>
                  <a:lnTo>
                    <a:pt x="1267" y="21"/>
                  </a:lnTo>
                  <a:lnTo>
                    <a:pt x="1270" y="26"/>
                  </a:lnTo>
                  <a:lnTo>
                    <a:pt x="1270" y="903"/>
                  </a:lnTo>
                  <a:close/>
                  <a:moveTo>
                    <a:pt x="769" y="1180"/>
                  </a:moveTo>
                  <a:lnTo>
                    <a:pt x="769" y="1180"/>
                  </a:lnTo>
                  <a:lnTo>
                    <a:pt x="517" y="1180"/>
                  </a:lnTo>
                  <a:lnTo>
                    <a:pt x="539" y="926"/>
                  </a:lnTo>
                  <a:lnTo>
                    <a:pt x="746" y="926"/>
                  </a:lnTo>
                  <a:lnTo>
                    <a:pt x="769" y="1180"/>
                  </a:lnTo>
                  <a:close/>
                  <a:moveTo>
                    <a:pt x="970" y="1198"/>
                  </a:moveTo>
                  <a:lnTo>
                    <a:pt x="970" y="1198"/>
                  </a:lnTo>
                  <a:lnTo>
                    <a:pt x="975" y="1200"/>
                  </a:lnTo>
                  <a:lnTo>
                    <a:pt x="978" y="1208"/>
                  </a:lnTo>
                  <a:lnTo>
                    <a:pt x="998" y="1268"/>
                  </a:lnTo>
                  <a:lnTo>
                    <a:pt x="995" y="1271"/>
                  </a:lnTo>
                  <a:lnTo>
                    <a:pt x="990" y="1271"/>
                  </a:lnTo>
                  <a:lnTo>
                    <a:pt x="295" y="1271"/>
                  </a:lnTo>
                  <a:lnTo>
                    <a:pt x="290" y="1271"/>
                  </a:lnTo>
                  <a:lnTo>
                    <a:pt x="288" y="1268"/>
                  </a:lnTo>
                  <a:lnTo>
                    <a:pt x="308" y="1208"/>
                  </a:lnTo>
                  <a:lnTo>
                    <a:pt x="313" y="1200"/>
                  </a:lnTo>
                  <a:lnTo>
                    <a:pt x="315" y="1198"/>
                  </a:lnTo>
                  <a:lnTo>
                    <a:pt x="497" y="1198"/>
                  </a:lnTo>
                  <a:lnTo>
                    <a:pt x="789" y="1198"/>
                  </a:lnTo>
                  <a:lnTo>
                    <a:pt x="970" y="1198"/>
                  </a:lnTo>
                  <a:close/>
                  <a:moveTo>
                    <a:pt x="1262" y="0"/>
                  </a:moveTo>
                  <a:lnTo>
                    <a:pt x="23" y="0"/>
                  </a:lnTo>
                  <a:lnTo>
                    <a:pt x="13" y="3"/>
                  </a:lnTo>
                  <a:lnTo>
                    <a:pt x="5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0" y="903"/>
                  </a:lnTo>
                  <a:lnTo>
                    <a:pt x="0" y="913"/>
                  </a:lnTo>
                  <a:lnTo>
                    <a:pt x="5" y="921"/>
                  </a:lnTo>
                  <a:lnTo>
                    <a:pt x="13" y="926"/>
                  </a:lnTo>
                  <a:lnTo>
                    <a:pt x="23" y="926"/>
                  </a:lnTo>
                  <a:lnTo>
                    <a:pt x="522" y="926"/>
                  </a:lnTo>
                  <a:lnTo>
                    <a:pt x="499" y="1183"/>
                  </a:lnTo>
                  <a:lnTo>
                    <a:pt x="315" y="1180"/>
                  </a:lnTo>
                  <a:lnTo>
                    <a:pt x="308" y="1183"/>
                  </a:lnTo>
                  <a:lnTo>
                    <a:pt x="300" y="1188"/>
                  </a:lnTo>
                  <a:lnTo>
                    <a:pt x="295" y="1193"/>
                  </a:lnTo>
                  <a:lnTo>
                    <a:pt x="293" y="1203"/>
                  </a:lnTo>
                  <a:lnTo>
                    <a:pt x="272" y="1263"/>
                  </a:lnTo>
                  <a:lnTo>
                    <a:pt x="272" y="1266"/>
                  </a:lnTo>
                  <a:lnTo>
                    <a:pt x="272" y="1276"/>
                  </a:lnTo>
                  <a:lnTo>
                    <a:pt x="275" y="1281"/>
                  </a:lnTo>
                  <a:lnTo>
                    <a:pt x="283" y="1289"/>
                  </a:lnTo>
                  <a:lnTo>
                    <a:pt x="295" y="1289"/>
                  </a:lnTo>
                  <a:lnTo>
                    <a:pt x="990" y="1289"/>
                  </a:lnTo>
                  <a:lnTo>
                    <a:pt x="1000" y="1289"/>
                  </a:lnTo>
                  <a:lnTo>
                    <a:pt x="1008" y="1281"/>
                  </a:lnTo>
                  <a:lnTo>
                    <a:pt x="1013" y="1273"/>
                  </a:lnTo>
                  <a:lnTo>
                    <a:pt x="1013" y="1266"/>
                  </a:lnTo>
                  <a:lnTo>
                    <a:pt x="1013" y="1263"/>
                  </a:lnTo>
                  <a:lnTo>
                    <a:pt x="993" y="1203"/>
                  </a:lnTo>
                  <a:lnTo>
                    <a:pt x="993" y="1195"/>
                  </a:lnTo>
                  <a:lnTo>
                    <a:pt x="988" y="1190"/>
                  </a:lnTo>
                  <a:lnTo>
                    <a:pt x="983" y="1185"/>
                  </a:lnTo>
                  <a:lnTo>
                    <a:pt x="973" y="1183"/>
                  </a:lnTo>
                  <a:lnTo>
                    <a:pt x="786" y="1183"/>
                  </a:lnTo>
                  <a:lnTo>
                    <a:pt x="764" y="926"/>
                  </a:lnTo>
                  <a:lnTo>
                    <a:pt x="1262" y="926"/>
                  </a:lnTo>
                  <a:lnTo>
                    <a:pt x="1273" y="926"/>
                  </a:lnTo>
                  <a:lnTo>
                    <a:pt x="1280" y="921"/>
                  </a:lnTo>
                  <a:lnTo>
                    <a:pt x="1285" y="913"/>
                  </a:lnTo>
                  <a:lnTo>
                    <a:pt x="1288" y="903"/>
                  </a:lnTo>
                  <a:lnTo>
                    <a:pt x="1288" y="26"/>
                  </a:lnTo>
                  <a:lnTo>
                    <a:pt x="1285" y="16"/>
                  </a:lnTo>
                  <a:lnTo>
                    <a:pt x="1280" y="8"/>
                  </a:lnTo>
                  <a:lnTo>
                    <a:pt x="1273" y="3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31"/>
            <p:cNvSpPr>
              <a:spLocks/>
            </p:cNvSpPr>
            <p:nvPr/>
          </p:nvSpPr>
          <p:spPr bwMode="auto">
            <a:xfrm>
              <a:off x="7073870" y="5086343"/>
              <a:ext cx="642935" cy="68263"/>
            </a:xfrm>
            <a:custGeom>
              <a:avLst/>
              <a:gdLst>
                <a:gd name="T0" fmla="*/ 2147483647 w 405"/>
                <a:gd name="T1" fmla="*/ 0 h 43"/>
                <a:gd name="T2" fmla="*/ 2147483647 w 405"/>
                <a:gd name="T3" fmla="*/ 0 h 43"/>
                <a:gd name="T4" fmla="*/ 2147483647 w 405"/>
                <a:gd name="T5" fmla="*/ 0 h 43"/>
                <a:gd name="T6" fmla="*/ 2147483647 w 405"/>
                <a:gd name="T7" fmla="*/ 2147483647 h 43"/>
                <a:gd name="T8" fmla="*/ 2147483647 w 405"/>
                <a:gd name="T9" fmla="*/ 2147483647 h 43"/>
                <a:gd name="T10" fmla="*/ 0 w 405"/>
                <a:gd name="T11" fmla="*/ 2147483647 h 43"/>
                <a:gd name="T12" fmla="*/ 0 w 405"/>
                <a:gd name="T13" fmla="*/ 2147483647 h 43"/>
                <a:gd name="T14" fmla="*/ 0 w 405"/>
                <a:gd name="T15" fmla="*/ 2147483647 h 43"/>
                <a:gd name="T16" fmla="*/ 2147483647 w 405"/>
                <a:gd name="T17" fmla="*/ 2147483647 h 43"/>
                <a:gd name="T18" fmla="*/ 2147483647 w 405"/>
                <a:gd name="T19" fmla="*/ 2147483647 h 43"/>
                <a:gd name="T20" fmla="*/ 2147483647 w 405"/>
                <a:gd name="T21" fmla="*/ 2147483647 h 43"/>
                <a:gd name="T22" fmla="*/ 2147483647 w 405"/>
                <a:gd name="T23" fmla="*/ 2147483647 h 43"/>
                <a:gd name="T24" fmla="*/ 2147483647 w 405"/>
                <a:gd name="T25" fmla="*/ 2147483647 h 43"/>
                <a:gd name="T26" fmla="*/ 2147483647 w 405"/>
                <a:gd name="T27" fmla="*/ 2147483647 h 43"/>
                <a:gd name="T28" fmla="*/ 2147483647 w 405"/>
                <a:gd name="T29" fmla="*/ 2147483647 h 43"/>
                <a:gd name="T30" fmla="*/ 2147483647 w 405"/>
                <a:gd name="T31" fmla="*/ 2147483647 h 43"/>
                <a:gd name="T32" fmla="*/ 2147483647 w 405"/>
                <a:gd name="T33" fmla="*/ 2147483647 h 43"/>
                <a:gd name="T34" fmla="*/ 2147483647 w 405"/>
                <a:gd name="T35" fmla="*/ 2147483647 h 43"/>
                <a:gd name="T36" fmla="*/ 2147483647 w 405"/>
                <a:gd name="T37" fmla="*/ 2147483647 h 43"/>
                <a:gd name="T38" fmla="*/ 2147483647 w 405"/>
                <a:gd name="T39" fmla="*/ 2147483647 h 43"/>
                <a:gd name="T40" fmla="*/ 2147483647 w 405"/>
                <a:gd name="T41" fmla="*/ 2147483647 h 43"/>
                <a:gd name="T42" fmla="*/ 2147483647 w 405"/>
                <a:gd name="T43" fmla="*/ 2147483647 h 43"/>
                <a:gd name="T44" fmla="*/ 2147483647 w 405"/>
                <a:gd name="T45" fmla="*/ 0 h 43"/>
                <a:gd name="T46" fmla="*/ 2147483647 w 405"/>
                <a:gd name="T47" fmla="*/ 0 h 43"/>
                <a:gd name="T48" fmla="*/ 2147483647 w 405"/>
                <a:gd name="T49" fmla="*/ 0 h 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5"/>
                <a:gd name="T76" fmla="*/ 0 h 43"/>
                <a:gd name="T77" fmla="*/ 405 w 405"/>
                <a:gd name="T78" fmla="*/ 43 h 4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5" h="43">
                  <a:moveTo>
                    <a:pt x="10" y="0"/>
                  </a:moveTo>
                  <a:lnTo>
                    <a:pt x="10" y="0"/>
                  </a:lnTo>
                  <a:lnTo>
                    <a:pt x="7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33"/>
                  </a:lnTo>
                  <a:lnTo>
                    <a:pt x="2" y="38"/>
                  </a:lnTo>
                  <a:lnTo>
                    <a:pt x="5" y="40"/>
                  </a:lnTo>
                  <a:lnTo>
                    <a:pt x="7" y="43"/>
                  </a:lnTo>
                  <a:lnTo>
                    <a:pt x="10" y="43"/>
                  </a:lnTo>
                  <a:lnTo>
                    <a:pt x="395" y="43"/>
                  </a:lnTo>
                  <a:lnTo>
                    <a:pt x="400" y="43"/>
                  </a:lnTo>
                  <a:lnTo>
                    <a:pt x="403" y="40"/>
                  </a:lnTo>
                  <a:lnTo>
                    <a:pt x="405" y="38"/>
                  </a:lnTo>
                  <a:lnTo>
                    <a:pt x="405" y="33"/>
                  </a:lnTo>
                  <a:lnTo>
                    <a:pt x="405" y="10"/>
                  </a:lnTo>
                  <a:lnTo>
                    <a:pt x="405" y="5"/>
                  </a:lnTo>
                  <a:lnTo>
                    <a:pt x="403" y="2"/>
                  </a:lnTo>
                  <a:lnTo>
                    <a:pt x="400" y="0"/>
                  </a:lnTo>
                  <a:lnTo>
                    <a:pt x="395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32"/>
            <p:cNvSpPr>
              <a:spLocks noEditPoints="1"/>
            </p:cNvSpPr>
            <p:nvPr/>
          </p:nvSpPr>
          <p:spPr bwMode="auto">
            <a:xfrm>
              <a:off x="7081807" y="5094281"/>
              <a:ext cx="627061" cy="52388"/>
            </a:xfrm>
            <a:custGeom>
              <a:avLst/>
              <a:gdLst>
                <a:gd name="T0" fmla="*/ 2147483647 w 395"/>
                <a:gd name="T1" fmla="*/ 2147483647 h 33"/>
                <a:gd name="T2" fmla="*/ 2147483647 w 395"/>
                <a:gd name="T3" fmla="*/ 2147483647 h 33"/>
                <a:gd name="T4" fmla="*/ 2147483647 w 395"/>
                <a:gd name="T5" fmla="*/ 2147483647 h 33"/>
                <a:gd name="T6" fmla="*/ 2147483647 w 395"/>
                <a:gd name="T7" fmla="*/ 2147483647 h 33"/>
                <a:gd name="T8" fmla="*/ 2147483647 w 395"/>
                <a:gd name="T9" fmla="*/ 2147483647 h 33"/>
                <a:gd name="T10" fmla="*/ 2147483647 w 395"/>
                <a:gd name="T11" fmla="*/ 2147483647 h 33"/>
                <a:gd name="T12" fmla="*/ 2147483647 w 395"/>
                <a:gd name="T13" fmla="*/ 2147483647 h 33"/>
                <a:gd name="T14" fmla="*/ 2147483647 w 395"/>
                <a:gd name="T15" fmla="*/ 2147483647 h 33"/>
                <a:gd name="T16" fmla="*/ 2147483647 w 395"/>
                <a:gd name="T17" fmla="*/ 2147483647 h 33"/>
                <a:gd name="T18" fmla="*/ 2147483647 w 395"/>
                <a:gd name="T19" fmla="*/ 2147483647 h 33"/>
                <a:gd name="T20" fmla="*/ 2147483647 w 395"/>
                <a:gd name="T21" fmla="*/ 2147483647 h 33"/>
                <a:gd name="T22" fmla="*/ 2147483647 w 395"/>
                <a:gd name="T23" fmla="*/ 2147483647 h 33"/>
                <a:gd name="T24" fmla="*/ 2147483647 w 395"/>
                <a:gd name="T25" fmla="*/ 2147483647 h 33"/>
                <a:gd name="T26" fmla="*/ 2147483647 w 395"/>
                <a:gd name="T27" fmla="*/ 2147483647 h 33"/>
                <a:gd name="T28" fmla="*/ 2147483647 w 395"/>
                <a:gd name="T29" fmla="*/ 2147483647 h 33"/>
                <a:gd name="T30" fmla="*/ 2147483647 w 395"/>
                <a:gd name="T31" fmla="*/ 2147483647 h 33"/>
                <a:gd name="T32" fmla="*/ 2147483647 w 395"/>
                <a:gd name="T33" fmla="*/ 2147483647 h 33"/>
                <a:gd name="T34" fmla="*/ 2147483647 w 395"/>
                <a:gd name="T35" fmla="*/ 2147483647 h 33"/>
                <a:gd name="T36" fmla="*/ 2147483647 w 395"/>
                <a:gd name="T37" fmla="*/ 2147483647 h 33"/>
                <a:gd name="T38" fmla="*/ 2147483647 w 395"/>
                <a:gd name="T39" fmla="*/ 2147483647 h 33"/>
                <a:gd name="T40" fmla="*/ 2147483647 w 395"/>
                <a:gd name="T41" fmla="*/ 2147483647 h 33"/>
                <a:gd name="T42" fmla="*/ 2147483647 w 395"/>
                <a:gd name="T43" fmla="*/ 2147483647 h 33"/>
                <a:gd name="T44" fmla="*/ 2147483647 w 395"/>
                <a:gd name="T45" fmla="*/ 2147483647 h 33"/>
                <a:gd name="T46" fmla="*/ 2147483647 w 395"/>
                <a:gd name="T47" fmla="*/ 2147483647 h 33"/>
                <a:gd name="T48" fmla="*/ 2147483647 w 395"/>
                <a:gd name="T49" fmla="*/ 2147483647 h 33"/>
                <a:gd name="T50" fmla="*/ 2147483647 w 395"/>
                <a:gd name="T51" fmla="*/ 0 h 33"/>
                <a:gd name="T52" fmla="*/ 2147483647 w 395"/>
                <a:gd name="T53" fmla="*/ 0 h 33"/>
                <a:gd name="T54" fmla="*/ 2147483647 w 395"/>
                <a:gd name="T55" fmla="*/ 0 h 33"/>
                <a:gd name="T56" fmla="*/ 2147483647 w 395"/>
                <a:gd name="T57" fmla="*/ 0 h 33"/>
                <a:gd name="T58" fmla="*/ 0 w 395"/>
                <a:gd name="T59" fmla="*/ 2147483647 h 33"/>
                <a:gd name="T60" fmla="*/ 0 w 395"/>
                <a:gd name="T61" fmla="*/ 2147483647 h 33"/>
                <a:gd name="T62" fmla="*/ 0 w 395"/>
                <a:gd name="T63" fmla="*/ 2147483647 h 33"/>
                <a:gd name="T64" fmla="*/ 2147483647 w 395"/>
                <a:gd name="T65" fmla="*/ 2147483647 h 33"/>
                <a:gd name="T66" fmla="*/ 2147483647 w 395"/>
                <a:gd name="T67" fmla="*/ 2147483647 h 33"/>
                <a:gd name="T68" fmla="*/ 2147483647 w 395"/>
                <a:gd name="T69" fmla="*/ 2147483647 h 33"/>
                <a:gd name="T70" fmla="*/ 2147483647 w 395"/>
                <a:gd name="T71" fmla="*/ 2147483647 h 33"/>
                <a:gd name="T72" fmla="*/ 2147483647 w 395"/>
                <a:gd name="T73" fmla="*/ 2147483647 h 33"/>
                <a:gd name="T74" fmla="*/ 2147483647 w 395"/>
                <a:gd name="T75" fmla="*/ 2147483647 h 33"/>
                <a:gd name="T76" fmla="*/ 2147483647 w 395"/>
                <a:gd name="T77" fmla="*/ 2147483647 h 33"/>
                <a:gd name="T78" fmla="*/ 2147483647 w 395"/>
                <a:gd name="T79" fmla="*/ 2147483647 h 33"/>
                <a:gd name="T80" fmla="*/ 2147483647 w 395"/>
                <a:gd name="T81" fmla="*/ 0 h 33"/>
                <a:gd name="T82" fmla="*/ 2147483647 w 395"/>
                <a:gd name="T83" fmla="*/ 0 h 33"/>
                <a:gd name="T84" fmla="*/ 2147483647 w 395"/>
                <a:gd name="T85" fmla="*/ 0 h 3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5"/>
                <a:gd name="T130" fmla="*/ 0 h 33"/>
                <a:gd name="T131" fmla="*/ 395 w 395"/>
                <a:gd name="T132" fmla="*/ 33 h 3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5" h="33">
                  <a:moveTo>
                    <a:pt x="385" y="23"/>
                  </a:moveTo>
                  <a:lnTo>
                    <a:pt x="317" y="23"/>
                  </a:lnTo>
                  <a:lnTo>
                    <a:pt x="317" y="10"/>
                  </a:lnTo>
                  <a:lnTo>
                    <a:pt x="385" y="10"/>
                  </a:lnTo>
                  <a:lnTo>
                    <a:pt x="385" y="23"/>
                  </a:lnTo>
                  <a:close/>
                  <a:moveTo>
                    <a:pt x="307" y="23"/>
                  </a:moveTo>
                  <a:lnTo>
                    <a:pt x="242" y="23"/>
                  </a:lnTo>
                  <a:lnTo>
                    <a:pt x="242" y="10"/>
                  </a:lnTo>
                  <a:lnTo>
                    <a:pt x="307" y="10"/>
                  </a:lnTo>
                  <a:lnTo>
                    <a:pt x="307" y="23"/>
                  </a:lnTo>
                  <a:close/>
                  <a:moveTo>
                    <a:pt x="232" y="23"/>
                  </a:moveTo>
                  <a:lnTo>
                    <a:pt x="164" y="23"/>
                  </a:lnTo>
                  <a:lnTo>
                    <a:pt x="164" y="10"/>
                  </a:lnTo>
                  <a:lnTo>
                    <a:pt x="232" y="10"/>
                  </a:lnTo>
                  <a:lnTo>
                    <a:pt x="232" y="23"/>
                  </a:lnTo>
                  <a:close/>
                  <a:moveTo>
                    <a:pt x="153" y="23"/>
                  </a:moveTo>
                  <a:lnTo>
                    <a:pt x="88" y="23"/>
                  </a:lnTo>
                  <a:lnTo>
                    <a:pt x="88" y="10"/>
                  </a:lnTo>
                  <a:lnTo>
                    <a:pt x="153" y="10"/>
                  </a:lnTo>
                  <a:lnTo>
                    <a:pt x="153" y="23"/>
                  </a:lnTo>
                  <a:close/>
                  <a:moveTo>
                    <a:pt x="78" y="23"/>
                  </a:moveTo>
                  <a:lnTo>
                    <a:pt x="10" y="23"/>
                  </a:lnTo>
                  <a:lnTo>
                    <a:pt x="10" y="10"/>
                  </a:lnTo>
                  <a:lnTo>
                    <a:pt x="78" y="10"/>
                  </a:lnTo>
                  <a:lnTo>
                    <a:pt x="78" y="23"/>
                  </a:lnTo>
                  <a:close/>
                  <a:moveTo>
                    <a:pt x="390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0" y="28"/>
                  </a:lnTo>
                  <a:lnTo>
                    <a:pt x="2" y="33"/>
                  </a:lnTo>
                  <a:lnTo>
                    <a:pt x="5" y="33"/>
                  </a:lnTo>
                  <a:lnTo>
                    <a:pt x="390" y="33"/>
                  </a:lnTo>
                  <a:lnTo>
                    <a:pt x="393" y="33"/>
                  </a:lnTo>
                  <a:lnTo>
                    <a:pt x="395" y="28"/>
                  </a:lnTo>
                  <a:lnTo>
                    <a:pt x="395" y="5"/>
                  </a:lnTo>
                  <a:lnTo>
                    <a:pt x="393" y="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 33"/>
            <p:cNvSpPr>
              <a:spLocks noEditPoints="1"/>
            </p:cNvSpPr>
            <p:nvPr/>
          </p:nvSpPr>
          <p:spPr bwMode="auto">
            <a:xfrm>
              <a:off x="7097683" y="5110156"/>
              <a:ext cx="595310" cy="20638"/>
            </a:xfrm>
            <a:custGeom>
              <a:avLst/>
              <a:gdLst>
                <a:gd name="T0" fmla="*/ 2147483647 w 375"/>
                <a:gd name="T1" fmla="*/ 2147483647 h 13"/>
                <a:gd name="T2" fmla="*/ 2147483647 w 375"/>
                <a:gd name="T3" fmla="*/ 2147483647 h 13"/>
                <a:gd name="T4" fmla="*/ 2147483647 w 375"/>
                <a:gd name="T5" fmla="*/ 0 h 13"/>
                <a:gd name="T6" fmla="*/ 2147483647 w 375"/>
                <a:gd name="T7" fmla="*/ 0 h 13"/>
                <a:gd name="T8" fmla="*/ 2147483647 w 375"/>
                <a:gd name="T9" fmla="*/ 2147483647 h 13"/>
                <a:gd name="T10" fmla="*/ 2147483647 w 375"/>
                <a:gd name="T11" fmla="*/ 2147483647 h 13"/>
                <a:gd name="T12" fmla="*/ 2147483647 w 375"/>
                <a:gd name="T13" fmla="*/ 2147483647 h 13"/>
                <a:gd name="T14" fmla="*/ 2147483647 w 375"/>
                <a:gd name="T15" fmla="*/ 0 h 13"/>
                <a:gd name="T16" fmla="*/ 2147483647 w 375"/>
                <a:gd name="T17" fmla="*/ 0 h 13"/>
                <a:gd name="T18" fmla="*/ 2147483647 w 375"/>
                <a:gd name="T19" fmla="*/ 2147483647 h 13"/>
                <a:gd name="T20" fmla="*/ 2147483647 w 375"/>
                <a:gd name="T21" fmla="*/ 2147483647 h 13"/>
                <a:gd name="T22" fmla="*/ 2147483647 w 375"/>
                <a:gd name="T23" fmla="*/ 2147483647 h 13"/>
                <a:gd name="T24" fmla="*/ 2147483647 w 375"/>
                <a:gd name="T25" fmla="*/ 0 h 13"/>
                <a:gd name="T26" fmla="*/ 2147483647 w 375"/>
                <a:gd name="T27" fmla="*/ 0 h 13"/>
                <a:gd name="T28" fmla="*/ 2147483647 w 375"/>
                <a:gd name="T29" fmla="*/ 2147483647 h 13"/>
                <a:gd name="T30" fmla="*/ 2147483647 w 375"/>
                <a:gd name="T31" fmla="*/ 2147483647 h 13"/>
                <a:gd name="T32" fmla="*/ 2147483647 w 375"/>
                <a:gd name="T33" fmla="*/ 2147483647 h 13"/>
                <a:gd name="T34" fmla="*/ 2147483647 w 375"/>
                <a:gd name="T35" fmla="*/ 0 h 13"/>
                <a:gd name="T36" fmla="*/ 2147483647 w 375"/>
                <a:gd name="T37" fmla="*/ 0 h 13"/>
                <a:gd name="T38" fmla="*/ 2147483647 w 375"/>
                <a:gd name="T39" fmla="*/ 2147483647 h 13"/>
                <a:gd name="T40" fmla="*/ 2147483647 w 375"/>
                <a:gd name="T41" fmla="*/ 2147483647 h 13"/>
                <a:gd name="T42" fmla="*/ 0 w 375"/>
                <a:gd name="T43" fmla="*/ 2147483647 h 13"/>
                <a:gd name="T44" fmla="*/ 0 w 375"/>
                <a:gd name="T45" fmla="*/ 0 h 13"/>
                <a:gd name="T46" fmla="*/ 2147483647 w 375"/>
                <a:gd name="T47" fmla="*/ 0 h 13"/>
                <a:gd name="T48" fmla="*/ 2147483647 w 375"/>
                <a:gd name="T49" fmla="*/ 2147483647 h 1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3"/>
                <a:gd name="T77" fmla="*/ 375 w 375"/>
                <a:gd name="T78" fmla="*/ 13 h 1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3">
                  <a:moveTo>
                    <a:pt x="375" y="13"/>
                  </a:moveTo>
                  <a:lnTo>
                    <a:pt x="307" y="13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3"/>
                  </a:lnTo>
                  <a:close/>
                  <a:moveTo>
                    <a:pt x="297" y="13"/>
                  </a:moveTo>
                  <a:lnTo>
                    <a:pt x="232" y="13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3"/>
                  </a:lnTo>
                  <a:close/>
                  <a:moveTo>
                    <a:pt x="222" y="13"/>
                  </a:moveTo>
                  <a:lnTo>
                    <a:pt x="154" y="13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3"/>
                  </a:lnTo>
                  <a:close/>
                  <a:moveTo>
                    <a:pt x="143" y="13"/>
                  </a:moveTo>
                  <a:lnTo>
                    <a:pt x="78" y="13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3"/>
                  </a:lnTo>
                  <a:close/>
                  <a:moveTo>
                    <a:pt x="68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34"/>
            <p:cNvSpPr>
              <a:spLocks noEditPoints="1"/>
            </p:cNvSpPr>
            <p:nvPr/>
          </p:nvSpPr>
          <p:spPr bwMode="auto">
            <a:xfrm>
              <a:off x="7097683" y="5114918"/>
              <a:ext cx="595310" cy="15875"/>
            </a:xfrm>
            <a:custGeom>
              <a:avLst/>
              <a:gdLst>
                <a:gd name="T0" fmla="*/ 2147483647 w 375"/>
                <a:gd name="T1" fmla="*/ 2147483647 h 10"/>
                <a:gd name="T2" fmla="*/ 2147483647 w 375"/>
                <a:gd name="T3" fmla="*/ 2147483647 h 10"/>
                <a:gd name="T4" fmla="*/ 2147483647 w 375"/>
                <a:gd name="T5" fmla="*/ 0 h 10"/>
                <a:gd name="T6" fmla="*/ 2147483647 w 375"/>
                <a:gd name="T7" fmla="*/ 0 h 10"/>
                <a:gd name="T8" fmla="*/ 2147483647 w 375"/>
                <a:gd name="T9" fmla="*/ 2147483647 h 10"/>
                <a:gd name="T10" fmla="*/ 2147483647 w 375"/>
                <a:gd name="T11" fmla="*/ 2147483647 h 10"/>
                <a:gd name="T12" fmla="*/ 2147483647 w 375"/>
                <a:gd name="T13" fmla="*/ 2147483647 h 10"/>
                <a:gd name="T14" fmla="*/ 2147483647 w 375"/>
                <a:gd name="T15" fmla="*/ 0 h 10"/>
                <a:gd name="T16" fmla="*/ 2147483647 w 375"/>
                <a:gd name="T17" fmla="*/ 0 h 10"/>
                <a:gd name="T18" fmla="*/ 2147483647 w 375"/>
                <a:gd name="T19" fmla="*/ 2147483647 h 10"/>
                <a:gd name="T20" fmla="*/ 2147483647 w 375"/>
                <a:gd name="T21" fmla="*/ 2147483647 h 10"/>
                <a:gd name="T22" fmla="*/ 2147483647 w 375"/>
                <a:gd name="T23" fmla="*/ 2147483647 h 10"/>
                <a:gd name="T24" fmla="*/ 2147483647 w 375"/>
                <a:gd name="T25" fmla="*/ 0 h 10"/>
                <a:gd name="T26" fmla="*/ 2147483647 w 375"/>
                <a:gd name="T27" fmla="*/ 0 h 10"/>
                <a:gd name="T28" fmla="*/ 2147483647 w 375"/>
                <a:gd name="T29" fmla="*/ 2147483647 h 10"/>
                <a:gd name="T30" fmla="*/ 2147483647 w 375"/>
                <a:gd name="T31" fmla="*/ 2147483647 h 10"/>
                <a:gd name="T32" fmla="*/ 2147483647 w 375"/>
                <a:gd name="T33" fmla="*/ 2147483647 h 10"/>
                <a:gd name="T34" fmla="*/ 2147483647 w 375"/>
                <a:gd name="T35" fmla="*/ 0 h 10"/>
                <a:gd name="T36" fmla="*/ 2147483647 w 375"/>
                <a:gd name="T37" fmla="*/ 0 h 10"/>
                <a:gd name="T38" fmla="*/ 2147483647 w 375"/>
                <a:gd name="T39" fmla="*/ 2147483647 h 10"/>
                <a:gd name="T40" fmla="*/ 2147483647 w 375"/>
                <a:gd name="T41" fmla="*/ 2147483647 h 10"/>
                <a:gd name="T42" fmla="*/ 0 w 375"/>
                <a:gd name="T43" fmla="*/ 2147483647 h 10"/>
                <a:gd name="T44" fmla="*/ 0 w 375"/>
                <a:gd name="T45" fmla="*/ 0 h 10"/>
                <a:gd name="T46" fmla="*/ 2147483647 w 375"/>
                <a:gd name="T47" fmla="*/ 0 h 10"/>
                <a:gd name="T48" fmla="*/ 2147483647 w 375"/>
                <a:gd name="T49" fmla="*/ 2147483647 h 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5"/>
                <a:gd name="T76" fmla="*/ 0 h 10"/>
                <a:gd name="T77" fmla="*/ 375 w 375"/>
                <a:gd name="T78" fmla="*/ 10 h 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5" h="10">
                  <a:moveTo>
                    <a:pt x="375" y="10"/>
                  </a:moveTo>
                  <a:lnTo>
                    <a:pt x="307" y="10"/>
                  </a:lnTo>
                  <a:lnTo>
                    <a:pt x="307" y="0"/>
                  </a:lnTo>
                  <a:lnTo>
                    <a:pt x="375" y="0"/>
                  </a:lnTo>
                  <a:lnTo>
                    <a:pt x="375" y="10"/>
                  </a:lnTo>
                  <a:close/>
                  <a:moveTo>
                    <a:pt x="297" y="10"/>
                  </a:moveTo>
                  <a:lnTo>
                    <a:pt x="232" y="10"/>
                  </a:lnTo>
                  <a:lnTo>
                    <a:pt x="232" y="0"/>
                  </a:lnTo>
                  <a:lnTo>
                    <a:pt x="297" y="0"/>
                  </a:lnTo>
                  <a:lnTo>
                    <a:pt x="297" y="10"/>
                  </a:lnTo>
                  <a:close/>
                  <a:moveTo>
                    <a:pt x="222" y="10"/>
                  </a:moveTo>
                  <a:lnTo>
                    <a:pt x="154" y="10"/>
                  </a:lnTo>
                  <a:lnTo>
                    <a:pt x="154" y="0"/>
                  </a:lnTo>
                  <a:lnTo>
                    <a:pt x="222" y="0"/>
                  </a:lnTo>
                  <a:lnTo>
                    <a:pt x="222" y="10"/>
                  </a:lnTo>
                  <a:close/>
                  <a:moveTo>
                    <a:pt x="143" y="10"/>
                  </a:moveTo>
                  <a:lnTo>
                    <a:pt x="78" y="10"/>
                  </a:lnTo>
                  <a:lnTo>
                    <a:pt x="78" y="0"/>
                  </a:lnTo>
                  <a:lnTo>
                    <a:pt x="143" y="0"/>
                  </a:lnTo>
                  <a:lnTo>
                    <a:pt x="143" y="10"/>
                  </a:lnTo>
                  <a:close/>
                  <a:moveTo>
                    <a:pt x="68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35"/>
            <p:cNvSpPr>
              <a:spLocks noEditPoints="1"/>
            </p:cNvSpPr>
            <p:nvPr/>
          </p:nvSpPr>
          <p:spPr bwMode="auto">
            <a:xfrm>
              <a:off x="5813400" y="3817933"/>
              <a:ext cx="1887530" cy="1239837"/>
            </a:xfrm>
            <a:custGeom>
              <a:avLst/>
              <a:gdLst>
                <a:gd name="T0" fmla="*/ 2147483647 w 1189"/>
                <a:gd name="T1" fmla="*/ 2147483647 h 781"/>
                <a:gd name="T2" fmla="*/ 2147483647 w 1189"/>
                <a:gd name="T3" fmla="*/ 2147483647 h 781"/>
                <a:gd name="T4" fmla="*/ 2147483647 w 1189"/>
                <a:gd name="T5" fmla="*/ 2147483647 h 781"/>
                <a:gd name="T6" fmla="*/ 2147483647 w 1189"/>
                <a:gd name="T7" fmla="*/ 2147483647 h 781"/>
                <a:gd name="T8" fmla="*/ 2147483647 w 1189"/>
                <a:gd name="T9" fmla="*/ 2147483647 h 781"/>
                <a:gd name="T10" fmla="*/ 2147483647 w 1189"/>
                <a:gd name="T11" fmla="*/ 2147483647 h 781"/>
                <a:gd name="T12" fmla="*/ 2147483647 w 1189"/>
                <a:gd name="T13" fmla="*/ 2147483647 h 781"/>
                <a:gd name="T14" fmla="*/ 2147483647 w 1189"/>
                <a:gd name="T15" fmla="*/ 2147483647 h 781"/>
                <a:gd name="T16" fmla="*/ 2147483647 w 1189"/>
                <a:gd name="T17" fmla="*/ 2147483647 h 781"/>
                <a:gd name="T18" fmla="*/ 2147483647 w 1189"/>
                <a:gd name="T19" fmla="*/ 2147483647 h 781"/>
                <a:gd name="T20" fmla="*/ 2147483647 w 1189"/>
                <a:gd name="T21" fmla="*/ 0 h 781"/>
                <a:gd name="T22" fmla="*/ 0 w 1189"/>
                <a:gd name="T23" fmla="*/ 0 h 781"/>
                <a:gd name="T24" fmla="*/ 0 w 1189"/>
                <a:gd name="T25" fmla="*/ 2147483647 h 781"/>
                <a:gd name="T26" fmla="*/ 2147483647 w 1189"/>
                <a:gd name="T27" fmla="*/ 2147483647 h 781"/>
                <a:gd name="T28" fmla="*/ 2147483647 w 1189"/>
                <a:gd name="T29" fmla="*/ 0 h 781"/>
                <a:gd name="T30" fmla="*/ 2147483647 w 1189"/>
                <a:gd name="T31" fmla="*/ 0 h 7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89"/>
                <a:gd name="T49" fmla="*/ 0 h 781"/>
                <a:gd name="T50" fmla="*/ 1189 w 1189"/>
                <a:gd name="T51" fmla="*/ 781 h 7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89" h="781">
                  <a:moveTo>
                    <a:pt x="1179" y="10"/>
                  </a:moveTo>
                  <a:lnTo>
                    <a:pt x="1179" y="10"/>
                  </a:lnTo>
                  <a:lnTo>
                    <a:pt x="1179" y="771"/>
                  </a:lnTo>
                  <a:lnTo>
                    <a:pt x="10" y="771"/>
                  </a:lnTo>
                  <a:lnTo>
                    <a:pt x="10" y="10"/>
                  </a:lnTo>
                  <a:lnTo>
                    <a:pt x="1179" y="10"/>
                  </a:lnTo>
                  <a:close/>
                  <a:moveTo>
                    <a:pt x="1184" y="0"/>
                  </a:moveTo>
                  <a:lnTo>
                    <a:pt x="0" y="0"/>
                  </a:lnTo>
                  <a:lnTo>
                    <a:pt x="0" y="781"/>
                  </a:lnTo>
                  <a:lnTo>
                    <a:pt x="1189" y="781"/>
                  </a:lnTo>
                  <a:lnTo>
                    <a:pt x="1189" y="0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36"/>
            <p:cNvSpPr>
              <a:spLocks/>
            </p:cNvSpPr>
            <p:nvPr/>
          </p:nvSpPr>
          <p:spPr bwMode="auto">
            <a:xfrm>
              <a:off x="6557934" y="5230806"/>
              <a:ext cx="400048" cy="379412"/>
            </a:xfrm>
            <a:custGeom>
              <a:avLst/>
              <a:gdLst>
                <a:gd name="T0" fmla="*/ 0 w 252"/>
                <a:gd name="T1" fmla="*/ 2147483647 h 239"/>
                <a:gd name="T2" fmla="*/ 0 w 252"/>
                <a:gd name="T3" fmla="*/ 2147483647 h 239"/>
                <a:gd name="T4" fmla="*/ 2147483647 w 252"/>
                <a:gd name="T5" fmla="*/ 2147483647 h 239"/>
                <a:gd name="T6" fmla="*/ 2147483647 w 252"/>
                <a:gd name="T7" fmla="*/ 2147483647 h 239"/>
                <a:gd name="T8" fmla="*/ 2147483647 w 252"/>
                <a:gd name="T9" fmla="*/ 0 h 239"/>
                <a:gd name="T10" fmla="*/ 2147483647 w 252"/>
                <a:gd name="T11" fmla="*/ 0 h 239"/>
                <a:gd name="T12" fmla="*/ 2147483647 w 252"/>
                <a:gd name="T13" fmla="*/ 0 h 239"/>
                <a:gd name="T14" fmla="*/ 0 w 252"/>
                <a:gd name="T15" fmla="*/ 2147483647 h 239"/>
                <a:gd name="T16" fmla="*/ 0 w 252"/>
                <a:gd name="T17" fmla="*/ 2147483647 h 2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2"/>
                <a:gd name="T28" fmla="*/ 0 h 239"/>
                <a:gd name="T29" fmla="*/ 252 w 252"/>
                <a:gd name="T30" fmla="*/ 239 h 2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2" h="239">
                  <a:moveTo>
                    <a:pt x="0" y="239"/>
                  </a:moveTo>
                  <a:lnTo>
                    <a:pt x="0" y="239"/>
                  </a:lnTo>
                  <a:lnTo>
                    <a:pt x="252" y="239"/>
                  </a:lnTo>
                  <a:lnTo>
                    <a:pt x="229" y="0"/>
                  </a:lnTo>
                  <a:lnTo>
                    <a:pt x="22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37"/>
            <p:cNvSpPr>
              <a:spLocks/>
            </p:cNvSpPr>
            <p:nvPr/>
          </p:nvSpPr>
          <p:spPr bwMode="auto">
            <a:xfrm>
              <a:off x="5765775" y="3765546"/>
              <a:ext cx="1987542" cy="23813"/>
            </a:xfrm>
            <a:custGeom>
              <a:avLst/>
              <a:gdLst>
                <a:gd name="T0" fmla="*/ 2147483647 w 1252"/>
                <a:gd name="T1" fmla="*/ 0 h 15"/>
                <a:gd name="T2" fmla="*/ 2147483647 w 1252"/>
                <a:gd name="T3" fmla="*/ 0 h 15"/>
                <a:gd name="T4" fmla="*/ 2147483647 w 1252"/>
                <a:gd name="T5" fmla="*/ 0 h 15"/>
                <a:gd name="T6" fmla="*/ 0 w 1252"/>
                <a:gd name="T7" fmla="*/ 2147483647 h 15"/>
                <a:gd name="T8" fmla="*/ 0 w 1252"/>
                <a:gd name="T9" fmla="*/ 2147483647 h 15"/>
                <a:gd name="T10" fmla="*/ 0 w 1252"/>
                <a:gd name="T11" fmla="*/ 2147483647 h 15"/>
                <a:gd name="T12" fmla="*/ 0 w 1252"/>
                <a:gd name="T13" fmla="*/ 2147483647 h 15"/>
                <a:gd name="T14" fmla="*/ 0 w 1252"/>
                <a:gd name="T15" fmla="*/ 2147483647 h 15"/>
                <a:gd name="T16" fmla="*/ 2147483647 w 1252"/>
                <a:gd name="T17" fmla="*/ 2147483647 h 15"/>
                <a:gd name="T18" fmla="*/ 2147483647 w 1252"/>
                <a:gd name="T19" fmla="*/ 2147483647 h 15"/>
                <a:gd name="T20" fmla="*/ 2147483647 w 1252"/>
                <a:gd name="T21" fmla="*/ 2147483647 h 15"/>
                <a:gd name="T22" fmla="*/ 2147483647 w 1252"/>
                <a:gd name="T23" fmla="*/ 2147483647 h 15"/>
                <a:gd name="T24" fmla="*/ 2147483647 w 1252"/>
                <a:gd name="T25" fmla="*/ 2147483647 h 15"/>
                <a:gd name="T26" fmla="*/ 2147483647 w 1252"/>
                <a:gd name="T27" fmla="*/ 2147483647 h 15"/>
                <a:gd name="T28" fmla="*/ 2147483647 w 1252"/>
                <a:gd name="T29" fmla="*/ 2147483647 h 15"/>
                <a:gd name="T30" fmla="*/ 2147483647 w 1252"/>
                <a:gd name="T31" fmla="*/ 2147483647 h 15"/>
                <a:gd name="T32" fmla="*/ 2147483647 w 1252"/>
                <a:gd name="T33" fmla="*/ 0 h 15"/>
                <a:gd name="T34" fmla="*/ 2147483647 w 1252"/>
                <a:gd name="T35" fmla="*/ 0 h 1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52"/>
                <a:gd name="T55" fmla="*/ 0 h 15"/>
                <a:gd name="T56" fmla="*/ 1252 w 1252"/>
                <a:gd name="T57" fmla="*/ 15 h 1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52" h="15">
                  <a:moveTo>
                    <a:pt x="1244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244" y="10"/>
                  </a:lnTo>
                  <a:lnTo>
                    <a:pt x="1249" y="10"/>
                  </a:lnTo>
                  <a:lnTo>
                    <a:pt x="1252" y="15"/>
                  </a:lnTo>
                  <a:lnTo>
                    <a:pt x="1252" y="8"/>
                  </a:lnTo>
                  <a:lnTo>
                    <a:pt x="1249" y="3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38"/>
            <p:cNvSpPr>
              <a:spLocks/>
            </p:cNvSpPr>
            <p:nvPr/>
          </p:nvSpPr>
          <p:spPr bwMode="auto">
            <a:xfrm>
              <a:off x="5765776" y="5157785"/>
              <a:ext cx="1987542" cy="20638"/>
            </a:xfrm>
            <a:custGeom>
              <a:avLst/>
              <a:gdLst>
                <a:gd name="T0" fmla="*/ 2147483647 w 1252"/>
                <a:gd name="T1" fmla="*/ 2147483647 h 13"/>
                <a:gd name="T2" fmla="*/ 2147483647 w 1252"/>
                <a:gd name="T3" fmla="*/ 2147483647 h 13"/>
                <a:gd name="T4" fmla="*/ 2147483647 w 1252"/>
                <a:gd name="T5" fmla="*/ 2147483647 h 13"/>
                <a:gd name="T6" fmla="*/ 2147483647 w 1252"/>
                <a:gd name="T7" fmla="*/ 2147483647 h 13"/>
                <a:gd name="T8" fmla="*/ 2147483647 w 1252"/>
                <a:gd name="T9" fmla="*/ 2147483647 h 13"/>
                <a:gd name="T10" fmla="*/ 2147483647 w 1252"/>
                <a:gd name="T11" fmla="*/ 2147483647 h 13"/>
                <a:gd name="T12" fmla="*/ 0 w 1252"/>
                <a:gd name="T13" fmla="*/ 2147483647 h 13"/>
                <a:gd name="T14" fmla="*/ 0 w 1252"/>
                <a:gd name="T15" fmla="*/ 0 h 13"/>
                <a:gd name="T16" fmla="*/ 0 w 1252"/>
                <a:gd name="T17" fmla="*/ 2147483647 h 13"/>
                <a:gd name="T18" fmla="*/ 0 w 1252"/>
                <a:gd name="T19" fmla="*/ 2147483647 h 13"/>
                <a:gd name="T20" fmla="*/ 0 w 1252"/>
                <a:gd name="T21" fmla="*/ 2147483647 h 13"/>
                <a:gd name="T22" fmla="*/ 2147483647 w 1252"/>
                <a:gd name="T23" fmla="*/ 2147483647 h 13"/>
                <a:gd name="T24" fmla="*/ 2147483647 w 1252"/>
                <a:gd name="T25" fmla="*/ 2147483647 h 13"/>
                <a:gd name="T26" fmla="*/ 2147483647 w 1252"/>
                <a:gd name="T27" fmla="*/ 2147483647 h 13"/>
                <a:gd name="T28" fmla="*/ 2147483647 w 1252"/>
                <a:gd name="T29" fmla="*/ 2147483647 h 13"/>
                <a:gd name="T30" fmla="*/ 2147483647 w 1252"/>
                <a:gd name="T31" fmla="*/ 2147483647 h 13"/>
                <a:gd name="T32" fmla="*/ 2147483647 w 1252"/>
                <a:gd name="T33" fmla="*/ 2147483647 h 13"/>
                <a:gd name="T34" fmla="*/ 2147483647 w 1252"/>
                <a:gd name="T35" fmla="*/ 2147483647 h 13"/>
                <a:gd name="T36" fmla="*/ 2147483647 w 1252"/>
                <a:gd name="T37" fmla="*/ 2147483647 h 13"/>
                <a:gd name="T38" fmla="*/ 2147483647 w 1252"/>
                <a:gd name="T39" fmla="*/ 0 h 13"/>
                <a:gd name="T40" fmla="*/ 2147483647 w 1252"/>
                <a:gd name="T41" fmla="*/ 0 h 13"/>
                <a:gd name="T42" fmla="*/ 2147483647 w 1252"/>
                <a:gd name="T43" fmla="*/ 2147483647 h 13"/>
                <a:gd name="T44" fmla="*/ 2147483647 w 1252"/>
                <a:gd name="T45" fmla="*/ 2147483647 h 13"/>
                <a:gd name="T46" fmla="*/ 2147483647 w 1252"/>
                <a:gd name="T47" fmla="*/ 2147483647 h 1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52"/>
                <a:gd name="T73" fmla="*/ 0 h 13"/>
                <a:gd name="T74" fmla="*/ 1252 w 1252"/>
                <a:gd name="T75" fmla="*/ 13 h 1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52" h="13">
                  <a:moveTo>
                    <a:pt x="1244" y="5"/>
                  </a:moveTo>
                  <a:lnTo>
                    <a:pt x="743" y="5"/>
                  </a:lnTo>
                  <a:lnTo>
                    <a:pt x="736" y="5"/>
                  </a:lnTo>
                  <a:lnTo>
                    <a:pt x="506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06" y="13"/>
                  </a:lnTo>
                  <a:lnTo>
                    <a:pt x="736" y="13"/>
                  </a:lnTo>
                  <a:lnTo>
                    <a:pt x="743" y="13"/>
                  </a:lnTo>
                  <a:lnTo>
                    <a:pt x="1244" y="13"/>
                  </a:lnTo>
                  <a:lnTo>
                    <a:pt x="1249" y="13"/>
                  </a:lnTo>
                  <a:lnTo>
                    <a:pt x="1252" y="10"/>
                  </a:lnTo>
                  <a:lnTo>
                    <a:pt x="1252" y="0"/>
                  </a:lnTo>
                  <a:lnTo>
                    <a:pt x="1249" y="5"/>
                  </a:lnTo>
                  <a:lnTo>
                    <a:pt x="1244" y="5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39"/>
            <p:cNvSpPr>
              <a:spLocks/>
            </p:cNvSpPr>
            <p:nvPr/>
          </p:nvSpPr>
          <p:spPr bwMode="auto">
            <a:xfrm>
              <a:off x="6581748" y="5206993"/>
              <a:ext cx="363536" cy="271463"/>
            </a:xfrm>
            <a:custGeom>
              <a:avLst/>
              <a:gdLst>
                <a:gd name="T0" fmla="*/ 2147483647 w 229"/>
                <a:gd name="T1" fmla="*/ 0 h 171"/>
                <a:gd name="T2" fmla="*/ 2147483647 w 229"/>
                <a:gd name="T3" fmla="*/ 0 h 171"/>
                <a:gd name="T4" fmla="*/ 2147483647 w 229"/>
                <a:gd name="T5" fmla="*/ 0 h 171"/>
                <a:gd name="T6" fmla="*/ 0 w 229"/>
                <a:gd name="T7" fmla="*/ 2147483647 h 171"/>
                <a:gd name="T8" fmla="*/ 2147483647 w 229"/>
                <a:gd name="T9" fmla="*/ 2147483647 h 171"/>
                <a:gd name="T10" fmla="*/ 2147483647 w 229"/>
                <a:gd name="T11" fmla="*/ 2147483647 h 171"/>
                <a:gd name="T12" fmla="*/ 2147483647 w 229"/>
                <a:gd name="T13" fmla="*/ 0 h 171"/>
                <a:gd name="T14" fmla="*/ 2147483647 w 229"/>
                <a:gd name="T15" fmla="*/ 0 h 1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9"/>
                <a:gd name="T25" fmla="*/ 0 h 171"/>
                <a:gd name="T26" fmla="*/ 229 w 229"/>
                <a:gd name="T27" fmla="*/ 171 h 17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9" h="171">
                  <a:moveTo>
                    <a:pt x="214" y="0"/>
                  </a:moveTo>
                  <a:lnTo>
                    <a:pt x="7" y="0"/>
                  </a:lnTo>
                  <a:lnTo>
                    <a:pt x="0" y="83"/>
                  </a:lnTo>
                  <a:lnTo>
                    <a:pt x="229" y="171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42"/>
            <p:cNvSpPr>
              <a:spLocks/>
            </p:cNvSpPr>
            <p:nvPr/>
          </p:nvSpPr>
          <p:spPr bwMode="auto">
            <a:xfrm>
              <a:off x="6576986" y="5399080"/>
              <a:ext cx="307974" cy="195262"/>
            </a:xfrm>
            <a:custGeom>
              <a:avLst/>
              <a:gdLst>
                <a:gd name="T0" fmla="*/ 2147483647 w 194"/>
                <a:gd name="T1" fmla="*/ 0 h 123"/>
                <a:gd name="T2" fmla="*/ 0 w 194"/>
                <a:gd name="T3" fmla="*/ 2147483647 h 123"/>
                <a:gd name="T4" fmla="*/ 2147483647 w 194"/>
                <a:gd name="T5" fmla="*/ 2147483647 h 123"/>
                <a:gd name="T6" fmla="*/ 2147483647 w 194"/>
                <a:gd name="T7" fmla="*/ 2147483647 h 123"/>
                <a:gd name="T8" fmla="*/ 2147483647 w 194"/>
                <a:gd name="T9" fmla="*/ 0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123"/>
                <a:gd name="T17" fmla="*/ 194 w 194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123">
                  <a:moveTo>
                    <a:pt x="13" y="0"/>
                  </a:moveTo>
                  <a:lnTo>
                    <a:pt x="0" y="123"/>
                  </a:lnTo>
                  <a:lnTo>
                    <a:pt x="194" y="123"/>
                  </a:lnTo>
                  <a:lnTo>
                    <a:pt x="13" y="10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44"/>
            <p:cNvSpPr>
              <a:spLocks/>
            </p:cNvSpPr>
            <p:nvPr/>
          </p:nvSpPr>
          <p:spPr bwMode="auto">
            <a:xfrm>
              <a:off x="6194425" y="5638800"/>
              <a:ext cx="79375" cy="115888"/>
            </a:xfrm>
            <a:custGeom>
              <a:avLst/>
              <a:gdLst>
                <a:gd name="T0" fmla="*/ 2147483647 w 50"/>
                <a:gd name="T1" fmla="*/ 2147483647 h 73"/>
                <a:gd name="T2" fmla="*/ 2147483647 w 50"/>
                <a:gd name="T3" fmla="*/ 2147483647 h 73"/>
                <a:gd name="T4" fmla="*/ 2147483647 w 50"/>
                <a:gd name="T5" fmla="*/ 2147483647 h 73"/>
                <a:gd name="T6" fmla="*/ 2147483647 w 50"/>
                <a:gd name="T7" fmla="*/ 2147483647 h 73"/>
                <a:gd name="T8" fmla="*/ 2147483647 w 50"/>
                <a:gd name="T9" fmla="*/ 2147483647 h 73"/>
                <a:gd name="T10" fmla="*/ 2147483647 w 50"/>
                <a:gd name="T11" fmla="*/ 2147483647 h 73"/>
                <a:gd name="T12" fmla="*/ 2147483647 w 50"/>
                <a:gd name="T13" fmla="*/ 2147483647 h 73"/>
                <a:gd name="T14" fmla="*/ 2147483647 w 50"/>
                <a:gd name="T15" fmla="*/ 0 h 73"/>
                <a:gd name="T16" fmla="*/ 2147483647 w 50"/>
                <a:gd name="T17" fmla="*/ 0 h 73"/>
                <a:gd name="T18" fmla="*/ 2147483647 w 50"/>
                <a:gd name="T19" fmla="*/ 0 h 73"/>
                <a:gd name="T20" fmla="*/ 2147483647 w 50"/>
                <a:gd name="T21" fmla="*/ 2147483647 h 73"/>
                <a:gd name="T22" fmla="*/ 2147483647 w 50"/>
                <a:gd name="T23" fmla="*/ 2147483647 h 73"/>
                <a:gd name="T24" fmla="*/ 2147483647 w 50"/>
                <a:gd name="T25" fmla="*/ 2147483647 h 73"/>
                <a:gd name="T26" fmla="*/ 0 w 50"/>
                <a:gd name="T27" fmla="*/ 2147483647 h 73"/>
                <a:gd name="T28" fmla="*/ 0 w 50"/>
                <a:gd name="T29" fmla="*/ 2147483647 h 73"/>
                <a:gd name="T30" fmla="*/ 0 w 50"/>
                <a:gd name="T31" fmla="*/ 2147483647 h 73"/>
                <a:gd name="T32" fmla="*/ 0 w 50"/>
                <a:gd name="T33" fmla="*/ 2147483647 h 73"/>
                <a:gd name="T34" fmla="*/ 0 w 50"/>
                <a:gd name="T35" fmla="*/ 2147483647 h 73"/>
                <a:gd name="T36" fmla="*/ 0 w 50"/>
                <a:gd name="T37" fmla="*/ 2147483647 h 73"/>
                <a:gd name="T38" fmla="*/ 2147483647 w 50"/>
                <a:gd name="T39" fmla="*/ 2147483647 h 73"/>
                <a:gd name="T40" fmla="*/ 2147483647 w 50"/>
                <a:gd name="T41" fmla="*/ 2147483647 h 73"/>
                <a:gd name="T42" fmla="*/ 2147483647 w 50"/>
                <a:gd name="T43" fmla="*/ 2147483647 h 73"/>
                <a:gd name="T44" fmla="*/ 2147483647 w 50"/>
                <a:gd name="T45" fmla="*/ 2147483647 h 73"/>
                <a:gd name="T46" fmla="*/ 2147483647 w 50"/>
                <a:gd name="T47" fmla="*/ 2147483647 h 73"/>
                <a:gd name="T48" fmla="*/ 2147483647 w 50"/>
                <a:gd name="T49" fmla="*/ 2147483647 h 73"/>
                <a:gd name="T50" fmla="*/ 2147483647 w 50"/>
                <a:gd name="T51" fmla="*/ 2147483647 h 7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0"/>
                <a:gd name="T79" fmla="*/ 0 h 73"/>
                <a:gd name="T80" fmla="*/ 50 w 50"/>
                <a:gd name="T81" fmla="*/ 73 h 7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0" h="73">
                  <a:moveTo>
                    <a:pt x="22" y="70"/>
                  </a:moveTo>
                  <a:lnTo>
                    <a:pt x="22" y="70"/>
                  </a:lnTo>
                  <a:lnTo>
                    <a:pt x="42" y="10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27" y="0"/>
                  </a:lnTo>
                  <a:lnTo>
                    <a:pt x="25" y="2"/>
                  </a:lnTo>
                  <a:lnTo>
                    <a:pt x="20" y="10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5" y="73"/>
                  </a:lnTo>
                  <a:lnTo>
                    <a:pt x="30" y="73"/>
                  </a:lnTo>
                  <a:lnTo>
                    <a:pt x="22" y="73"/>
                  </a:lnTo>
                  <a:lnTo>
                    <a:pt x="22" y="7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35" name="Picture 6" descr="\\MAHQSMS02\KDrive\XRay_Images\Z Portal images\Car Portal\car portal cnia\201 car portal.T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76" r="-60"/>
          <a:stretch>
            <a:fillRect/>
          </a:stretch>
        </p:blipFill>
        <p:spPr bwMode="auto">
          <a:xfrm>
            <a:off x="6575425" y="2185478"/>
            <a:ext cx="1614488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" name="TextBox 131"/>
          <p:cNvSpPr txBox="1">
            <a:spLocks noChangeArrowheads="1"/>
          </p:cNvSpPr>
          <p:nvPr/>
        </p:nvSpPr>
        <p:spPr bwMode="auto">
          <a:xfrm>
            <a:off x="6583363" y="1623940"/>
            <a:ext cx="15986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50" dirty="0">
                <a:latin typeface="Calibri" panose="020F0502020204030204" pitchFamily="34" charset="0"/>
              </a:rPr>
              <a:t>LPR Display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50" dirty="0">
                <a:latin typeface="Calibri" panose="020F0502020204030204" pitchFamily="34" charset="0"/>
              </a:rPr>
              <a:t>UVIS</a:t>
            </a:r>
          </a:p>
        </p:txBody>
      </p:sp>
      <p:sp>
        <p:nvSpPr>
          <p:cNvPr id="137" name="TextBox 128"/>
          <p:cNvSpPr txBox="1">
            <a:spLocks noChangeArrowheads="1"/>
          </p:cNvSpPr>
          <p:nvPr/>
        </p:nvSpPr>
        <p:spPr bwMode="auto">
          <a:xfrm>
            <a:off x="6904038" y="4109528"/>
            <a:ext cx="95726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50" b="0" dirty="0">
                <a:latin typeface="Calibri" panose="020F0502020204030204" pitchFamily="34" charset="0"/>
              </a:rPr>
              <a:t>Monitor 4</a:t>
            </a:r>
          </a:p>
        </p:txBody>
      </p:sp>
      <p:pic>
        <p:nvPicPr>
          <p:cNvPr id="138" name="Picture 11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" t="14188" r="1443" b="15433"/>
          <a:stretch>
            <a:fillRect/>
          </a:stretch>
        </p:blipFill>
        <p:spPr bwMode="auto">
          <a:xfrm>
            <a:off x="2840038" y="4405313"/>
            <a:ext cx="3489325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" name="TextBox 118"/>
          <p:cNvSpPr txBox="1">
            <a:spLocks noChangeArrowheads="1"/>
          </p:cNvSpPr>
          <p:nvPr/>
        </p:nvSpPr>
        <p:spPr bwMode="auto">
          <a:xfrm>
            <a:off x="1424568" y="5670104"/>
            <a:ext cx="16861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Calibri" panose="020F0502020204030204" pitchFamily="34" charset="0"/>
              </a:rPr>
              <a:t>Optional 2x2 Quad Monitor Display</a:t>
            </a:r>
          </a:p>
        </p:txBody>
      </p:sp>
      <p:pic>
        <p:nvPicPr>
          <p:cNvPr id="140" name="Picture 139"/>
          <p:cNvPicPr>
            <a:picLocks noChangeAspect="1"/>
          </p:cNvPicPr>
          <p:nvPr/>
        </p:nvPicPr>
        <p:blipFill rotWithShape="1">
          <a:blip r:embed="rId7"/>
          <a:srcRect l="2193" t="6464" r="1794" b="10199"/>
          <a:stretch/>
        </p:blipFill>
        <p:spPr>
          <a:xfrm>
            <a:off x="2776219" y="2945093"/>
            <a:ext cx="1535431" cy="35306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1583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ASEInspection</a:t>
            </a:r>
            <a:r>
              <a:rPr lang="en-US" dirty="0" smtClean="0"/>
              <a:t> Operator Console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Operator Station</a:t>
            </a:r>
          </a:p>
          <a:p>
            <a:pPr marL="857250" lvl="1" indent="-342900"/>
            <a:r>
              <a:rPr lang="en-US" dirty="0" smtClean="0"/>
              <a:t>Four, 21-inch LC monitors, one keyboard, and mouse</a:t>
            </a:r>
            <a:endParaRPr lang="en-US" dirty="0"/>
          </a:p>
        </p:txBody>
      </p:sp>
      <p:pic>
        <p:nvPicPr>
          <p:cNvPr id="4" name="Picture 8" descr="VehicleScannerScree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1629" y="2028454"/>
            <a:ext cx="4560743" cy="20983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 bwMode="auto">
          <a:xfrm>
            <a:off x="766730" y="4702420"/>
            <a:ext cx="209391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Auto Enhance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Clear/Suspect Tagging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Colorize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Decrease </a:t>
            </a:r>
            <a:r>
              <a:rPr lang="en-US" sz="1200" dirty="0" smtClean="0">
                <a:latin typeface="Calibri" panose="020F0502020204030204" pitchFamily="34" charset="0"/>
              </a:rPr>
              <a:t>Density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High Contrast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Histogram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Histogram </a:t>
            </a:r>
            <a:r>
              <a:rPr lang="en-US" sz="1200" dirty="0" smtClean="0">
                <a:latin typeface="Calibri" panose="020F0502020204030204" pitchFamily="34" charset="0"/>
              </a:rPr>
              <a:t>EQ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Calibri" panose="020F0502020204030204" pitchFamily="34" charset="0"/>
              </a:rPr>
              <a:t>Historical Compare</a:t>
            </a:r>
            <a:endParaRPr lang="en-US" sz="1200" dirty="0"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Increase </a:t>
            </a:r>
            <a:r>
              <a:rPr lang="en-US" sz="1200" dirty="0" smtClean="0">
                <a:latin typeface="Calibri" panose="020F0502020204030204" pitchFamily="34" charset="0"/>
              </a:rPr>
              <a:t>Density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804064" y="4702420"/>
            <a:ext cx="2836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Mark and </a:t>
            </a:r>
            <a:r>
              <a:rPr lang="en-US" sz="1200" dirty="0" smtClean="0">
                <a:latin typeface="Calibri" panose="020F0502020204030204" pitchFamily="34" charset="0"/>
              </a:rPr>
              <a:t>Annotate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Calibri" panose="020F0502020204030204" pitchFamily="34" charset="0"/>
              </a:rPr>
              <a:t>Region </a:t>
            </a:r>
            <a:r>
              <a:rPr lang="en-US" sz="1200" dirty="0">
                <a:latin typeface="Calibri" panose="020F0502020204030204" pitchFamily="34" charset="0"/>
              </a:rPr>
              <a:t>of Interest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Reset All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Reset Density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Reverse Video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Ruler (object measuring)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Sharpen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Calibri" panose="020F0502020204030204" pitchFamily="34" charset="0"/>
              </a:rPr>
              <a:t>Zoom In/Out/Reset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874595" y="4310003"/>
            <a:ext cx="3583657" cy="307777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Standard Image Analysis Tools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5953125" y="4702420"/>
            <a:ext cx="1828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Show Grayscale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Calibri" panose="020F0502020204030204" pitchFamily="34" charset="0"/>
              </a:rPr>
              <a:t>Show </a:t>
            </a:r>
            <a:r>
              <a:rPr lang="en-US" sz="1200" dirty="0">
                <a:latin typeface="Calibri" panose="020F0502020204030204" pitchFamily="34" charset="0"/>
              </a:rPr>
              <a:t>Metals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Show Mixed Materials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Show </a:t>
            </a:r>
            <a:r>
              <a:rPr lang="en-US" sz="1200" dirty="0" smtClean="0">
                <a:latin typeface="Calibri" panose="020F0502020204030204" pitchFamily="34" charset="0"/>
              </a:rPr>
              <a:t>Organics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5473017" y="4310002"/>
            <a:ext cx="3096307" cy="307777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New Dual-energy Image Analysis Tools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663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 Alert Image Analysis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5035924" cy="4968240"/>
          </a:xfrm>
        </p:spPr>
        <p:txBody>
          <a:bodyPr/>
          <a:lstStyle/>
          <a:p>
            <a:r>
              <a:rPr lang="en-US" dirty="0"/>
              <a:t>Automatic Historical Compare</a:t>
            </a:r>
          </a:p>
          <a:p>
            <a:pPr marL="857250" lvl="1" indent="-342900"/>
            <a:r>
              <a:rPr lang="en-US" dirty="0"/>
              <a:t>Uses vehicle identifier to detect if a vehicle has been previously scanned by the system</a:t>
            </a:r>
          </a:p>
          <a:p>
            <a:pPr marL="857250" lvl="1" indent="-342900"/>
            <a:r>
              <a:rPr lang="en-US" dirty="0"/>
              <a:t>Presents historical and current images in a side-by-side format</a:t>
            </a:r>
          </a:p>
          <a:p>
            <a:r>
              <a:rPr lang="en-US" dirty="0" smtClean="0"/>
              <a:t>Reference Vehicle Compare</a:t>
            </a:r>
          </a:p>
          <a:p>
            <a:pPr marL="857250" lvl="1" indent="-342900"/>
            <a:r>
              <a:rPr lang="en-US" dirty="0" smtClean="0"/>
              <a:t>Uses vehicle identifier to automatically compare current and historical scans</a:t>
            </a:r>
          </a:p>
          <a:p>
            <a:pPr marL="857250" lvl="1" indent="-342900"/>
            <a:r>
              <a:rPr lang="en-US" dirty="0" smtClean="0"/>
              <a:t>Highlights anomalies</a:t>
            </a:r>
          </a:p>
          <a:p>
            <a:pPr marL="857250" lvl="1" indent="-342900"/>
            <a:r>
              <a:rPr lang="en-US" dirty="0" smtClean="0"/>
              <a:t>Z Portal for Cars only</a:t>
            </a:r>
          </a:p>
          <a:p>
            <a:r>
              <a:rPr lang="en-US" dirty="0" smtClean="0"/>
              <a:t>3D Viewer</a:t>
            </a:r>
          </a:p>
          <a:p>
            <a:pPr marL="857250" lvl="1" indent="-342900"/>
            <a:r>
              <a:rPr lang="en-US" dirty="0" smtClean="0"/>
              <a:t>Creates a virtual 3D rendering of the vehicle from the Z Backscatter Images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57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1026" name="Picture 2" descr="http://images.sodahead.com/polls/000762505/polls_spiral_clock_5831_960361_poll_xlar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255" y="1392036"/>
            <a:ext cx="30480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 bwMode="auto">
          <a:xfrm>
            <a:off x="5539255" y="4382886"/>
            <a:ext cx="3048000" cy="276999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Decreases Image Analysis time</a:t>
            </a:r>
            <a:endParaRPr lang="en-US" sz="1200" b="0" i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1732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Vehicle Compare </a:t>
            </a:r>
            <a:br>
              <a:rPr lang="en-US" dirty="0" smtClean="0"/>
            </a:br>
            <a:r>
              <a:rPr lang="en-US" sz="2000" dirty="0" smtClean="0"/>
              <a:t>Z Portal for Cars only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Compares current vehicle against most recent “reference” image of same vehicle</a:t>
            </a:r>
          </a:p>
          <a:p>
            <a:r>
              <a:rPr lang="en-US" sz="1600" dirty="0"/>
              <a:t>Visually displays the changes from scan to scan</a:t>
            </a:r>
          </a:p>
          <a:p>
            <a:r>
              <a:rPr lang="en-US" sz="1600" dirty="0"/>
              <a:t>Historical records identified by license plate number</a:t>
            </a:r>
          </a:p>
          <a:p>
            <a:r>
              <a:rPr lang="en-US" sz="1600" dirty="0"/>
              <a:t>Optionally include/exclude select regions </a:t>
            </a:r>
          </a:p>
          <a:p>
            <a:endParaRPr lang="en-US" sz="1600" dirty="0"/>
          </a:p>
        </p:txBody>
      </p:sp>
      <p:pic>
        <p:nvPicPr>
          <p:cNvPr id="4" name="Picture 2" descr="\\mahqsms02\ase\XRay_Images\Z Portal images\Car Portal\bxoa cnia\4 compared to 5 historical.TIF"/>
          <p:cNvPicPr>
            <a:picLocks noChangeAspect="1" noChangeArrowheads="1"/>
          </p:cNvPicPr>
          <p:nvPr/>
        </p:nvPicPr>
        <p:blipFill>
          <a:blip r:embed="rId3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6" t="9027" b="45082"/>
          <a:stretch>
            <a:fillRect/>
          </a:stretch>
        </p:blipFill>
        <p:spPr bwMode="auto">
          <a:xfrm>
            <a:off x="354012" y="2944813"/>
            <a:ext cx="8215313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ular Callout 12"/>
          <p:cNvSpPr>
            <a:spLocks noChangeArrowheads="1"/>
          </p:cNvSpPr>
          <p:nvPr/>
        </p:nvSpPr>
        <p:spPr bwMode="auto">
          <a:xfrm>
            <a:off x="3868737" y="5903913"/>
            <a:ext cx="1676400" cy="422275"/>
          </a:xfrm>
          <a:prstGeom prst="wedgeRoundRectCallout">
            <a:avLst>
              <a:gd name="adj1" fmla="val -249269"/>
              <a:gd name="adj2" fmla="val -170574"/>
              <a:gd name="adj3" fmla="val 16667"/>
            </a:avLst>
          </a:prstGeom>
          <a:solidFill>
            <a:schemeClr val="tx1"/>
          </a:solidFill>
          <a:ln w="28575" cap="sq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bg1"/>
                </a:solidFill>
              </a:rPr>
              <a:t>RVC: Object Added</a:t>
            </a:r>
          </a:p>
        </p:txBody>
      </p:sp>
      <p:sp>
        <p:nvSpPr>
          <p:cNvPr id="6" name="Rounded Rectangular Callout 13"/>
          <p:cNvSpPr>
            <a:spLocks noChangeArrowheads="1"/>
          </p:cNvSpPr>
          <p:nvPr/>
        </p:nvSpPr>
        <p:spPr bwMode="auto">
          <a:xfrm>
            <a:off x="896937" y="5903913"/>
            <a:ext cx="1830388" cy="420687"/>
          </a:xfrm>
          <a:prstGeom prst="wedgeRoundRectCallout">
            <a:avLst>
              <a:gd name="adj1" fmla="val -70181"/>
              <a:gd name="adj2" fmla="val -109454"/>
              <a:gd name="adj3" fmla="val 16667"/>
            </a:avLst>
          </a:prstGeom>
          <a:solidFill>
            <a:schemeClr val="tx1"/>
          </a:solidFill>
          <a:ln w="38100" cap="sq" algn="ctr">
            <a:solidFill>
              <a:srgbClr val="FFFF00"/>
            </a:solidFill>
            <a:prstDash val="sysDot"/>
            <a:round/>
            <a:headEnd/>
            <a:tailEnd/>
          </a:ln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bg1"/>
                </a:solidFill>
              </a:rPr>
              <a:t>RVC: Object Removed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7626709" y="2954645"/>
            <a:ext cx="934064" cy="2308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 Image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©2015 American Science and Engineering, Inc.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58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 bwMode="auto">
          <a:xfrm>
            <a:off x="4979068" y="2241085"/>
            <a:ext cx="3753784" cy="52322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Note: Early customers will need to provide training images for algorithm optimization </a:t>
            </a:r>
          </a:p>
        </p:txBody>
      </p:sp>
    </p:spTree>
    <p:extLst>
      <p:ext uri="{BB962C8B-B14F-4D97-AF65-F5344CB8AC3E}">
        <p14:creationId xmlns:p14="http://schemas.microsoft.com/office/powerpoint/2010/main" val="407608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Reference Vehicle Compare Automation</a:t>
            </a:r>
            <a:br>
              <a:rPr lang="en-US" altLang="en-US" dirty="0" smtClean="0"/>
            </a:br>
            <a:r>
              <a:rPr lang="en-US" altLang="en-US" sz="2000" dirty="0" smtClean="0"/>
              <a:t>Dash</a:t>
            </a: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448675" y="6657975"/>
            <a:ext cx="685800" cy="182563"/>
          </a:xfrm>
          <a:prstGeom prst="rect">
            <a:avLst/>
          </a:prstGeom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97B486-4760-4FCA-A6C2-6CB0959D44DD}" type="slidenum">
              <a:rPr lang="en-US" altLang="en-US">
                <a:solidFill>
                  <a:srgbClr val="595959"/>
                </a:solidFill>
                <a:latin typeface="Arial Narrow" panose="020B0606020202030204" pitchFamily="34" charset="0"/>
              </a:rPr>
              <a:pPr/>
              <a:t>59</a:t>
            </a:fld>
            <a:endParaRPr lang="en-US" altLang="en-US">
              <a:solidFill>
                <a:srgbClr val="595959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80" y="1525176"/>
            <a:ext cx="4306250" cy="15345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441" y="1506128"/>
            <a:ext cx="4257563" cy="15535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342" y="3790156"/>
            <a:ext cx="4471565" cy="15367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139" y="3744140"/>
            <a:ext cx="4283865" cy="162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915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Viewer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3D </a:t>
            </a:r>
            <a:r>
              <a:rPr lang="en-US" altLang="en-US" dirty="0" smtClean="0"/>
              <a:t>Viewer </a:t>
            </a:r>
            <a:r>
              <a:rPr lang="en-US" altLang="en-US" dirty="0"/>
              <a:t>displays a 3D surface reconstruction of the current vehicle using the left, right and top Backscatter images.</a:t>
            </a:r>
          </a:p>
          <a:p>
            <a:endParaRPr lang="en-US" dirty="0"/>
          </a:p>
        </p:txBody>
      </p:sp>
      <p:pic>
        <p:nvPicPr>
          <p:cNvPr id="4" name="Picture 5" descr="E:\3DBUG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0" t="-1443" r="-1350" b="-1878"/>
          <a:stretch>
            <a:fillRect/>
          </a:stretch>
        </p:blipFill>
        <p:spPr bwMode="auto">
          <a:xfrm>
            <a:off x="1957136" y="2057400"/>
            <a:ext cx="5510463" cy="398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 bwMode="auto">
          <a:xfrm>
            <a:off x="2067006" y="2236275"/>
            <a:ext cx="934064" cy="2308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 Image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952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Z Portal II Safety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493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II Exclusion Zone – Car 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4176848" cy="4968240"/>
          </a:xfrm>
        </p:spPr>
        <p:txBody>
          <a:bodyPr/>
          <a:lstStyle/>
          <a:p>
            <a:r>
              <a:rPr lang="en-US" dirty="0" smtClean="0"/>
              <a:t>At system boundary</a:t>
            </a:r>
          </a:p>
          <a:p>
            <a:r>
              <a:rPr lang="en-US" dirty="0" smtClean="0"/>
              <a:t>The </a:t>
            </a:r>
            <a:r>
              <a:rPr lang="en-US" dirty="0"/>
              <a:t>0.5 µ</a:t>
            </a:r>
            <a:r>
              <a:rPr lang="en-US" dirty="0" err="1"/>
              <a:t>Sv</a:t>
            </a:r>
            <a:r>
              <a:rPr lang="en-US" dirty="0"/>
              <a:t>/</a:t>
            </a:r>
            <a:r>
              <a:rPr lang="en-US" dirty="0" err="1"/>
              <a:t>hr</a:t>
            </a:r>
            <a:r>
              <a:rPr lang="en-US" dirty="0"/>
              <a:t> controlled zone allows 100% occupancy for 2000 </a:t>
            </a:r>
            <a:r>
              <a:rPr lang="en-US" dirty="0" err="1"/>
              <a:t>hr</a:t>
            </a:r>
            <a:r>
              <a:rPr lang="en-US" dirty="0"/>
              <a:t>/</a:t>
            </a:r>
            <a:r>
              <a:rPr lang="en-US" dirty="0" err="1"/>
              <a:t>yr</a:t>
            </a:r>
            <a:r>
              <a:rPr lang="en-US" dirty="0"/>
              <a:t> (40hr/</a:t>
            </a:r>
            <a:r>
              <a:rPr lang="en-US" dirty="0" err="1"/>
              <a:t>wk</a:t>
            </a:r>
            <a:r>
              <a:rPr lang="en-US" dirty="0"/>
              <a:t>, 50wk/</a:t>
            </a:r>
            <a:r>
              <a:rPr lang="en-US" dirty="0" err="1"/>
              <a:t>yr</a:t>
            </a:r>
            <a:r>
              <a:rPr lang="en-US" dirty="0"/>
              <a:t>) with an accumulated annual dose of less than 1.0 </a:t>
            </a:r>
            <a:r>
              <a:rPr lang="en-US" dirty="0" err="1"/>
              <a:t>mSv</a:t>
            </a:r>
            <a:r>
              <a:rPr lang="en-US" dirty="0"/>
              <a:t>/</a:t>
            </a:r>
            <a:r>
              <a:rPr lang="en-US" dirty="0" err="1"/>
              <a:t>yr</a:t>
            </a:r>
            <a:r>
              <a:rPr lang="en-US" dirty="0"/>
              <a:t> which is the ICRP/NCRP recommended limit for the “general public and minors."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62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3" t="6977" r="13429"/>
          <a:stretch/>
        </p:blipFill>
        <p:spPr>
          <a:xfrm>
            <a:off x="4774882" y="1723983"/>
            <a:ext cx="3615070" cy="41315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5984931" y="1392036"/>
            <a:ext cx="10281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7.6m (24.8 </a:t>
            </a:r>
            <a:r>
              <a:rPr lang="en-US" sz="1000" b="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ft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013051" y="1507195"/>
            <a:ext cx="1168841" cy="1"/>
          </a:xfrm>
          <a:prstGeom prst="straightConnector1">
            <a:avLst/>
          </a:prstGeom>
          <a:ln w="31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1"/>
          </p:cNvCxnSpPr>
          <p:nvPr/>
        </p:nvCxnSpPr>
        <p:spPr>
          <a:xfrm flipH="1" flipV="1">
            <a:off x="4921857" y="1515146"/>
            <a:ext cx="106307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 rot="5400000">
            <a:off x="8009294" y="3603215"/>
            <a:ext cx="100753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5.9m (19.4 </a:t>
            </a:r>
            <a:r>
              <a:rPr lang="en-US" sz="1000" b="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ft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16" name="Straight Arrow Connector 15"/>
          <p:cNvCxnSpPr>
            <a:stCxn id="14" idx="1"/>
          </p:cNvCxnSpPr>
          <p:nvPr/>
        </p:nvCxnSpPr>
        <p:spPr>
          <a:xfrm flipV="1">
            <a:off x="8513062" y="2378879"/>
            <a:ext cx="10736" cy="843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8505313" y="4122422"/>
            <a:ext cx="5166" cy="6281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6129380" y="5937396"/>
            <a:ext cx="10281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5.1m (16.8 </a:t>
            </a:r>
            <a:r>
              <a:rPr lang="en-US" sz="1000" b="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ft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5534108" y="6060506"/>
            <a:ext cx="59527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0" idx="3"/>
          </p:cNvCxnSpPr>
          <p:nvPr/>
        </p:nvCxnSpPr>
        <p:spPr>
          <a:xfrm flipV="1">
            <a:off x="7157500" y="6060506"/>
            <a:ext cx="53936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2255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II Exclusion Zone – Truck 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3029585" cy="4968240"/>
          </a:xfrm>
        </p:spPr>
        <p:txBody>
          <a:bodyPr/>
          <a:lstStyle/>
          <a:p>
            <a:r>
              <a:rPr lang="en-US" dirty="0" smtClean="0"/>
              <a:t>At system boundary</a:t>
            </a:r>
          </a:p>
          <a:p>
            <a:r>
              <a:rPr lang="en-US" dirty="0" smtClean="0"/>
              <a:t>The </a:t>
            </a:r>
            <a:r>
              <a:rPr lang="en-US" dirty="0"/>
              <a:t>0.5 µ</a:t>
            </a:r>
            <a:r>
              <a:rPr lang="en-US" dirty="0" err="1"/>
              <a:t>Sv</a:t>
            </a:r>
            <a:r>
              <a:rPr lang="en-US" dirty="0"/>
              <a:t>/</a:t>
            </a:r>
            <a:r>
              <a:rPr lang="en-US" dirty="0" err="1"/>
              <a:t>hr</a:t>
            </a:r>
            <a:r>
              <a:rPr lang="en-US" dirty="0"/>
              <a:t> controlled zone allows 100% occupancy for 2000 </a:t>
            </a:r>
            <a:r>
              <a:rPr lang="en-US" dirty="0" err="1"/>
              <a:t>hr</a:t>
            </a:r>
            <a:r>
              <a:rPr lang="en-US" dirty="0"/>
              <a:t>/</a:t>
            </a:r>
            <a:r>
              <a:rPr lang="en-US" dirty="0" err="1"/>
              <a:t>yr</a:t>
            </a:r>
            <a:r>
              <a:rPr lang="en-US" dirty="0"/>
              <a:t> (40hr/</a:t>
            </a:r>
            <a:r>
              <a:rPr lang="en-US" dirty="0" err="1"/>
              <a:t>wk</a:t>
            </a:r>
            <a:r>
              <a:rPr lang="en-US" dirty="0"/>
              <a:t>, 50wk/</a:t>
            </a:r>
            <a:r>
              <a:rPr lang="en-US" dirty="0" err="1"/>
              <a:t>yr</a:t>
            </a:r>
            <a:r>
              <a:rPr lang="en-US" dirty="0"/>
              <a:t>) with an accumulated annual dose of less than 1.0 </a:t>
            </a:r>
            <a:r>
              <a:rPr lang="en-US" dirty="0" err="1"/>
              <a:t>mSv</a:t>
            </a:r>
            <a:r>
              <a:rPr lang="en-US" dirty="0"/>
              <a:t>/</a:t>
            </a:r>
            <a:r>
              <a:rPr lang="en-US" dirty="0" err="1"/>
              <a:t>yr</a:t>
            </a:r>
            <a:r>
              <a:rPr lang="en-US" dirty="0"/>
              <a:t> which is the ICRP/NCRP recommended limit for the “general public and minors."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63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3" t="6755" r="6379" b="5017"/>
          <a:stretch/>
        </p:blipFill>
        <p:spPr>
          <a:xfrm>
            <a:off x="3820454" y="1219200"/>
            <a:ext cx="4912398" cy="50182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5815477" y="1096089"/>
            <a:ext cx="92235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7.9m (26.0 </a:t>
            </a:r>
            <a:r>
              <a:rPr lang="en-US" sz="1000" b="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ft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>
            <a:off x="6737828" y="1219200"/>
            <a:ext cx="15951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1"/>
          </p:cNvCxnSpPr>
          <p:nvPr/>
        </p:nvCxnSpPr>
        <p:spPr>
          <a:xfrm flipH="1" flipV="1">
            <a:off x="4277802" y="1219199"/>
            <a:ext cx="153767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 rot="5400000">
            <a:off x="8122088" y="3847217"/>
            <a:ext cx="97530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6.6m (21.7 </a:t>
            </a:r>
            <a:r>
              <a:rPr lang="en-US" sz="1000" b="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ft</a:t>
            </a:r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8609741" y="2234317"/>
            <a:ext cx="0" cy="1248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3"/>
          </p:cNvCxnSpPr>
          <p:nvPr/>
        </p:nvCxnSpPr>
        <p:spPr>
          <a:xfrm>
            <a:off x="8609741" y="4457981"/>
            <a:ext cx="0" cy="11794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 bwMode="auto">
          <a:xfrm>
            <a:off x="5987333" y="6114321"/>
            <a:ext cx="89849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0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6.7m (22.0 </a:t>
            </a:r>
            <a:r>
              <a:rPr lang="en-US" sz="1000" b="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ft</a:t>
            </a:r>
            <a:r>
              <a:rPr lang="en-US" sz="1000" dirty="0">
                <a:latin typeface="Calibri" panose="020F0502020204030204" pitchFamily="34" charset="0"/>
              </a:rPr>
              <a:t>)</a:t>
            </a:r>
            <a:endParaRPr lang="en-US" sz="100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901732" y="6237431"/>
            <a:ext cx="69176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4898003" y="6237431"/>
            <a:ext cx="1089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5912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 Marking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/>
            <a:r>
              <a:rPr lang="en-US" sz="2200" dirty="0">
                <a:solidFill>
                  <a:schemeClr val="tx1"/>
                </a:solidFill>
              </a:rPr>
              <a:t>The </a:t>
            </a:r>
            <a:r>
              <a:rPr lang="en-US" sz="2200" dirty="0" smtClean="0">
                <a:solidFill>
                  <a:schemeClr val="tx1"/>
                </a:solidFill>
              </a:rPr>
              <a:t>Z Portal </a:t>
            </a:r>
            <a:r>
              <a:rPr lang="en-US" sz="2200" dirty="0">
                <a:solidFill>
                  <a:schemeClr val="tx1"/>
                </a:solidFill>
              </a:rPr>
              <a:t>system has CE marking and is conformance with the following directives:</a:t>
            </a:r>
          </a:p>
          <a:p>
            <a:pPr marL="800100" lvl="1" indent="-285750"/>
            <a:r>
              <a:rPr lang="en-US" sz="2000" dirty="0">
                <a:solidFill>
                  <a:schemeClr val="tx1"/>
                </a:solidFill>
              </a:rPr>
              <a:t>Machinery Directive 2006/42/EC</a:t>
            </a:r>
          </a:p>
          <a:p>
            <a:pPr marL="800100" lvl="1" indent="-285750"/>
            <a:r>
              <a:rPr lang="en-US" sz="2000" dirty="0">
                <a:solidFill>
                  <a:schemeClr val="tx1"/>
                </a:solidFill>
              </a:rPr>
              <a:t>Electromagnetic Compatibility Directive 2004/108/EC</a:t>
            </a:r>
          </a:p>
          <a:p>
            <a:pPr marL="800100" lvl="1" indent="-285750"/>
            <a:r>
              <a:rPr lang="en-US" sz="2000" dirty="0">
                <a:solidFill>
                  <a:schemeClr val="tx1"/>
                </a:solidFill>
              </a:rPr>
              <a:t>Low Voltage Directive 2006/95/EC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64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6" name="Picture 4" descr="https://upload.wikimedia.org/wikipedia/commons/thumb/6/66/Conformit%C3%A9_Europ%C3%A9enne_%28logo%29.svg/2000px-Conformit%C3%A9_Europ%C3%A9enne_%28logo%29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781" y="4929015"/>
            <a:ext cx="1284287" cy="91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1676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&amp; Safety – Z 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Z Portal scan = &lt;0.05 µ</a:t>
            </a:r>
            <a:r>
              <a:rPr lang="en-US" dirty="0" err="1"/>
              <a:t>Sv</a:t>
            </a:r>
            <a:r>
              <a:rPr lang="en-US" dirty="0"/>
              <a:t> (5 µRem)</a:t>
            </a:r>
          </a:p>
          <a:p>
            <a:r>
              <a:rPr lang="en-US" dirty="0" smtClean="0"/>
              <a:t>Some comparisons: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65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668375"/>
              </p:ext>
            </p:extLst>
          </p:nvPr>
        </p:nvGraphicFramePr>
        <p:xfrm>
          <a:off x="4198373" y="1845520"/>
          <a:ext cx="4606106" cy="3600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3053"/>
                <a:gridCol w="2303053"/>
              </a:tblGrid>
              <a:tr h="339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One Z Portal Scan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&lt;0.05 µ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(5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µRem)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2.4 hours in Denver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 µ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(100 µRem)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One hour on an airplane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µ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(300 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µRem)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Background radiation per day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10 µ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(1,000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µRem)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Dental X-ray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10 µ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(1,000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µRem)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52947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Trans-continental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flight (round trip)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50 µ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(5,000 µRem)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Chest X-ray 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100 µ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(10,000 µRem)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CAT scan (Head and Body)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1,100 µ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(110,000 µRem)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39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Average radiation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dose per year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3,600 µ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 (360,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000 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µRem)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878" y="2404759"/>
            <a:ext cx="1292464" cy="12985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471948" y="3883742"/>
            <a:ext cx="315615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It would take 60 Z Portal scans to equal the amount of radiation received in one hour on an airplane at altitude</a:t>
            </a:r>
            <a:r>
              <a:rPr lang="en-US" sz="1400" dirty="0" smtClean="0">
                <a:latin typeface="Calibri" panose="020F0502020204030204" pitchFamily="34" charset="0"/>
              </a:rPr>
              <a:t> </a:t>
            </a:r>
            <a:endParaRPr lang="en-US" sz="140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6731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Design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Visual warnings</a:t>
            </a:r>
          </a:p>
          <a:p>
            <a:pPr marL="857250" lvl="1" indent="-342900"/>
            <a:r>
              <a:rPr lang="en-US" sz="1600" dirty="0" smtClean="0"/>
              <a:t>Flashing yellow lights when X-rays ON – FULL</a:t>
            </a:r>
          </a:p>
          <a:p>
            <a:pPr marL="857250" lvl="1" indent="-342900"/>
            <a:r>
              <a:rPr lang="en-US" sz="1600" dirty="0" smtClean="0"/>
              <a:t>Flashing red lights when X-rays ON – EMITTING </a:t>
            </a:r>
          </a:p>
          <a:p>
            <a:r>
              <a:rPr lang="en-US" sz="1800" dirty="0" smtClean="0"/>
              <a:t>X-ray emergency stops (e-stops) and interlocks</a:t>
            </a:r>
          </a:p>
          <a:p>
            <a:pPr marL="857250" lvl="1" indent="-342900"/>
            <a:r>
              <a:rPr lang="en-US" sz="1600" dirty="0" smtClean="0"/>
              <a:t>Effect when activated:</a:t>
            </a:r>
          </a:p>
          <a:p>
            <a:pPr marL="1373188" lvl="2" indent="-342900"/>
            <a:r>
              <a:rPr lang="en-US" sz="1400" dirty="0" smtClean="0"/>
              <a:t>Turns X-rays OFF (shutter is closed; X-ray power turned off)</a:t>
            </a:r>
          </a:p>
          <a:p>
            <a:pPr marL="1373188" lvl="2" indent="-342900"/>
            <a:r>
              <a:rPr lang="en-US" sz="1400" dirty="0" smtClean="0"/>
              <a:t>Powers down subsystems (except for computer system)</a:t>
            </a:r>
          </a:p>
          <a:p>
            <a:pPr marL="857250" lvl="1" indent="-342900"/>
            <a:r>
              <a:rPr lang="en-US" sz="1600" dirty="0" smtClean="0"/>
              <a:t>Safety stops located at: </a:t>
            </a:r>
          </a:p>
          <a:p>
            <a:pPr marL="1373188" lvl="2" indent="-342900"/>
            <a:r>
              <a:rPr lang="en-US" sz="1400" dirty="0" smtClean="0"/>
              <a:t>Portal entry and exit and on sides</a:t>
            </a:r>
          </a:p>
          <a:p>
            <a:pPr marL="1373188" lvl="2" indent="-342900"/>
            <a:r>
              <a:rPr lang="en-US" sz="1400" dirty="0" smtClean="0"/>
              <a:t>Operator console</a:t>
            </a:r>
          </a:p>
          <a:p>
            <a:pPr marL="857250" lvl="1" indent="-342900"/>
            <a:r>
              <a:rPr lang="en-US" sz="1600" dirty="0" smtClean="0"/>
              <a:t>Interlocks located at: </a:t>
            </a:r>
          </a:p>
          <a:p>
            <a:pPr marL="1373188" lvl="2" indent="-342900"/>
            <a:r>
              <a:rPr lang="en-US" sz="1400" dirty="0" smtClean="0"/>
              <a:t>X-ray tube housing</a:t>
            </a:r>
          </a:p>
          <a:p>
            <a:pPr marL="1373188" lvl="2" indent="-342900"/>
            <a:r>
              <a:rPr lang="en-US" sz="1400" dirty="0" smtClean="0"/>
              <a:t>Access panels</a:t>
            </a:r>
            <a:endParaRPr lang="en-US" sz="1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66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067963"/>
              </p:ext>
            </p:extLst>
          </p:nvPr>
        </p:nvGraphicFramePr>
        <p:xfrm>
          <a:off x="4336024" y="3743960"/>
          <a:ext cx="4552337" cy="244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1"/>
                <a:gridCol w="1268362"/>
                <a:gridCol w="1759974"/>
              </a:tblGrid>
              <a:tr h="26465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X-Ray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Mode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Shutter Status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Power Status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OFF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Closed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No power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IDLE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Closed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Voltage maintained but current ramped down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ON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– FULL </a:t>
                      </a:r>
                    </a:p>
                    <a:p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(Yellow light)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Closed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Full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ON – EMITTING (Flashing red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light)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Open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Full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65011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Options and </a:t>
            </a:r>
            <a:r>
              <a:rPr lang="en-US" dirty="0" smtClean="0"/>
              <a:t>Availability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67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406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Quoting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/>
            <a:r>
              <a:rPr lang="en-US" dirty="0" smtClean="0"/>
              <a:t>DE </a:t>
            </a:r>
            <a:r>
              <a:rPr lang="en-US" dirty="0" smtClean="0"/>
              <a:t>TDTX</a:t>
            </a:r>
          </a:p>
          <a:p>
            <a:pPr marL="857250" lvl="1" indent="-342900"/>
            <a:r>
              <a:rPr lang="en-US" dirty="0" smtClean="0"/>
              <a:t>Surface mount with ramp</a:t>
            </a:r>
          </a:p>
          <a:p>
            <a:pPr marL="857250" lvl="1" indent="-342900"/>
            <a:r>
              <a:rPr lang="en-US" dirty="0" smtClean="0"/>
              <a:t>In-ground without ramp</a:t>
            </a:r>
          </a:p>
          <a:p>
            <a:pPr marL="346075" indent="-342900"/>
            <a:r>
              <a:rPr lang="en-US" dirty="0" smtClean="0"/>
              <a:t>System Mounting </a:t>
            </a:r>
          </a:p>
          <a:p>
            <a:pPr marL="857250" lvl="1" indent="-342900"/>
            <a:r>
              <a:rPr lang="en-US" dirty="0" smtClean="0"/>
              <a:t>Outrigger kit </a:t>
            </a:r>
          </a:p>
          <a:p>
            <a:pPr marL="857250" lvl="1" indent="-342900"/>
            <a:r>
              <a:rPr lang="en-US" dirty="0" smtClean="0"/>
              <a:t>Foundation mount</a:t>
            </a:r>
          </a:p>
          <a:p>
            <a:pPr marL="346075" indent="-342900"/>
            <a:r>
              <a:rPr lang="en-US" dirty="0" err="1" smtClean="0"/>
              <a:t>OpCon</a:t>
            </a:r>
            <a:r>
              <a:rPr lang="en-US" dirty="0" smtClean="0"/>
              <a:t> Interface Kit</a:t>
            </a:r>
          </a:p>
          <a:p>
            <a:pPr marL="857250" lvl="1" indent="-342900"/>
            <a:r>
              <a:rPr lang="en-US" dirty="0" smtClean="0"/>
              <a:t>90m (300 ft.)</a:t>
            </a:r>
          </a:p>
          <a:p>
            <a:pPr marL="857250" lvl="1" indent="-342900"/>
            <a:r>
              <a:rPr lang="en-US" dirty="0" smtClean="0"/>
              <a:t>150m (500 ft.)</a:t>
            </a:r>
          </a:p>
          <a:p>
            <a:pPr marL="346075" indent="-342900"/>
            <a:r>
              <a:rPr lang="en-US" dirty="0" smtClean="0"/>
              <a:t>Environment Options (standard range: -30°C to 40°C (-22°F to 104°F))</a:t>
            </a:r>
          </a:p>
          <a:p>
            <a:pPr marL="857250" lvl="1" indent="-342900"/>
            <a:r>
              <a:rPr lang="en-US" dirty="0" smtClean="0"/>
              <a:t>Extreme Hot (extends to 60°C / 140°F)</a:t>
            </a:r>
          </a:p>
          <a:p>
            <a:pPr marL="857250" lvl="1" indent="-342900"/>
            <a:r>
              <a:rPr lang="en-US" dirty="0" smtClean="0"/>
              <a:t>Extreme Cold (extends to -40°C / -40°F)</a:t>
            </a:r>
          </a:p>
          <a:p>
            <a:pPr marL="346075" indent="-342900"/>
            <a:r>
              <a:rPr lang="en-US" dirty="0" smtClean="0"/>
              <a:t>Service Platform is included in the base price</a:t>
            </a:r>
          </a:p>
          <a:p>
            <a:pPr marL="857250" lvl="1" indent="-342900"/>
            <a:r>
              <a:rPr lang="en-US" dirty="0" smtClean="0"/>
              <a:t>Must also be selected as an option in the configurator</a:t>
            </a:r>
          </a:p>
          <a:p>
            <a:pPr marL="857250" lvl="1" indent="-342900"/>
            <a:r>
              <a:rPr lang="en-US" dirty="0" smtClean="0"/>
              <a:t>Custom quote is needed to exclude this option from the base price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68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413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Demo / Lead Time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4419600" cy="4968240"/>
          </a:xfrm>
        </p:spPr>
        <p:txBody>
          <a:bodyPr/>
          <a:lstStyle/>
          <a:p>
            <a:r>
              <a:rPr lang="en-US" dirty="0" smtClean="0"/>
              <a:t>Z Portal Demo</a:t>
            </a:r>
          </a:p>
          <a:p>
            <a:pPr marL="857250" lvl="1" indent="-342900"/>
            <a:r>
              <a:rPr lang="en-US" dirty="0" smtClean="0"/>
              <a:t>Car and truck portal systems in Billerica available for customer demos – please contact Sales Operations for availability</a:t>
            </a:r>
          </a:p>
          <a:p>
            <a:pPr marL="346075" indent="-342900"/>
            <a:r>
              <a:rPr lang="en-US" dirty="0" smtClean="0"/>
              <a:t>Z Portal Lead Time – </a:t>
            </a:r>
            <a:r>
              <a:rPr lang="en-US" dirty="0"/>
              <a:t>5</a:t>
            </a:r>
            <a:r>
              <a:rPr lang="en-US" dirty="0" smtClean="0"/>
              <a:t> months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1" y="1292352"/>
            <a:ext cx="4020246" cy="2689098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557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 Up Slides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Competition </a:t>
            </a:r>
            <a:r>
              <a:rPr lang="en-US" smtClean="0"/>
              <a:t>Overview Slides</a:t>
            </a:r>
            <a:endParaRPr lang="en-US" dirty="0" smtClean="0"/>
          </a:p>
          <a:p>
            <a:r>
              <a:rPr lang="en-US" dirty="0" smtClean="0"/>
              <a:t>Z Portal I vs. Z Portal II dimension comparisons</a:t>
            </a:r>
          </a:p>
          <a:p>
            <a:r>
              <a:rPr lang="en-US" dirty="0" smtClean="0"/>
              <a:t>Safety Comparisons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70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362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Smiths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5428726" cy="49682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CIP-300</a:t>
            </a:r>
          </a:p>
          <a:p>
            <a:pPr marL="857250" lvl="1" indent="-342900"/>
            <a:r>
              <a:rPr lang="en-US" dirty="0" smtClean="0"/>
              <a:t>300 </a:t>
            </a:r>
            <a:r>
              <a:rPr lang="en-US" dirty="0" err="1" smtClean="0"/>
              <a:t>keV</a:t>
            </a:r>
            <a:r>
              <a:rPr lang="en-US" dirty="0" smtClean="0"/>
              <a:t> transmission only system</a:t>
            </a:r>
          </a:p>
          <a:p>
            <a:pPr marL="857250" lvl="1" indent="-342900"/>
            <a:r>
              <a:rPr lang="en-US" dirty="0" smtClean="0"/>
              <a:t>Single, top-down views</a:t>
            </a:r>
          </a:p>
          <a:p>
            <a:pPr marL="857250" lvl="1" indent="-342900"/>
            <a:r>
              <a:rPr lang="en-US" dirty="0" smtClean="0"/>
              <a:t>3 color material discrimination</a:t>
            </a:r>
          </a:p>
          <a:p>
            <a:pPr marL="857250" lvl="1" indent="-342900"/>
            <a:r>
              <a:rPr lang="en-US" dirty="0" smtClean="0"/>
              <a:t>Conveyor option for safe scanning of passengers</a:t>
            </a:r>
          </a:p>
          <a:p>
            <a:pPr marL="857250" lvl="1" indent="-342900"/>
            <a:r>
              <a:rPr lang="en-US" dirty="0" smtClean="0"/>
              <a:t>Throughput</a:t>
            </a:r>
          </a:p>
          <a:p>
            <a:pPr marL="1373188" lvl="2" indent="-342900"/>
            <a:r>
              <a:rPr lang="en-US" dirty="0" smtClean="0"/>
              <a:t>Conveyor: 30 vehicles/</a:t>
            </a:r>
            <a:r>
              <a:rPr lang="en-US" dirty="0" err="1" smtClean="0"/>
              <a:t>hr</a:t>
            </a:r>
            <a:r>
              <a:rPr lang="en-US" dirty="0" smtClean="0"/>
              <a:t> at 0.2 m/s (0.7 </a:t>
            </a:r>
            <a:r>
              <a:rPr lang="en-US" dirty="0" err="1" smtClean="0"/>
              <a:t>ft</a:t>
            </a:r>
            <a:r>
              <a:rPr lang="en-US" dirty="0" smtClean="0"/>
              <a:t>/s)</a:t>
            </a:r>
          </a:p>
          <a:p>
            <a:pPr marL="1373188" lvl="2" indent="-342900"/>
            <a:r>
              <a:rPr lang="en-US" dirty="0" smtClean="0"/>
              <a:t>Drive-through: 80 vehicles/</a:t>
            </a:r>
            <a:r>
              <a:rPr lang="en-US" dirty="0" err="1" smtClean="0"/>
              <a:t>hr</a:t>
            </a:r>
            <a:r>
              <a:rPr lang="en-US" dirty="0" smtClean="0"/>
              <a:t> at 8 kph (5 mph)</a:t>
            </a:r>
          </a:p>
          <a:p>
            <a:pPr marL="857250" lvl="1" indent="-342900"/>
            <a:r>
              <a:rPr lang="en-US" dirty="0" smtClean="0"/>
              <a:t>60mm steel penetration</a:t>
            </a:r>
          </a:p>
          <a:p>
            <a:pPr marL="857250" lvl="1" indent="-342900"/>
            <a:r>
              <a:rPr lang="en-US" dirty="0" smtClean="0"/>
              <a:t>Radiation Safety</a:t>
            </a:r>
          </a:p>
          <a:p>
            <a:pPr marL="1373188" lvl="2" indent="-342900"/>
            <a:r>
              <a:rPr lang="en-US" dirty="0" smtClean="0"/>
              <a:t>Drive through dose per scan: &lt;0.1 µ</a:t>
            </a:r>
            <a:r>
              <a:rPr lang="en-US" dirty="0" err="1" smtClean="0"/>
              <a:t>Sv</a:t>
            </a:r>
            <a:r>
              <a:rPr lang="en-US" dirty="0" smtClean="0"/>
              <a:t> per scan</a:t>
            </a:r>
          </a:p>
          <a:p>
            <a:pPr marL="1373188" lvl="2" indent="-342900"/>
            <a:r>
              <a:rPr lang="en-US" dirty="0" smtClean="0"/>
              <a:t>Exclusion Zone: 10m x 10m (33ft x 33ft)</a:t>
            </a:r>
          </a:p>
          <a:p>
            <a:pPr indent="0"/>
            <a:r>
              <a:rPr lang="en-US" sz="1400" dirty="0"/>
              <a:t>Product Video: </a:t>
            </a:r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www.youtube.com/watch?v=1-U21jfZBSU&amp;feature=youtu.be</a:t>
            </a:r>
            <a:r>
              <a:rPr lang="en-US" sz="1400" dirty="0" smtClean="0"/>
              <a:t> </a:t>
            </a:r>
          </a:p>
          <a:p>
            <a:pPr marL="857250" lvl="1" indent="-342900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26768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 </a:t>
            </a:r>
          </a:p>
        </p:txBody>
      </p:sp>
      <p:sp>
        <p:nvSpPr>
          <p:cNvPr id="5" name="Rectangle 4"/>
          <p:cNvSpPr/>
          <p:nvPr/>
        </p:nvSpPr>
        <p:spPr>
          <a:xfrm>
            <a:off x="4426768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 </a:t>
            </a:r>
          </a:p>
        </p:txBody>
      </p:sp>
      <p:pic>
        <p:nvPicPr>
          <p:cNvPr id="1026" name="Picture 2" descr="http://techreleased.techreleased.netdna-cdn.com/wp-content/uploads/2012/11/CIP-300-Car-Inspection-Port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989" y="1211159"/>
            <a:ext cx="3594774" cy="240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619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Smiths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5160278" cy="49682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HCVL 40/35</a:t>
            </a:r>
          </a:p>
          <a:p>
            <a:pPr marL="857250" lvl="1" indent="-342900"/>
            <a:r>
              <a:rPr lang="en-US" dirty="0" smtClean="0"/>
              <a:t>Scans cars, trucks, and busses</a:t>
            </a:r>
          </a:p>
          <a:p>
            <a:pPr marL="857250" lvl="1" indent="-342900"/>
            <a:r>
              <a:rPr lang="en-US" dirty="0" smtClean="0"/>
              <a:t>4 MeV source</a:t>
            </a:r>
          </a:p>
          <a:p>
            <a:pPr marL="857250" lvl="1" indent="-342900"/>
            <a:r>
              <a:rPr lang="en-US" dirty="0" smtClean="0"/>
              <a:t>Throughput</a:t>
            </a:r>
          </a:p>
          <a:p>
            <a:pPr marL="1373188" lvl="2" indent="-342900"/>
            <a:r>
              <a:rPr lang="en-US" dirty="0" smtClean="0"/>
              <a:t>60 cars/</a:t>
            </a:r>
            <a:r>
              <a:rPr lang="en-US" dirty="0" err="1" smtClean="0"/>
              <a:t>hr</a:t>
            </a:r>
            <a:r>
              <a:rPr lang="en-US" dirty="0" smtClean="0"/>
              <a:t> (conveyor system – HCVL 40)</a:t>
            </a:r>
          </a:p>
          <a:p>
            <a:pPr marL="1373188" lvl="2" indent="-342900"/>
            <a:r>
              <a:rPr lang="en-US" dirty="0" smtClean="0"/>
              <a:t>180 cars/</a:t>
            </a:r>
            <a:r>
              <a:rPr lang="en-US" dirty="0" err="1" smtClean="0"/>
              <a:t>hr</a:t>
            </a:r>
            <a:r>
              <a:rPr lang="en-US" dirty="0" smtClean="0"/>
              <a:t> (drive-through system – HCVL 35)</a:t>
            </a:r>
          </a:p>
          <a:p>
            <a:pPr marL="857250" lvl="1" indent="-342900"/>
            <a:r>
              <a:rPr lang="en-US" dirty="0" smtClean="0"/>
              <a:t>Penetration</a:t>
            </a:r>
          </a:p>
          <a:p>
            <a:pPr marL="1373188" lvl="2" indent="-342900"/>
            <a:r>
              <a:rPr lang="en-US" dirty="0" smtClean="0"/>
              <a:t>260mm steel (conveyor </a:t>
            </a:r>
            <a:r>
              <a:rPr lang="en-US" dirty="0"/>
              <a:t>system – HCVL 40)</a:t>
            </a:r>
          </a:p>
          <a:p>
            <a:pPr marL="1373188" lvl="2" indent="-342900"/>
            <a:r>
              <a:rPr lang="en-US" dirty="0" smtClean="0"/>
              <a:t>160mm steel </a:t>
            </a:r>
            <a:r>
              <a:rPr lang="en-US" dirty="0"/>
              <a:t>(drive-through system – HCVL 35</a:t>
            </a:r>
            <a:r>
              <a:rPr lang="en-US" dirty="0" smtClean="0"/>
              <a:t>)</a:t>
            </a:r>
          </a:p>
          <a:p>
            <a:pPr marL="857250" lvl="1" indent="-342900"/>
            <a:r>
              <a:rPr lang="en-US" dirty="0" smtClean="0"/>
              <a:t>Exclusion zone</a:t>
            </a:r>
          </a:p>
          <a:p>
            <a:pPr marL="1373188" lvl="2" indent="-342900"/>
            <a:r>
              <a:rPr lang="en-US" dirty="0" smtClean="0"/>
              <a:t>22m L x 6m W with walls (conveyor system – HCVL 40)</a:t>
            </a:r>
          </a:p>
          <a:p>
            <a:pPr marL="1373188" lvl="2" indent="-342900"/>
            <a:r>
              <a:rPr lang="en-US" dirty="0" smtClean="0"/>
              <a:t>8m L x 5m W with walls (drive-through system – HCVL 35)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8286" t="26021" r="34992" b="47864"/>
          <a:stretch/>
        </p:blipFill>
        <p:spPr>
          <a:xfrm>
            <a:off x="5573129" y="1496187"/>
            <a:ext cx="3062065" cy="16832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5573129" y="3179428"/>
            <a:ext cx="31262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</a:rPr>
              <a:t>Product Video: </a:t>
            </a:r>
            <a:r>
              <a:rPr lang="en-US" sz="1400" dirty="0">
                <a:latin typeface="Calibri" panose="020F0502020204030204" pitchFamily="34" charset="0"/>
                <a:hlinkClick r:id="rId3"/>
              </a:rPr>
              <a:t>https://</a:t>
            </a:r>
            <a:r>
              <a:rPr lang="en-US" sz="1400" dirty="0" smtClean="0">
                <a:latin typeface="Calibri" panose="020F0502020204030204" pitchFamily="34" charset="0"/>
                <a:hlinkClick r:id="rId3"/>
              </a:rPr>
              <a:t>www.youtube.com/watch?v=VKEht1XJIz4</a:t>
            </a:r>
            <a:r>
              <a:rPr lang="en-US" sz="1400" dirty="0" smtClean="0">
                <a:latin typeface="Calibri" panose="020F0502020204030204" pitchFamily="34" charset="0"/>
              </a:rPr>
              <a:t> </a:t>
            </a:r>
            <a:endParaRPr lang="en-US" sz="1400" b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445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Leidos</a:t>
            </a:r>
            <a:r>
              <a:rPr lang="en-US" dirty="0" smtClean="0"/>
              <a:t> (formerly SAIC)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219200"/>
            <a:ext cx="4648550" cy="496824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VACIS XPL </a:t>
            </a:r>
          </a:p>
          <a:p>
            <a:pPr marL="857250" lvl="1" indent="-342900"/>
            <a:r>
              <a:rPr lang="en-US" dirty="0" smtClean="0"/>
              <a:t>120 </a:t>
            </a:r>
            <a:r>
              <a:rPr lang="en-US" dirty="0" err="1" smtClean="0"/>
              <a:t>keV</a:t>
            </a:r>
            <a:r>
              <a:rPr lang="en-US" dirty="0" smtClean="0"/>
              <a:t> transmission source</a:t>
            </a:r>
          </a:p>
          <a:p>
            <a:pPr marL="857250" lvl="1" indent="-342900"/>
            <a:r>
              <a:rPr lang="en-US" dirty="0" smtClean="0"/>
              <a:t>Cars and light vehicles only</a:t>
            </a:r>
          </a:p>
          <a:p>
            <a:pPr marL="857250" lvl="1" indent="-342900"/>
            <a:r>
              <a:rPr lang="en-US" dirty="0" smtClean="0"/>
              <a:t>Multiple Configurations available</a:t>
            </a:r>
          </a:p>
          <a:p>
            <a:pPr marL="1373188" lvl="2" indent="-342900"/>
            <a:r>
              <a:rPr lang="en-US" dirty="0" smtClean="0"/>
              <a:t>XPL – surface mounted portal</a:t>
            </a:r>
          </a:p>
          <a:p>
            <a:pPr marL="1373188" lvl="2" indent="-342900"/>
            <a:r>
              <a:rPr lang="en-US" dirty="0" smtClean="0"/>
              <a:t>XPL Mobile – surface mounted portal, transported on a truck</a:t>
            </a:r>
          </a:p>
          <a:p>
            <a:pPr marL="1373188" lvl="2" indent="-342900"/>
            <a:r>
              <a:rPr lang="en-US" dirty="0" smtClean="0"/>
              <a:t>Plaza – portal requiring civil works</a:t>
            </a:r>
          </a:p>
          <a:p>
            <a:pPr marL="857250" lvl="1" indent="-342900"/>
            <a:r>
              <a:rPr lang="en-US" dirty="0" smtClean="0"/>
              <a:t>Throughput of 150 vehicles per hour at 16 kph (10 mph)</a:t>
            </a:r>
          </a:p>
          <a:p>
            <a:pPr marL="857250" lvl="1" indent="-342900"/>
            <a:r>
              <a:rPr lang="en-US" dirty="0" smtClean="0"/>
              <a:t>Top-down view of vehicles up to 8 feet wide</a:t>
            </a:r>
          </a:p>
          <a:p>
            <a:pPr marL="857250" lvl="1" indent="-342900"/>
            <a:r>
              <a:rPr lang="en-US" dirty="0" smtClean="0"/>
              <a:t>Easy Match Software: Manual comparison of images of previously scanned vehicles</a:t>
            </a:r>
          </a:p>
          <a:p>
            <a:pPr marL="857250" lvl="1" indent="-342900"/>
            <a:r>
              <a:rPr lang="en-US" dirty="0" smtClean="0"/>
              <a:t>Relocation time: Few hours (Mobile option relocation time is 30 minutes)</a:t>
            </a:r>
          </a:p>
          <a:p>
            <a:pPr marL="857250" lvl="1" indent="-342900"/>
            <a:r>
              <a:rPr lang="en-US" dirty="0" smtClean="0"/>
              <a:t>Continuous Operation Mode available</a:t>
            </a:r>
          </a:p>
          <a:p>
            <a:pPr indent="0"/>
            <a:r>
              <a:rPr lang="en-US" sz="1400" dirty="0"/>
              <a:t>Product Video: </a:t>
            </a:r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www.youtube.com/watch?v=BR6bHjDuq_g&amp;feature=youtu.be</a:t>
            </a:r>
            <a:r>
              <a:rPr lang="en-US" sz="1400" dirty="0" smtClean="0"/>
              <a:t> </a:t>
            </a:r>
            <a:endParaRPr lang="en-US" sz="1400" dirty="0"/>
          </a:p>
          <a:p>
            <a:pPr lvl="1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0566" y="1373697"/>
            <a:ext cx="3089246" cy="308924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545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Nuctech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5135111" cy="4968240"/>
          </a:xfrm>
        </p:spPr>
        <p:txBody>
          <a:bodyPr/>
          <a:lstStyle/>
          <a:p>
            <a:r>
              <a:rPr lang="en-US" dirty="0" smtClean="0"/>
              <a:t>FS Series</a:t>
            </a:r>
          </a:p>
          <a:p>
            <a:pPr marL="857250" lvl="1" indent="-342900"/>
            <a:r>
              <a:rPr lang="en-US" dirty="0" smtClean="0"/>
              <a:t>1.5 – 6.0 MeV </a:t>
            </a:r>
            <a:r>
              <a:rPr lang="en-US" dirty="0" err="1" smtClean="0"/>
              <a:t>linac</a:t>
            </a:r>
            <a:endParaRPr lang="en-US" dirty="0" smtClean="0"/>
          </a:p>
          <a:p>
            <a:pPr marL="857250" lvl="1" indent="-342900"/>
            <a:r>
              <a:rPr lang="en-US" dirty="0" smtClean="0"/>
              <a:t>Dual-energy available on 6.0 MeV system</a:t>
            </a:r>
          </a:p>
          <a:p>
            <a:pPr marL="857250" lvl="1" indent="-342900"/>
            <a:r>
              <a:rPr lang="en-US" dirty="0" smtClean="0"/>
              <a:t>Throughput of 120 units/</a:t>
            </a:r>
            <a:r>
              <a:rPr lang="en-US" dirty="0" err="1" smtClean="0"/>
              <a:t>hr</a:t>
            </a:r>
            <a:r>
              <a:rPr lang="en-US" dirty="0" smtClean="0"/>
              <a:t> at 10 kph</a:t>
            </a:r>
          </a:p>
          <a:p>
            <a:pPr marL="857250" lvl="1" indent="-342900"/>
            <a:r>
              <a:rPr lang="en-US" dirty="0" smtClean="0"/>
              <a:t>Trucks only with Cab Exclusion software</a:t>
            </a:r>
          </a:p>
          <a:p>
            <a:pPr marL="857250" lvl="1" indent="-342900"/>
            <a:r>
              <a:rPr lang="en-US" dirty="0" smtClean="0"/>
              <a:t>110mm steel penetration</a:t>
            </a:r>
          </a:p>
          <a:p>
            <a:pPr marL="857250" lvl="1" indent="-342900"/>
            <a:r>
              <a:rPr lang="en-US" dirty="0" smtClean="0"/>
              <a:t>Dose to exclusion zone is 2.5 µ</a:t>
            </a:r>
            <a:r>
              <a:rPr lang="en-US" dirty="0" err="1" smtClean="0"/>
              <a:t>Sv</a:t>
            </a:r>
            <a:endParaRPr lang="en-US" dirty="0" smtClean="0"/>
          </a:p>
          <a:p>
            <a:pPr marL="1373188" lvl="2" indent="-342900"/>
            <a:r>
              <a:rPr lang="en-US" dirty="0" smtClean="0"/>
              <a:t>Exclusion zone = 7m L x 7m W </a:t>
            </a:r>
          </a:p>
          <a:p>
            <a:pPr marL="346075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indent="0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445" y="1442905"/>
            <a:ext cx="3352335" cy="251425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294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Teleradio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19200"/>
            <a:ext cx="5219001" cy="496824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VX-Ray</a:t>
            </a:r>
          </a:p>
          <a:p>
            <a:pPr marL="857250" lvl="1" indent="-342900"/>
            <a:r>
              <a:rPr lang="en-US" dirty="0" smtClean="0"/>
              <a:t>160 </a:t>
            </a:r>
            <a:r>
              <a:rPr lang="en-US" dirty="0" err="1" smtClean="0"/>
              <a:t>keV</a:t>
            </a:r>
            <a:r>
              <a:rPr lang="en-US" dirty="0" smtClean="0"/>
              <a:t> single, top-down view </a:t>
            </a:r>
          </a:p>
          <a:p>
            <a:pPr marL="857250" lvl="1" indent="-342900"/>
            <a:r>
              <a:rPr lang="en-US" dirty="0" smtClean="0"/>
              <a:t>Throughput is 180 – 360 vehicles per hour at 20 kph</a:t>
            </a:r>
          </a:p>
          <a:p>
            <a:pPr marL="857250" lvl="1" indent="-342900"/>
            <a:r>
              <a:rPr lang="en-US" dirty="0" smtClean="0"/>
              <a:t>Dual-energy material discrimination (option)</a:t>
            </a:r>
          </a:p>
          <a:p>
            <a:pPr marL="857250" lvl="1" indent="-342900"/>
            <a:r>
              <a:rPr lang="en-US" dirty="0" smtClean="0"/>
              <a:t>Screening of cars, vans</a:t>
            </a:r>
          </a:p>
          <a:p>
            <a:pPr marL="857250" lvl="1" indent="-342900"/>
            <a:r>
              <a:rPr lang="en-US" dirty="0" smtClean="0"/>
              <a:t>Radiation Safety</a:t>
            </a:r>
          </a:p>
          <a:p>
            <a:pPr marL="1373188" lvl="2" indent="-342900"/>
            <a:r>
              <a:rPr lang="en-US" dirty="0" smtClean="0"/>
              <a:t>&lt;0.05 µ</a:t>
            </a:r>
            <a:r>
              <a:rPr lang="en-US" dirty="0" err="1" smtClean="0"/>
              <a:t>Sv</a:t>
            </a:r>
            <a:r>
              <a:rPr lang="en-US" dirty="0" smtClean="0"/>
              <a:t> per scan</a:t>
            </a:r>
          </a:p>
          <a:p>
            <a:pPr marL="1373188" lvl="2" indent="-342900"/>
            <a:r>
              <a:rPr lang="en-US" dirty="0" smtClean="0"/>
              <a:t>&lt;0.01 µ</a:t>
            </a:r>
            <a:r>
              <a:rPr lang="en-US" dirty="0" err="1" smtClean="0"/>
              <a:t>Sv</a:t>
            </a:r>
            <a:r>
              <a:rPr lang="en-US" dirty="0" smtClean="0"/>
              <a:t> per scan with Passive Filtering Technology</a:t>
            </a:r>
          </a:p>
          <a:p>
            <a:pPr marL="1373188" lvl="2" indent="-342900"/>
            <a:r>
              <a:rPr lang="en-US" dirty="0" smtClean="0"/>
              <a:t>Excessive radiation dose at slower speeds likely</a:t>
            </a:r>
          </a:p>
          <a:p>
            <a:pPr marL="1373188" lvl="2" indent="-342900"/>
            <a:r>
              <a:rPr lang="en-US" dirty="0" smtClean="0"/>
              <a:t>Slower speeds result in the best image quality</a:t>
            </a:r>
          </a:p>
          <a:p>
            <a:pPr marL="857250" lvl="1" indent="-342900"/>
            <a:r>
              <a:rPr lang="en-US" dirty="0" smtClean="0"/>
              <a:t>Fixed and transportable versions (transportable setup time is less than one minute)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901" y="1308681"/>
            <a:ext cx="3312897" cy="1863841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472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 vs. Z Portal II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latest enhancements to the Z Portal system maintain the successful and fundamental features of the original system, while offering improvements to the design, image quality, and serviceability to meet a broader range of customer applications. </a:t>
            </a:r>
            <a:endParaRPr lang="en-US" dirty="0" smtClean="0"/>
          </a:p>
          <a:p>
            <a:r>
              <a:rPr lang="en-US" dirty="0" smtClean="0"/>
              <a:t>All </a:t>
            </a:r>
            <a:r>
              <a:rPr lang="en-US" dirty="0"/>
              <a:t>enhancements made to the Z Portal system are designed to extend the life and reach of the system. </a:t>
            </a:r>
            <a:endParaRPr lang="en-US" dirty="0" smtClean="0"/>
          </a:p>
          <a:p>
            <a:pPr marL="857250" lvl="1" indent="-342900"/>
            <a:r>
              <a:rPr lang="en-US" dirty="0" smtClean="0"/>
              <a:t>Innovative </a:t>
            </a:r>
            <a:r>
              <a:rPr lang="en-US" dirty="0"/>
              <a:t>source and detector technologies improve the image quality and throughput of the system, resulting in enhanced threat detection at faster scan speed.  </a:t>
            </a:r>
            <a:endParaRPr lang="en-US" dirty="0" smtClean="0"/>
          </a:p>
          <a:p>
            <a:pPr marL="857250" lvl="1" indent="-342900"/>
            <a:r>
              <a:rPr lang="en-US" dirty="0" smtClean="0"/>
              <a:t>A </a:t>
            </a:r>
            <a:r>
              <a:rPr lang="en-US" dirty="0"/>
              <a:t>more compact system footprint meets the physical requirements for a wider range of customs and border applications. </a:t>
            </a:r>
            <a:endParaRPr lang="en-US" dirty="0" smtClean="0"/>
          </a:p>
          <a:p>
            <a:pPr marL="857250" lvl="1" indent="-342900"/>
            <a:r>
              <a:rPr lang="en-US" dirty="0" smtClean="0"/>
              <a:t>The </a:t>
            </a:r>
            <a:r>
              <a:rPr lang="en-US" dirty="0"/>
              <a:t>construction-less design, increased throughput capability, and streamlined serviceability features decrease the total cost of ownership and facilitate system maintenance.  </a:t>
            </a:r>
            <a:endParaRPr lang="en-US" dirty="0" smtClean="0"/>
          </a:p>
          <a:p>
            <a:pPr marL="857250" lvl="1" indent="-342900"/>
            <a:r>
              <a:rPr lang="en-US" dirty="0" smtClean="0"/>
              <a:t>New </a:t>
            </a:r>
            <a:r>
              <a:rPr lang="en-US" dirty="0"/>
              <a:t>options, including dual-energy transmission imaging from the top down, also address customer requests for meeting real-world detection and operational challenges. 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56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 vs Z Portal II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4" t="24296" r="12162" b="25783"/>
          <a:stretch/>
        </p:blipFill>
        <p:spPr bwMode="auto">
          <a:xfrm>
            <a:off x="257175" y="1456616"/>
            <a:ext cx="8496366" cy="34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40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 Portal I vs Z Portal II</a:t>
            </a:r>
          </a:p>
        </p:txBody>
      </p:sp>
      <p:pic>
        <p:nvPicPr>
          <p:cNvPr id="4" name="Picture 2" descr="H:\My Documents\Next Gen Z Portal\Industrial Design\NG vs current\ISO View - 5 Dec 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9" t="8061" r="14390" b="7923"/>
          <a:stretch/>
        </p:blipFill>
        <p:spPr bwMode="auto">
          <a:xfrm>
            <a:off x="2719256" y="3701844"/>
            <a:ext cx="3705489" cy="263996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H:\My Documents\Next Gen Z Portal\Industrial Design\NG vs current\Front View - 5 Dec 1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8" t="8968" r="11408" b="11019"/>
          <a:stretch/>
        </p:blipFill>
        <p:spPr bwMode="auto">
          <a:xfrm>
            <a:off x="427703" y="1108587"/>
            <a:ext cx="3864077" cy="250028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:\My Documents\Next Gen Z Portal\Industrial Design\NG vs current\Top View - 5 Dec 1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7" t="9926" r="11148" b="9142"/>
          <a:stretch/>
        </p:blipFill>
        <p:spPr bwMode="auto">
          <a:xfrm>
            <a:off x="4640518" y="1108586"/>
            <a:ext cx="3913140" cy="249631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64267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Top-Down Z Backscatter Improvements – Approx. 3 kph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98" t="18223" b="20572"/>
          <a:stretch/>
        </p:blipFill>
        <p:spPr>
          <a:xfrm>
            <a:off x="431540" y="3789040"/>
            <a:ext cx="7670580" cy="24842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8" t="19113" r="4175" b="26373"/>
          <a:stretch/>
        </p:blipFill>
        <p:spPr>
          <a:xfrm>
            <a:off x="431540" y="927056"/>
            <a:ext cx="7720100" cy="26099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431540" y="923925"/>
            <a:ext cx="1260140" cy="30777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431540" y="3789040"/>
            <a:ext cx="1260140" cy="30777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II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37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Top-down Transmission Material Discrimination</a:t>
            </a:r>
            <a:endParaRPr lang="en-US" dirty="0"/>
          </a:p>
        </p:txBody>
      </p:sp>
      <p:pic>
        <p:nvPicPr>
          <p:cNvPr id="4" name="Picture 2" descr="C:\Users\mastronardi\AppData\Local\Microsoft\Windows\Temporary Internet Files\Content.Outlook\KU4BE33N\Sample1_TDTx_Col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6" b="4604"/>
          <a:stretch/>
        </p:blipFill>
        <p:spPr bwMode="auto">
          <a:xfrm>
            <a:off x="469895" y="3668425"/>
            <a:ext cx="8184472" cy="199640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mastronardi\AppData\Local\Microsoft\Windows\Temporary Internet Files\Content.Outlook\KU4BE33N\Sample1_TDTx_Gra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0" b="4496"/>
          <a:stretch/>
        </p:blipFill>
        <p:spPr bwMode="auto">
          <a:xfrm>
            <a:off x="453757" y="1314122"/>
            <a:ext cx="8200610" cy="199866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 bwMode="auto">
          <a:xfrm>
            <a:off x="451204" y="1307384"/>
            <a:ext cx="1260140" cy="30777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469895" y="3668425"/>
            <a:ext cx="1260140" cy="30777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Z Portal II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954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 vs. Z Portal II (Truck Configuration)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342900" y="1219200"/>
          <a:ext cx="8226426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747"/>
                <a:gridCol w="3218329"/>
                <a:gridCol w="2975350"/>
              </a:tblGrid>
              <a:tr h="370840">
                <a:tc>
                  <a:txBody>
                    <a:bodyPr/>
                    <a:lstStyle/>
                    <a:p>
                      <a:endParaRPr lang="en-US" sz="1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Z Portal I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Z Portal II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Footprint </a:t>
                      </a:r>
                    </a:p>
                    <a:p>
                      <a:r>
                        <a:rPr lang="en-US" sz="1400" b="0" i="1" dirty="0" smtClean="0">
                          <a:latin typeface="Calibri" panose="020F0502020204030204" pitchFamily="34" charset="0"/>
                        </a:rPr>
                        <a:t>Decreased</a:t>
                      </a:r>
                      <a:r>
                        <a:rPr lang="en-US" sz="1400" b="0" i="1" baseline="0" dirty="0" smtClean="0">
                          <a:latin typeface="Calibri" panose="020F0502020204030204" pitchFamily="34" charset="0"/>
                        </a:rPr>
                        <a:t> in ZPII</a:t>
                      </a:r>
                      <a:endParaRPr lang="en-US" sz="14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Truck: 8.9 m (29.2 ft.) W x 6.5 m (21.3 ft.) H x 2.9 m (9.5ft)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Truck: 6.6 m (21.7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ft.) W x 6.0 m (19.7 ft.) x 6.7 m (22 ft. L)</a:t>
                      </a:r>
                      <a:endParaRPr lang="en-US" sz="140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Weight</a:t>
                      </a:r>
                    </a:p>
                    <a:p>
                      <a:r>
                        <a:rPr lang="en-US" sz="1400" b="0" i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Increased in ZPII due to chiller &amp; surface mounting</a:t>
                      </a:r>
                      <a:endParaRPr lang="en-US" sz="1400" b="0" i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Truck: 11,368 kg (25,060 lbs.)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Truck: 12,247 kg (27,000 lbs.) – including second chiller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Maximum Vehicle Dimensions</a:t>
                      </a:r>
                    </a:p>
                    <a:p>
                      <a:r>
                        <a:rPr lang="en-US" sz="1400" b="0" i="1" dirty="0" smtClean="0">
                          <a:latin typeface="Calibri" panose="020F0502020204030204" pitchFamily="34" charset="0"/>
                        </a:rPr>
                        <a:t>Increased in ZPII</a:t>
                      </a:r>
                      <a:endParaRPr lang="en-US" sz="14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Truck: 3.4 m (11.0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ft.) W x 4.5 m (14.9 ft.)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Truck: 3.5 m (11.5 ft.) W x 4.6 m (15.1 ft.) H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Throughput</a:t>
                      </a:r>
                    </a:p>
                    <a:p>
                      <a:r>
                        <a:rPr lang="en-US" sz="1400" b="0" i="1" dirty="0" smtClean="0">
                          <a:latin typeface="Calibri" panose="020F0502020204030204" pitchFamily="34" charset="0"/>
                        </a:rPr>
                        <a:t>Increased in ZPII</a:t>
                      </a:r>
                      <a:endParaRPr lang="en-US" sz="14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80 trucks 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per hour at 5 kph.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240 trucks per hour at 20 kph. (Continuous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Operation Mode)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Technology</a:t>
                      </a:r>
                    </a:p>
                    <a:p>
                      <a:r>
                        <a:rPr lang="en-US" sz="1400" b="0" i="1" dirty="0" smtClean="0">
                          <a:latin typeface="Calibri" panose="020F0502020204030204" pitchFamily="34" charset="0"/>
                        </a:rPr>
                        <a:t>Added DE in ZPII</a:t>
                      </a:r>
                      <a:endParaRPr lang="en-US" sz="14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, Fx, 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Tx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, Fx, DE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Operating</a:t>
                      </a:r>
                      <a:r>
                        <a:rPr lang="en-US" sz="1400" b="1" baseline="0" dirty="0" smtClean="0">
                          <a:latin typeface="Calibri" panose="020F0502020204030204" pitchFamily="34" charset="0"/>
                        </a:rPr>
                        <a:t> Temperature</a:t>
                      </a:r>
                    </a:p>
                    <a:p>
                      <a:r>
                        <a:rPr lang="en-US" sz="1400" b="0" i="1" baseline="0" dirty="0" smtClean="0">
                          <a:latin typeface="Calibri" panose="020F0502020204030204" pitchFamily="34" charset="0"/>
                        </a:rPr>
                        <a:t>Extended Operating Temperature in ZPII</a:t>
                      </a:r>
                      <a:endParaRPr lang="en-US" sz="14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-18C to +55C (0F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to +131F)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-20C to +40C (-4F to +104F)</a:t>
                      </a:r>
                    </a:p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Extended option: -40C to +60C (-40F to +140F)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BFF4AD5-2099-48F8-BAC6-5BE5D79EA7F6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859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Portal I vs. Z Portal II (Car Configuration)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342900" y="1219200"/>
          <a:ext cx="8226426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747"/>
                <a:gridCol w="3130418"/>
                <a:gridCol w="3063261"/>
              </a:tblGrid>
              <a:tr h="370840">
                <a:tc>
                  <a:txBody>
                    <a:bodyPr/>
                    <a:lstStyle/>
                    <a:p>
                      <a:endParaRPr lang="en-US" sz="1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Z Portal I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Z Portal II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Footprint </a:t>
                      </a:r>
                    </a:p>
                    <a:p>
                      <a:r>
                        <a:rPr lang="en-US" sz="1400" b="0" i="1" dirty="0" smtClean="0">
                          <a:latin typeface="Calibri" panose="020F0502020204030204" pitchFamily="34" charset="0"/>
                        </a:rPr>
                        <a:t>Decreased</a:t>
                      </a:r>
                      <a:r>
                        <a:rPr lang="en-US" sz="1400" b="0" i="1" baseline="0" dirty="0" smtClean="0">
                          <a:latin typeface="Calibri" panose="020F0502020204030204" pitchFamily="34" charset="0"/>
                        </a:rPr>
                        <a:t> in ZPII</a:t>
                      </a:r>
                      <a:endParaRPr lang="en-US" sz="14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7.8 m (25.6 ft.) W x 4.5 m (14.8 ft.) x 2.9 m (9.5ft)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5.9 m (19.4 ft.) W x 4.1 m (13.5 ft.) H x 6.1 m (20.0 ft.) L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Weight</a:t>
                      </a:r>
                    </a:p>
                    <a:p>
                      <a:r>
                        <a:rPr lang="en-US" sz="1400" b="0" i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Increased in ZPII due to chiller &amp; surface mounting</a:t>
                      </a:r>
                      <a:endParaRPr lang="en-US" sz="1400" b="0" i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9,122 kg (20,110 lbs.)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9,979 kg (22,000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lbs.) – including second chiller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Maximum Vehicle Dimensions</a:t>
                      </a:r>
                    </a:p>
                    <a:p>
                      <a:r>
                        <a:rPr lang="en-US" sz="1400" b="0" i="1" dirty="0" smtClean="0">
                          <a:latin typeface="Calibri" panose="020F0502020204030204" pitchFamily="34" charset="0"/>
                        </a:rPr>
                        <a:t>Increased in ZPII</a:t>
                      </a:r>
                      <a:endParaRPr lang="en-US" sz="14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2.7 m (8.9 ft.) W x 2.6 m (8.5 ft.)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2.9 m (9.5 ft.)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W x 2.7 m (8.8 ft.) H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Throughput</a:t>
                      </a:r>
                    </a:p>
                    <a:p>
                      <a:r>
                        <a:rPr lang="en-US" sz="1400" b="0" i="1" dirty="0" smtClean="0">
                          <a:latin typeface="Calibri" panose="020F0502020204030204" pitchFamily="34" charset="0"/>
                        </a:rPr>
                        <a:t>Increased in ZPII</a:t>
                      </a:r>
                      <a:endParaRPr lang="en-US" sz="14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120 cars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per hour at 5 km/hr. 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360 cars per hour at 20 kph (Continuous Operation Mode)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Technology</a:t>
                      </a:r>
                    </a:p>
                    <a:p>
                      <a:r>
                        <a:rPr lang="en-US" sz="1400" b="0" i="1" dirty="0" smtClean="0">
                          <a:latin typeface="Calibri" panose="020F0502020204030204" pitchFamily="34" charset="0"/>
                        </a:rPr>
                        <a:t>Added DE in ZPII</a:t>
                      </a:r>
                      <a:endParaRPr lang="en-US" sz="14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, Fx, </a:t>
                      </a:r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Tx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Calibri" panose="020F0502020204030204" pitchFamily="34" charset="0"/>
                        </a:rPr>
                        <a:t>Bx</a:t>
                      </a:r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, Fx, DE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Operating</a:t>
                      </a:r>
                      <a:r>
                        <a:rPr lang="en-US" sz="1400" b="1" baseline="0" dirty="0" smtClean="0">
                          <a:latin typeface="Calibri" panose="020F0502020204030204" pitchFamily="34" charset="0"/>
                        </a:rPr>
                        <a:t> Temperature</a:t>
                      </a:r>
                    </a:p>
                    <a:p>
                      <a:r>
                        <a:rPr lang="en-US" sz="1400" b="0" i="1" baseline="0" dirty="0" smtClean="0">
                          <a:latin typeface="Calibri" panose="020F0502020204030204" pitchFamily="34" charset="0"/>
                        </a:rPr>
                        <a:t>Extended Operating Temperature in ZPII</a:t>
                      </a:r>
                      <a:endParaRPr lang="en-US" sz="1400" b="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-18C to +55C (0F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to +131F)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-20C to +40C (-4F to +104F)</a:t>
                      </a:r>
                    </a:p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Extended option: -40C to +60C (-40F to +140F)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7BFF4AD5-2099-48F8-BAC6-5BE5D79EA7F6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549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System Operation</a:t>
            </a:r>
          </a:p>
        </p:txBody>
      </p:sp>
      <p:sp>
        <p:nvSpPr>
          <p:cNvPr id="58373" name="Rectangle 31"/>
          <p:cNvSpPr txBox="1">
            <a:spLocks noChangeArrowheads="1"/>
          </p:cNvSpPr>
          <p:nvPr/>
        </p:nvSpPr>
        <p:spPr bwMode="auto">
          <a:xfrm>
            <a:off x="381000" y="3124200"/>
            <a:ext cx="27432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4763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altLang="en-US" sz="1600" dirty="0">
                <a:latin typeface="Calibri" panose="020F0502020204030204" pitchFamily="34" charset="0"/>
              </a:rPr>
              <a:t>Traffic Coordinator (Optional)        </a:t>
            </a: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en-US" sz="1400" b="0" dirty="0">
                <a:latin typeface="Calibri" panose="020F0502020204030204" pitchFamily="34" charset="0"/>
              </a:rPr>
              <a:t>Receives manifest</a:t>
            </a: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en-US" sz="1400" b="0" dirty="0">
                <a:latin typeface="Calibri" panose="020F0502020204030204" pitchFamily="34" charset="0"/>
              </a:rPr>
              <a:t>Checks area for unauthorized personnel</a:t>
            </a: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en-US" sz="1400" b="0" dirty="0">
                <a:latin typeface="Calibri" panose="020F0502020204030204" pitchFamily="34" charset="0"/>
              </a:rPr>
              <a:t>Clears area for loading of scan target vehicle</a:t>
            </a: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en-US" sz="1400" b="0" dirty="0">
                <a:latin typeface="Calibri" panose="020F0502020204030204" pitchFamily="34" charset="0"/>
              </a:rPr>
              <a:t>Ensures all conditions exist for safe operation        </a:t>
            </a: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en-US" sz="1400" b="0" dirty="0">
                <a:latin typeface="Calibri" panose="020F0502020204030204" pitchFamily="34" charset="0"/>
              </a:rPr>
              <a:t>Provides directions to driver</a:t>
            </a:r>
          </a:p>
        </p:txBody>
      </p:sp>
      <p:sp>
        <p:nvSpPr>
          <p:cNvPr id="58374" name="Rectangle 32"/>
          <p:cNvSpPr txBox="1">
            <a:spLocks noChangeArrowheads="1"/>
          </p:cNvSpPr>
          <p:nvPr/>
        </p:nvSpPr>
        <p:spPr bwMode="auto">
          <a:xfrm>
            <a:off x="3221354" y="3124200"/>
            <a:ext cx="2665413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4763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altLang="en-US" sz="1600" dirty="0">
                <a:latin typeface="Calibri" panose="020F0502020204030204" pitchFamily="34" charset="0"/>
              </a:rPr>
              <a:t>           Vehicle Driver</a:t>
            </a: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en-US" sz="1400" b="0" dirty="0">
                <a:latin typeface="Calibri" panose="020F0502020204030204" pitchFamily="34" charset="0"/>
              </a:rPr>
              <a:t/>
            </a:r>
            <a:br>
              <a:rPr lang="en-US" altLang="en-US" sz="1400" b="0" dirty="0">
                <a:latin typeface="Calibri" panose="020F0502020204030204" pitchFamily="34" charset="0"/>
              </a:rPr>
            </a:br>
            <a:r>
              <a:rPr lang="en-US" altLang="en-US" sz="1400" b="0" dirty="0">
                <a:latin typeface="Calibri" panose="020F0502020204030204" pitchFamily="34" charset="0"/>
              </a:rPr>
              <a:t>Drives scan target vehicle through portal</a:t>
            </a: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en-US" sz="1400" b="0" dirty="0">
                <a:latin typeface="Calibri" panose="020F0502020204030204" pitchFamily="34" charset="0"/>
              </a:rPr>
              <a:t>Maintains speed with feedback from speed indicator</a:t>
            </a:r>
          </a:p>
          <a:p>
            <a:pPr eaLnBrk="1" hangingPunct="1">
              <a:spcBef>
                <a:spcPts val="1200"/>
              </a:spcBef>
            </a:pPr>
            <a:endParaRPr lang="en-US" altLang="en-US" sz="1600" dirty="0">
              <a:latin typeface="Arial Narrow" panose="020B0606020202030204" pitchFamily="34" charset="0"/>
            </a:endParaRP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altLang="en-US" sz="1600" dirty="0">
              <a:latin typeface="Arial Narrow" panose="020B0606020202030204" pitchFamily="34" charset="0"/>
            </a:endParaRPr>
          </a:p>
        </p:txBody>
      </p:sp>
      <p:sp>
        <p:nvSpPr>
          <p:cNvPr id="58375" name="Rectangle 33"/>
          <p:cNvSpPr>
            <a:spLocks noChangeArrowheads="1"/>
          </p:cNvSpPr>
          <p:nvPr/>
        </p:nvSpPr>
        <p:spPr bwMode="auto">
          <a:xfrm>
            <a:off x="6157134" y="3058064"/>
            <a:ext cx="2819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4763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1200"/>
              </a:spcBef>
            </a:pPr>
            <a:r>
              <a:rPr lang="en-US" altLang="en-US" sz="1600" dirty="0">
                <a:latin typeface="Calibri" panose="020F0502020204030204" pitchFamily="34" charset="0"/>
              </a:rPr>
              <a:t>Image Analyst/Operator</a:t>
            </a: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</a:pPr>
            <a:r>
              <a:rPr lang="en-US" altLang="en-US" sz="1400" b="0" dirty="0">
                <a:latin typeface="Calibri" panose="020F0502020204030204" pitchFamily="34" charset="0"/>
              </a:rPr>
              <a:t/>
            </a:r>
            <a:br>
              <a:rPr lang="en-US" altLang="en-US" sz="1400" b="0" dirty="0">
                <a:latin typeface="Calibri" panose="020F0502020204030204" pitchFamily="34" charset="0"/>
              </a:rPr>
            </a:br>
            <a:r>
              <a:rPr lang="en-US" altLang="en-US" sz="1400" b="0" dirty="0">
                <a:latin typeface="Calibri" panose="020F0502020204030204" pitchFamily="34" charset="0"/>
              </a:rPr>
              <a:t>Views image generation as object is scanned</a:t>
            </a: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</a:pPr>
            <a:r>
              <a:rPr lang="en-US" altLang="en-US" sz="1400" b="0" dirty="0">
                <a:latin typeface="Calibri" panose="020F0502020204030204" pitchFamily="34" charset="0"/>
              </a:rPr>
              <a:t>Analyzes images </a:t>
            </a: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</a:pPr>
            <a:r>
              <a:rPr lang="en-US" altLang="en-US" sz="1400" b="0" dirty="0">
                <a:latin typeface="Calibri" panose="020F0502020204030204" pitchFamily="34" charset="0"/>
              </a:rPr>
              <a:t>Holds/Releases the scan target vehicle</a:t>
            </a:r>
            <a:br>
              <a:rPr lang="en-US" altLang="en-US" sz="1400" b="0" dirty="0">
                <a:latin typeface="Calibri" panose="020F0502020204030204" pitchFamily="34" charset="0"/>
              </a:rPr>
            </a:br>
            <a:r>
              <a:rPr lang="en-US" altLang="en-US" sz="1400" b="0" dirty="0">
                <a:latin typeface="Calibri" panose="020F0502020204030204" pitchFamily="34" charset="0"/>
              </a:rPr>
              <a:t> (i.e. Controls exit gate)</a:t>
            </a:r>
          </a:p>
          <a:p>
            <a:pPr algn="l" eaLnBrk="1" hangingPunct="1">
              <a:lnSpc>
                <a:spcPct val="80000"/>
              </a:lnSpc>
              <a:spcBef>
                <a:spcPts val="1200"/>
              </a:spcBef>
            </a:pPr>
            <a:r>
              <a:rPr lang="en-US" altLang="en-US" sz="1400" b="0" dirty="0">
                <a:latin typeface="Calibri" panose="020F0502020204030204" pitchFamily="34" charset="0"/>
              </a:rPr>
              <a:t>Stores images and image data on server computer</a:t>
            </a:r>
          </a:p>
        </p:txBody>
      </p:sp>
      <p:pic>
        <p:nvPicPr>
          <p:cNvPr id="39943" name="Picture 44" descr="Jr driving M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5429" y="1115954"/>
            <a:ext cx="1916430" cy="1825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44" name="Picture 47" descr="picture-1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455" y="1115954"/>
            <a:ext cx="2320290" cy="1811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45" name="Picture 50" descr="VehicleScannerScreens"/>
          <p:cNvPicPr>
            <a:picLocks noChangeAspect="1" noChangeArrowheads="1"/>
          </p:cNvPicPr>
          <p:nvPr/>
        </p:nvPicPr>
        <p:blipFill>
          <a:blip r:embed="rId4" cstate="print"/>
          <a:srcRect t="15468"/>
          <a:stretch>
            <a:fillRect/>
          </a:stretch>
        </p:blipFill>
        <p:spPr bwMode="auto">
          <a:xfrm>
            <a:off x="6157134" y="1115954"/>
            <a:ext cx="2605866" cy="16174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Connector 2"/>
          <p:cNvCxnSpPr/>
          <p:nvPr/>
        </p:nvCxnSpPr>
        <p:spPr>
          <a:xfrm>
            <a:off x="3124200" y="1152524"/>
            <a:ext cx="0" cy="40837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896832" y="1152524"/>
            <a:ext cx="20161" cy="40837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5"/>
          <p:cNvSpPr txBox="1">
            <a:spLocks noChangeArrowheads="1"/>
          </p:cNvSpPr>
          <p:nvPr/>
        </p:nvSpPr>
        <p:spPr bwMode="auto">
          <a:xfrm>
            <a:off x="448574" y="5727940"/>
            <a:ext cx="8314425" cy="524684"/>
          </a:xfrm>
          <a:prstGeom prst="rect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>
            <a:defPPr>
              <a:defRPr lang="en-US"/>
            </a:defPPr>
            <a:lvl1pPr algn="ctr" fontAlgn="base">
              <a:spcBef>
                <a:spcPct val="50000"/>
              </a:spcBef>
              <a:spcAft>
                <a:spcPct val="0"/>
              </a:spcAft>
              <a:defRPr b="0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Calibri" panose="020F0502020204030204" pitchFamily="34" charset="0"/>
              </a:defRPr>
            </a:lvl1pPr>
            <a:lvl2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 algn="ctr" fontAlgn="base">
              <a:spcBef>
                <a:spcPct val="50000"/>
              </a:spcBef>
              <a:spcAft>
                <a:spcPct val="0"/>
              </a:spcAft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 b="1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en-US" sz="1400" dirty="0" smtClean="0"/>
              <a:t>Minimum Crew Requirements: One System Operator / Image Analyst is standard. Additional traffic coordinator is optional. </a:t>
            </a:r>
            <a:endParaRPr lang="en-US" sz="1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352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ANSI Standard N43.17-2009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84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3200" y="1738281"/>
            <a:ext cx="6308725" cy="421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1296987" y="3044128"/>
            <a:ext cx="6661150" cy="247650"/>
          </a:xfrm>
          <a:prstGeom prst="roundRect">
            <a:avLst>
              <a:gd name="adj" fmla="val 16667"/>
            </a:avLst>
          </a:prstGeom>
          <a:noFill/>
          <a:ln w="28575" cap="sq" algn="ctr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TextBox 5"/>
          <p:cNvSpPr txBox="1"/>
          <p:nvPr/>
        </p:nvSpPr>
        <p:spPr bwMode="auto">
          <a:xfrm>
            <a:off x="342900" y="1091662"/>
            <a:ext cx="8093177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</a:rPr>
              <a:t>New ANSI Standard allows up to </a:t>
            </a:r>
            <a:r>
              <a:rPr lang="en-US" sz="1600" dirty="0" smtClean="0">
                <a:latin typeface="Calibri" panose="020F0502020204030204" pitchFamily="34" charset="0"/>
              </a:rPr>
              <a:t>0.25 </a:t>
            </a:r>
            <a:r>
              <a:rPr lang="en-US" sz="1600" dirty="0" err="1">
                <a:latin typeface="Calibri" panose="020F0502020204030204" pitchFamily="34" charset="0"/>
              </a:rPr>
              <a:t>uSv</a:t>
            </a:r>
            <a:r>
              <a:rPr lang="en-US" sz="1600" dirty="0">
                <a:latin typeface="Calibri" panose="020F0502020204030204" pitchFamily="34" charset="0"/>
              </a:rPr>
              <a:t> per screening for general use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</a:rPr>
              <a:t>Establishes guidelines on the number of screenings allowed in one year</a:t>
            </a:r>
          </a:p>
          <a:p>
            <a:endParaRPr lang="en-US" sz="1400" b="0" dirty="0" err="1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0487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Applicable Radiation Standards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342900" y="1219200"/>
          <a:ext cx="8226426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142"/>
                <a:gridCol w="2742142"/>
                <a:gridCol w="274214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Regulation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Dose Rates Allowed to General Public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Number of Equivalent Z Portal Scans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International Council on Radiological Protection (ICRP)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en-US" dirty="0" err="1" smtClean="0">
                          <a:latin typeface="Calibri" panose="020F0502020204030204" pitchFamily="34" charset="0"/>
                        </a:rPr>
                        <a:t>mSv</a:t>
                      </a:r>
                      <a:r>
                        <a:rPr lang="en-US" dirty="0" smtClean="0">
                          <a:latin typeface="Calibri" panose="020F0502020204030204" pitchFamily="34" charset="0"/>
                        </a:rPr>
                        <a:t> per year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20,000 scans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Nuclear Regulatory</a:t>
                      </a:r>
                      <a:r>
                        <a:rPr lang="en-US" baseline="0" dirty="0" smtClean="0">
                          <a:latin typeface="Calibri" panose="020F0502020204030204" pitchFamily="34" charset="0"/>
                        </a:rPr>
                        <a:t> Commission (NRC)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en-US" dirty="0" err="1" smtClean="0">
                          <a:latin typeface="Calibri" panose="020F0502020204030204" pitchFamily="34" charset="0"/>
                        </a:rPr>
                        <a:t>mSv</a:t>
                      </a:r>
                      <a:r>
                        <a:rPr lang="en-US" baseline="0" dirty="0" smtClean="0">
                          <a:latin typeface="Calibri" panose="020F0502020204030204" pitchFamily="34" charset="0"/>
                        </a:rPr>
                        <a:t> per year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20,000 scans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ANSI/HPS N43.17-2009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0.25 µ</a:t>
                      </a:r>
                      <a:r>
                        <a:rPr lang="en-US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dirty="0" smtClean="0">
                          <a:latin typeface="Calibri" panose="020F0502020204030204" pitchFamily="34" charset="0"/>
                        </a:rPr>
                        <a:t> per screening or 250 µ</a:t>
                      </a:r>
                      <a:r>
                        <a:rPr lang="en-US" dirty="0" err="1" smtClean="0">
                          <a:latin typeface="Calibri" panose="020F0502020204030204" pitchFamily="34" charset="0"/>
                        </a:rPr>
                        <a:t>Sv</a:t>
                      </a:r>
                      <a:r>
                        <a:rPr lang="en-US" dirty="0" smtClean="0">
                          <a:latin typeface="Calibri" panose="020F0502020204030204" pitchFamily="34" charset="0"/>
                        </a:rPr>
                        <a:t> per year from any one source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5,000 scans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EURATOM 96/29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en-US" dirty="0" err="1" smtClean="0">
                          <a:latin typeface="Calibri" panose="020F0502020204030204" pitchFamily="34" charset="0"/>
                        </a:rPr>
                        <a:t>mSv</a:t>
                      </a:r>
                      <a:r>
                        <a:rPr lang="en-US" baseline="0" dirty="0" smtClean="0">
                          <a:latin typeface="Calibri" panose="020F0502020204030204" pitchFamily="34" charset="0"/>
                        </a:rPr>
                        <a:t> per year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20,000 scans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For Reference Only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6262A6-BA6B-4F88-88A8-39F04DCC4DC5}" type="slidenum">
              <a:rPr lang="en-US" smtClean="0"/>
              <a:t>85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2015 AS&amp;E Company Confidential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16" y="5018790"/>
            <a:ext cx="1750269" cy="5825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560" y="4904755"/>
            <a:ext cx="2062722" cy="6693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3420" y="4668918"/>
            <a:ext cx="1289970" cy="107312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2528" y="4824371"/>
            <a:ext cx="1082549" cy="99041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2062" y="4763449"/>
            <a:ext cx="804304" cy="10490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458915" y="5875448"/>
            <a:ext cx="8169010" cy="30777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Tested by F.X. </a:t>
            </a:r>
            <a:r>
              <a:rPr lang="en-US" sz="14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Massé</a:t>
            </a: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 to be in compliance with ANSI </a:t>
            </a:r>
            <a:r>
              <a:rPr lang="en-US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N43.17-2009</a:t>
            </a:r>
            <a:endParaRPr lang="en-US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0328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NAL-ASE-2014">
  <a:themeElements>
    <a:clrScheme name="Custom 1">
      <a:dk1>
        <a:srgbClr val="303030"/>
      </a:dk1>
      <a:lt1>
        <a:srgbClr val="FFFFFF"/>
      </a:lt1>
      <a:dk2>
        <a:srgbClr val="D21142"/>
      </a:dk2>
      <a:lt2>
        <a:srgbClr val="D5DAE1"/>
      </a:lt2>
      <a:accent1>
        <a:srgbClr val="4A5C78"/>
      </a:accent1>
      <a:accent2>
        <a:srgbClr val="CFA600"/>
      </a:accent2>
      <a:accent3>
        <a:srgbClr val="4A4D54"/>
      </a:accent3>
      <a:accent4>
        <a:srgbClr val="D21142"/>
      </a:accent4>
      <a:accent5>
        <a:srgbClr val="88A06A"/>
      </a:accent5>
      <a:accent6>
        <a:srgbClr val="42758B"/>
      </a:accent6>
      <a:hlink>
        <a:srgbClr val="D21142"/>
      </a:hlink>
      <a:folHlink>
        <a:srgbClr val="4A5C78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lt1">
            <a:hueOff val="0"/>
            <a:satOff val="0"/>
            <a:lumOff val="0"/>
            <a:alphaOff val="0"/>
          </a:schemeClr>
        </a:lnRef>
        <a:fillRef idx="1">
          <a:scrgbClr r="0" g="0" b="0"/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sz="1400" b="0" dirty="0" err="1" smtClean="0">
            <a:solidFill>
              <a:schemeClr val="tx1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1" id="{65011DEA-E617-4C12-997D-ABBA839C4FB3}" vid="{6000341A-9C49-4A0D-BDEE-61A03CD0F9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5788</TotalTime>
  <Words>6542</Words>
  <Application>Microsoft Office PowerPoint</Application>
  <PresentationFormat>On-screen Show (4:3)</PresentationFormat>
  <Paragraphs>1186</Paragraphs>
  <Slides>85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6" baseType="lpstr">
      <vt:lpstr>FINAL-ASE-2014</vt:lpstr>
      <vt:lpstr>Z Portal® II Sales Training</vt:lpstr>
      <vt:lpstr>Agenda</vt:lpstr>
      <vt:lpstr>Positioning</vt:lpstr>
      <vt:lpstr>Z Portal® II Overview</vt:lpstr>
      <vt:lpstr>Z Portal II Benefits</vt:lpstr>
      <vt:lpstr>Z Portal II Naming Strategy</vt:lpstr>
      <vt:lpstr>Z Portal System Installations</vt:lpstr>
      <vt:lpstr>Target Applications</vt:lpstr>
      <vt:lpstr>Market &amp; Competition</vt:lpstr>
      <vt:lpstr>Competitive Analysis </vt:lpstr>
      <vt:lpstr>Major Portal Competitors</vt:lpstr>
      <vt:lpstr>Passenger Vehicle Portal Competitors</vt:lpstr>
      <vt:lpstr>Truck/Bus Portal Competitors (Low-energy)</vt:lpstr>
      <vt:lpstr>Market Introduction Strategy</vt:lpstr>
      <vt:lpstr>Release Strategy</vt:lpstr>
      <vt:lpstr>Available Marketing Materials</vt:lpstr>
      <vt:lpstr>Email Template</vt:lpstr>
      <vt:lpstr>Technology</vt:lpstr>
      <vt:lpstr>Dual-Energy Imaging Optional</vt:lpstr>
      <vt:lpstr>Z Backscatter X-ray Imaging</vt:lpstr>
      <vt:lpstr>Forwardscatter Technology</vt:lpstr>
      <vt:lpstr>Forwardscatter Images Lead Lined Truck Bed</vt:lpstr>
      <vt:lpstr>Z Portal II Specifications</vt:lpstr>
      <vt:lpstr>Z Portal I vs. Z Portal II</vt:lpstr>
      <vt:lpstr>Image Quality Improvement</vt:lpstr>
      <vt:lpstr>Z Portal II Specifications</vt:lpstr>
      <vt:lpstr>Throughput Specifications</vt:lpstr>
      <vt:lpstr>Z Portal II Specifications</vt:lpstr>
      <vt:lpstr>Z Portal II Configurations</vt:lpstr>
      <vt:lpstr>Brief Concept of Operations (CONOPS)</vt:lpstr>
      <vt:lpstr>Continuous Scan Mode CONOPS</vt:lpstr>
      <vt:lpstr>Scan Activation Station CONOPS  Option – Truck Z Portal only</vt:lpstr>
      <vt:lpstr>Automatic Cab Exclusion CONOPS Option – Truck Z Portal Only</vt:lpstr>
      <vt:lpstr>Truck Portal Major Assemblies</vt:lpstr>
      <vt:lpstr>Car Portal Major Assemblies</vt:lpstr>
      <vt:lpstr>Z Portal II Enhanced Serviceability Features</vt:lpstr>
      <vt:lpstr>Z Portal Full Image Set – Car Portal</vt:lpstr>
      <vt:lpstr>Z Portal II Full Image Set – Truck Portal</vt:lpstr>
      <vt:lpstr>Z Portal Constructionless Design</vt:lpstr>
      <vt:lpstr>Z Portal I vs Z Portal II Site Requirements</vt:lpstr>
      <vt:lpstr>Z Portal II Options</vt:lpstr>
      <vt:lpstr>Z Portal II Options</vt:lpstr>
      <vt:lpstr>Dual-energy Top-Down Transmission Imaging - Option</vt:lpstr>
      <vt:lpstr>Vaulted TDTX Site Requirements</vt:lpstr>
      <vt:lpstr>Scan Activation Station  Z Portal for Trucks only</vt:lpstr>
      <vt:lpstr>Example Images with Scan Activation Station Option From Z Portal I</vt:lpstr>
      <vt:lpstr>Automatic Cab Exclusion   Z Portal for Trucks only</vt:lpstr>
      <vt:lpstr>Radiation Portal Monitor </vt:lpstr>
      <vt:lpstr>License Plate Reader (LPR) System </vt:lpstr>
      <vt:lpstr>Container Code Recognition (CCR) System</vt:lpstr>
      <vt:lpstr>Under Vehicle Inspection System (UVIS) </vt:lpstr>
      <vt:lpstr>Integrated Manifest Scanner Option Z Portal for Trucks only</vt:lpstr>
      <vt:lpstr>ASE Connect™ Networking Solution - Option</vt:lpstr>
      <vt:lpstr>Z Portal II Image Analysis</vt:lpstr>
      <vt:lpstr>Z Portal Display</vt:lpstr>
      <vt:lpstr>ASEInspection Operator Console</vt:lpstr>
      <vt:lpstr>Operator Alert Image Analysis Tools</vt:lpstr>
      <vt:lpstr>Reference Vehicle Compare  Z Portal for Cars only</vt:lpstr>
      <vt:lpstr>Reference Vehicle Compare Automation Dash</vt:lpstr>
      <vt:lpstr>3D Viewer </vt:lpstr>
      <vt:lpstr>Z Portal II Safety</vt:lpstr>
      <vt:lpstr>Z Portal II Exclusion Zone – Car Portal</vt:lpstr>
      <vt:lpstr>Z Portal II Exclusion Zone – Truck Portal</vt:lpstr>
      <vt:lpstr>CE Marking</vt:lpstr>
      <vt:lpstr>Health &amp; Safety – Z Portal</vt:lpstr>
      <vt:lpstr>Safety Design Elements</vt:lpstr>
      <vt:lpstr>Options and Availability</vt:lpstr>
      <vt:lpstr>Quoting Rules</vt:lpstr>
      <vt:lpstr>Z Portal Demo / Lead Time </vt:lpstr>
      <vt:lpstr>Back Up Slides</vt:lpstr>
      <vt:lpstr>Smiths Detection</vt:lpstr>
      <vt:lpstr>Smiths Detection</vt:lpstr>
      <vt:lpstr>Leidos (formerly SAIC)</vt:lpstr>
      <vt:lpstr>Nuctech</vt:lpstr>
      <vt:lpstr>Teleradio</vt:lpstr>
      <vt:lpstr>Z Portal I vs. Z Portal II</vt:lpstr>
      <vt:lpstr>Z Portal I vs Z Portal II</vt:lpstr>
      <vt:lpstr>Z Portal I vs Z Portal II</vt:lpstr>
      <vt:lpstr>Top-Down Z Backscatter Improvements – Approx. 3 kph</vt:lpstr>
      <vt:lpstr>Top-down Transmission Material Discrimination</vt:lpstr>
      <vt:lpstr>Z Portal I vs. Z Portal II (Truck Configuration)</vt:lpstr>
      <vt:lpstr>Z Portal I vs. Z Portal II (Car Configuration)</vt:lpstr>
      <vt:lpstr>System Operation</vt:lpstr>
      <vt:lpstr>ANSI Standard N43.17-2009</vt:lpstr>
      <vt:lpstr>Applicable Radiation Standards</vt:lpstr>
    </vt:vector>
  </TitlesOfParts>
  <Company>American Science and Engineering,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Roth, Colleen</dc:creator>
  <cp:lastModifiedBy>Angus Fowlie</cp:lastModifiedBy>
  <cp:revision>206</cp:revision>
  <cp:lastPrinted>2015-09-16T17:44:08Z</cp:lastPrinted>
  <dcterms:created xsi:type="dcterms:W3CDTF">2015-08-03T18:58:33Z</dcterms:created>
  <dcterms:modified xsi:type="dcterms:W3CDTF">2016-11-22T13:46:58Z</dcterms:modified>
</cp:coreProperties>
</file>