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4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5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6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7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0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9" r:id="rId1"/>
    <p:sldMasterId id="2147483787" r:id="rId2"/>
    <p:sldMasterId id="2147484179" r:id="rId3"/>
    <p:sldMasterId id="2147484204" r:id="rId4"/>
    <p:sldMasterId id="2147484229" r:id="rId5"/>
    <p:sldMasterId id="2147484256" r:id="rId6"/>
    <p:sldMasterId id="2147484274" r:id="rId7"/>
    <p:sldMasterId id="2147484292" r:id="rId8"/>
    <p:sldMasterId id="2147484310" r:id="rId9"/>
    <p:sldMasterId id="2147484328" r:id="rId10"/>
    <p:sldMasterId id="2147484345" r:id="rId11"/>
  </p:sldMasterIdLst>
  <p:notesMasterIdLst>
    <p:notesMasterId r:id="rId50"/>
  </p:notesMasterIdLst>
  <p:handoutMasterIdLst>
    <p:handoutMasterId r:id="rId51"/>
  </p:handoutMasterIdLst>
  <p:sldIdLst>
    <p:sldId id="707" r:id="rId12"/>
    <p:sldId id="855" r:id="rId13"/>
    <p:sldId id="875" r:id="rId14"/>
    <p:sldId id="863" r:id="rId15"/>
    <p:sldId id="865" r:id="rId16"/>
    <p:sldId id="861" r:id="rId17"/>
    <p:sldId id="866" r:id="rId18"/>
    <p:sldId id="853" r:id="rId19"/>
    <p:sldId id="874" r:id="rId20"/>
    <p:sldId id="840" r:id="rId21"/>
    <p:sldId id="876" r:id="rId22"/>
    <p:sldId id="725" r:id="rId23"/>
    <p:sldId id="847" r:id="rId24"/>
    <p:sldId id="823" r:id="rId25"/>
    <p:sldId id="882" r:id="rId26"/>
    <p:sldId id="870" r:id="rId27"/>
    <p:sldId id="884" r:id="rId28"/>
    <p:sldId id="877" r:id="rId29"/>
    <p:sldId id="798" r:id="rId30"/>
    <p:sldId id="846" r:id="rId31"/>
    <p:sldId id="869" r:id="rId32"/>
    <p:sldId id="878" r:id="rId33"/>
    <p:sldId id="879" r:id="rId34"/>
    <p:sldId id="880" r:id="rId35"/>
    <p:sldId id="889" r:id="rId36"/>
    <p:sldId id="873" r:id="rId37"/>
    <p:sldId id="872" r:id="rId38"/>
    <p:sldId id="885" r:id="rId39"/>
    <p:sldId id="887" r:id="rId40"/>
    <p:sldId id="824" r:id="rId41"/>
    <p:sldId id="826" r:id="rId42"/>
    <p:sldId id="886" r:id="rId43"/>
    <p:sldId id="868" r:id="rId44"/>
    <p:sldId id="890" r:id="rId45"/>
    <p:sldId id="891" r:id="rId46"/>
    <p:sldId id="816" r:id="rId47"/>
    <p:sldId id="871" r:id="rId48"/>
    <p:sldId id="839" r:id="rId49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2">
          <p15:clr>
            <a:srgbClr val="A4A3A4"/>
          </p15:clr>
        </p15:guide>
        <p15:guide id="2" pos="77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2D6"/>
    <a:srgbClr val="B2B2B2"/>
    <a:srgbClr val="E9EAEC"/>
    <a:srgbClr val="868D98"/>
    <a:srgbClr val="CC3300"/>
    <a:srgbClr val="FF3300"/>
    <a:srgbClr val="FF00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53" autoAdjust="0"/>
    <p:restoredTop sz="91819" autoAdjust="0"/>
  </p:normalViewPr>
  <p:slideViewPr>
    <p:cSldViewPr snapToGrid="0">
      <p:cViewPr varScale="1">
        <p:scale>
          <a:sx n="85" d="100"/>
          <a:sy n="85" d="100"/>
        </p:scale>
        <p:origin x="618" y="96"/>
      </p:cViewPr>
      <p:guideLst>
        <p:guide orient="horz" pos="2502"/>
        <p:guide pos="774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568"/>
    </p:cViewPr>
  </p:sorterViewPr>
  <p:notesViewPr>
    <p:cSldViewPr snapToGrid="0">
      <p:cViewPr varScale="1">
        <p:scale>
          <a:sx n="61" d="100"/>
          <a:sy n="61" d="100"/>
        </p:scale>
        <p:origin x="-1878" y="-78"/>
      </p:cViewPr>
      <p:guideLst>
        <p:guide orient="horz" pos="2928"/>
        <p:guide pos="2208"/>
      </p:guideLst>
    </p:cSldViewPr>
  </p:notesViewPr>
  <p:gridSpacing cx="57607" cy="57607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8" Type="http://schemas.openxmlformats.org/officeDocument/2006/relationships/slideMaster" Target="slideMasters/slideMaster8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1" tIns="46554" rIns="93111" bIns="46554" numCol="1" anchor="t" anchorCtr="0" compatLnSpc="1">
            <a:prstTxWarp prst="textNoShape">
              <a:avLst/>
            </a:prstTxWarp>
          </a:bodyPr>
          <a:lstStyle>
            <a:lvl1pPr algn="l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1" tIns="46554" rIns="93111" bIns="46554" numCol="1" anchor="t" anchorCtr="0" compatLnSpc="1">
            <a:prstTxWarp prst="textNoShape">
              <a:avLst/>
            </a:prstTxWarp>
          </a:bodyPr>
          <a:lstStyle>
            <a:lvl1pPr algn="r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1" tIns="46554" rIns="93111" bIns="46554" numCol="1" anchor="b" anchorCtr="0" compatLnSpc="1">
            <a:prstTxWarp prst="textNoShape">
              <a:avLst/>
            </a:prstTxWarp>
          </a:bodyPr>
          <a:lstStyle>
            <a:lvl1pPr algn="l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3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1" tIns="46554" rIns="93111" bIns="46554" numCol="1" anchor="b" anchorCtr="0" compatLnSpc="1">
            <a:prstTxWarp prst="textNoShape">
              <a:avLst/>
            </a:prstTxWarp>
          </a:bodyPr>
          <a:lstStyle>
            <a:lvl1pPr algn="r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ED0E5D5E-29A5-4F6F-92BD-C49C165764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628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111" tIns="46554" rIns="93111" bIns="46554" numCol="1" anchor="ctr" anchorCtr="0" compatLnSpc="1">
            <a:prstTxWarp prst="textNoShape">
              <a:avLst/>
            </a:prstTxWarp>
          </a:bodyPr>
          <a:lstStyle>
            <a:lvl1pPr algn="l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111" tIns="46554" rIns="93111" bIns="46554" numCol="1" anchor="ctr" anchorCtr="0" compatLnSpc="1">
            <a:prstTxWarp prst="textNoShape">
              <a:avLst/>
            </a:prstTxWarp>
          </a:bodyPr>
          <a:lstStyle>
            <a:lvl1pPr algn="r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5863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6425"/>
            <a:ext cx="5143500" cy="418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111" tIns="46554" rIns="93111" bIns="4655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05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6888" cy="465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111" tIns="46554" rIns="93111" bIns="46554" numCol="1" anchor="b" anchorCtr="0" compatLnSpc="1">
            <a:prstTxWarp prst="textNoShape">
              <a:avLst/>
            </a:prstTxWarp>
          </a:bodyPr>
          <a:lstStyle>
            <a:lvl1pPr algn="l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05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1263"/>
            <a:ext cx="3036887" cy="465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111" tIns="46554" rIns="93111" bIns="46554" numCol="1" anchor="b" anchorCtr="0" compatLnSpc="1">
            <a:prstTxWarp prst="textNoShape">
              <a:avLst/>
            </a:prstTxWarp>
          </a:bodyPr>
          <a:lstStyle>
            <a:lvl1pPr algn="r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5B57689C-5383-4437-A59F-D073A6E6F2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1571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C2DEC4-331B-40CF-9AA5-EE116688B258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7737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6425"/>
            <a:ext cx="5143500" cy="4183063"/>
          </a:xfrm>
          <a:noFill/>
          <a:ln w="9525"/>
        </p:spPr>
        <p:txBody>
          <a:bodyPr wrap="square" lIns="105405" tIns="52703" rIns="105405" bIns="52703" anchor="t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021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02D362-8166-4918-AE4E-093F30AAD5FE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7138" y="711200"/>
            <a:ext cx="4618037" cy="346233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410075"/>
            <a:ext cx="5191125" cy="4175125"/>
          </a:xfrm>
          <a:noFill/>
          <a:ln w="9525"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1260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69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424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66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100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514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615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1D6BF8-1D51-4AED-9E2B-DA28535733D4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noFill/>
          <a:ln w="9525"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92271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774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365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CDF889-9835-412B-ADE1-57A76C2AF814}" type="slidenum">
              <a:rPr lang="en-US" smtClean="0"/>
              <a:pPr/>
              <a:t>14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8672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A5E07-E493-447D-B5F0-F4F78974B1D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537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695AF1-B7C6-45DC-BE78-A4442A4D656E}" type="slidenum">
              <a:rPr lang="en-US" smtClean="0"/>
              <a:pPr/>
              <a:t>16</a:t>
            </a:fld>
            <a:endParaRPr lang="en-US" dirty="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16425"/>
            <a:ext cx="5610225" cy="4181475"/>
          </a:xfrm>
          <a:noFill/>
          <a:ln w="9525"/>
        </p:spPr>
        <p:txBody>
          <a:bodyPr/>
          <a:lstStyle/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259392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135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9453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98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533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2811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6075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640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FFCC66"/>
              </a:buClr>
              <a:buFont typeface="Wingdings" panose="05000000000000000000" pitchFamily="2" charset="2"/>
              <a:buChar char="n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FFCC66"/>
              </a:buClr>
              <a:buFont typeface="Wingdings 3" panose="05040102010807070707" pitchFamily="18" charset="2"/>
              <a:buChar char="}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rgbClr val="FFCC66"/>
              </a:buClr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CC1898-2442-4C11-8444-A2674ADBCD06}" type="slidenum">
              <a:rPr lang="en-US" altLang="en-US" smtClean="0"/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042413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3079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9770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707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414614-C66F-45DF-9D08-2D57A1F1E7E6}" type="slidenum">
              <a:rPr lang="en-US" smtClean="0"/>
              <a:pPr/>
              <a:t>30</a:t>
            </a:fld>
            <a:endParaRPr 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491503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4563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9531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9915"/>
            <a:fld id="{076E5E08-5D81-4444-8334-97E1244956D4}" type="slidenum">
              <a:rPr lang="en-US" smtClean="0">
                <a:latin typeface="Arial" pitchFamily="34" charset="0"/>
                <a:cs typeface="Arial" pitchFamily="34" charset="0"/>
              </a:rPr>
              <a:pPr defTabSz="969915"/>
              <a:t>33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608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91D2-77B6-4587-BA1F-0279E21F2FD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8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0812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9811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9915"/>
            <a:fld id="{69C08A5D-67F2-4B32-B519-A1197565CA92}" type="slidenum">
              <a:rPr lang="en-US" smtClean="0">
                <a:latin typeface="Arial" pitchFamily="34" charset="0"/>
                <a:cs typeface="Arial" pitchFamily="34" charset="0"/>
              </a:rPr>
              <a:pPr defTabSz="969915"/>
              <a:t>37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8295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EC77A4-DD60-4B7C-8934-C306DABC777C}" type="slidenum">
              <a:rPr lang="en-US" smtClean="0"/>
              <a:pPr/>
              <a:t>38</a:t>
            </a:fld>
            <a:endParaRPr lang="en-US" dirty="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7138" y="711200"/>
            <a:ext cx="4618037" cy="3463925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410075"/>
            <a:ext cx="5191125" cy="4175125"/>
          </a:xfrm>
          <a:noFill/>
          <a:ln w="9525"/>
        </p:spPr>
        <p:txBody>
          <a:bodyPr/>
          <a:lstStyle/>
          <a:p>
            <a:r>
              <a:rPr lang="en-US" dirty="0" smtClean="0"/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1993651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20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3.gi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0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0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3.gi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3.gif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6.jpg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6.jpg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6.jp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6.jpg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9.jpg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31.png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819400"/>
            <a:ext cx="15240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00" y="2819400"/>
            <a:ext cx="15240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95750" y="1524000"/>
            <a:ext cx="1009650" cy="190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1524000"/>
            <a:ext cx="2876550" cy="190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auto" hangingPunct="0">
                <a:lnSpc>
                  <a:spcPct val="90000"/>
                </a:lnSpc>
                <a:spcAft>
                  <a:spcPts val="0"/>
                </a:spcAft>
                <a:defRPr/>
              </a:pPr>
              <a:endParaRPr lang="en-US" b="0" kern="0" dirty="0">
                <a:solidFill>
                  <a:sysClr val="windowText" lastClr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12" name="Picture 1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3" descr="truck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4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7"/>
          <p:cNvGrpSpPr>
            <a:grpSpLocks/>
          </p:cNvGrpSpPr>
          <p:nvPr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16" name="Picture 8" descr="Ti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auto" hangingPunct="0">
                <a:lnSpc>
                  <a:spcPct val="90000"/>
                </a:lnSpc>
                <a:spcAft>
                  <a:spcPts val="0"/>
                </a:spcAft>
                <a:defRPr/>
              </a:pPr>
              <a:endParaRPr lang="en-US" b="0" kern="0" dirty="0">
                <a:solidFill>
                  <a:sysClr val="windowText" lastClr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9" descr="Circle Gu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0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1" descr="Untitled-3 copy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25" name="TextBox 29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26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6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7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Oval 8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grpSp>
        <p:nvGrpSpPr>
          <p:cNvPr id="31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2" name="Picture 19" descr="Untitled-2 copy.g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auto" hangingPunct="0">
                <a:lnSpc>
                  <a:spcPct val="90000"/>
                </a:lnSpc>
                <a:spcAft>
                  <a:spcPts val="0"/>
                </a:spcAft>
                <a:defRPr/>
              </a:pPr>
              <a:endParaRPr lang="en-US" b="0" kern="0" dirty="0">
                <a:solidFill>
                  <a:sysClr val="windowText" lastClr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34" name="Picture 1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3" descr="truck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4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" name="Group 17"/>
          <p:cNvGrpSpPr>
            <a:grpSpLocks/>
          </p:cNvGrpSpPr>
          <p:nvPr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38" name="Picture 8" descr="Ti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39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auto" hangingPunct="0">
                <a:lnSpc>
                  <a:spcPct val="90000"/>
                </a:lnSpc>
                <a:spcAft>
                  <a:spcPts val="0"/>
                </a:spcAft>
                <a:defRPr/>
              </a:pPr>
              <a:endParaRPr lang="en-US" b="0" kern="0" dirty="0">
                <a:solidFill>
                  <a:sysClr val="windowText" lastClr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9" descr="Circle Gu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2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1" descr="Untitled-3 copy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46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47" name="TextBox 29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85C14A6-694B-4369-9389-4E25E159A2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EC4F8F12-C27B-4B54-B7BE-E2FD745868E1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1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3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00"/>
                            </p:stCondLst>
                            <p:childTnLst>
                              <p:par>
                                <p:cTn id="10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1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2500"/>
                            </p:stCondLst>
                            <p:childTnLst>
                              <p:par>
                                <p:cTn id="1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3500"/>
                            </p:stCondLst>
                            <p:childTnLst>
                              <p:par>
                                <p:cTn id="14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55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7500"/>
                            </p:stCondLst>
                            <p:childTnLst>
                              <p:par>
                                <p:cTn id="1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38500"/>
                            </p:stCondLst>
                            <p:childTnLst>
                              <p:par>
                                <p:cTn id="1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395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1000"/>
                            </p:stCondLst>
                            <p:childTnLst>
                              <p:par>
                                <p:cTn id="1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6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8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10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1C2433F-B65B-453E-A0C2-267EBE4D64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E39E006-EE5A-491B-B265-16A8F144A0B7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Cargo BX TX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ea typeface="ＭＳ Ｐゴシック" pitchFamily="-109" charset="-128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ea typeface="ＭＳ Ｐゴシック" pitchFamily="-109" charset="-128"/>
              </a:endParaRPr>
            </a:p>
          </p:txBody>
        </p:sp>
      </p:grpSp>
      <p:pic>
        <p:nvPicPr>
          <p:cNvPr id="1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14" name="Picture 20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ea typeface="ＭＳ Ｐゴシック" pitchFamily="-109" charset="-128"/>
            </a:endParaRPr>
          </a:p>
        </p:txBody>
      </p: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ea typeface="ＭＳ Ｐゴシック" pitchFamily="-109" charset="-128"/>
              </a:endParaRPr>
            </a:p>
          </p:txBody>
        </p:sp>
      </p:grpSp>
      <p:pic>
        <p:nvPicPr>
          <p:cNvPr id="2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2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ea typeface="ＭＳ Ｐゴシック" pitchFamily="-109" charset="-128"/>
            </a:endParaRPr>
          </a:p>
        </p:txBody>
      </p:sp>
      <p:grpSp>
        <p:nvGrpSpPr>
          <p:cNvPr id="2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ea typeface="ＭＳ Ｐゴシック" pitchFamily="-109" charset="-128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D2957CB0-1DB4-45B4-810A-2617980B9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996027CA-C94C-47D6-99CC-AAB889B9F211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Cargo BX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ea typeface="ＭＳ Ｐゴシック" pitchFamily="-109" charset="-128"/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A41B0A3B-CFBC-4F31-A012-9708637DC3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1D6C719-A9F9-40BD-8C18-D5E3FEA6EF01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Parcel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12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C387D7F7-83D9-4574-91EB-037C3B333C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E024AF0B-2A5B-4045-9F06-BFAC223301AF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ubtitle Layout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4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3728-1BAB-45B1-A8EA-FE5D5BC518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19108-44F2-4CA7-9605-0A0DE5898929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5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AE244-0631-41E7-978C-D34D5E6969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A33ED-C356-4EA2-946B-70677B34FE7E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Blue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8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F1F68-BC84-40A8-9806-D4F30BAA67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76586-C649-4F80-A454-8F92B3864D1E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Yellow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8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8B9EA-E28A-4905-B778-ABB00D3E7D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076AD-BDFC-47B1-A683-4D3DD5598698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Gray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8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F9032-3103-45E2-B8B1-438129ACE5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E678D-FC39-4569-BD8A-D12B8CECF238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8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E1080-F06E-41F4-AC46-72A399783D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9CE22-B8E0-42D6-AE2B-08BF1DA3784A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E2D781F2-7E08-4980-946E-E72159BEB912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6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800"/>
              </a:spcBef>
              <a:defRPr/>
            </a:lvl2pPr>
            <a:lvl3pPr>
              <a:spcBef>
                <a:spcPts val="800"/>
              </a:spcBef>
              <a:defRPr/>
            </a:lvl3pPr>
            <a:lvl4pPr>
              <a:spcBef>
                <a:spcPts val="800"/>
              </a:spcBef>
              <a:defRPr/>
            </a:lvl4pPr>
            <a:lvl5pPr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1A440B5-163C-4918-BF95-B016E3EC5750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0445BBC-1945-4616-A52F-1895D6621373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8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D55F6A6-0B35-4636-8672-23D13928864B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97816B40-1E2C-4E1E-9AA6-6AEC8E17257B}" type="slidenum">
              <a:rPr lang="en-US" smtClean="0"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ea typeface="ＭＳ Ｐゴシック" pitchFamily="-109" charset="-128"/>
            </a:endParaRPr>
          </a:p>
        </p:txBody>
      </p:sp>
      <p:sp>
        <p:nvSpPr>
          <p:cNvPr id="8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11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437DDA6-D56B-4F4A-BDC2-FDC0F54ED571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B2BBA-1CAB-4323-84F6-80822900AD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B0507-D9D7-4DEA-901E-25B6BF07F5AD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bout U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8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AFB86-2072-4AE8-BE42-B72E2D2D32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0D56C-69D5-40C9-BAE8-C2D23A2B18BD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perior Dection Technology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8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17F8D-2A02-48DA-BFD2-85E5B0BA35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D969A-E960-4997-B611-B353A842C2AC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obust Range of Offering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8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EA9C6-330C-4E87-BEBA-372D50716A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8F707-50D0-4042-906C-64AABBB31E48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sted Partner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8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2AFC4-9995-40DD-BDA4-CBE85ACB2B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41D04-6AF9-4955-9B35-8B205BDCD611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8" name="Picture 1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F5EB9-69FA-4C9D-AC63-2D67E8DD66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7C1DE-0B73-458B-A278-DCD3B647EDEA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72BCB-3041-4153-8E32-21545C67A1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590550" y="6653213"/>
            <a:ext cx="8021638" cy="2238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3" y="0"/>
            <a:ext cx="6281737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90550" y="1384300"/>
            <a:ext cx="8021638" cy="4694238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03936-C483-4482-95F6-49973A6159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590550" y="6653213"/>
            <a:ext cx="8021638" cy="2238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0550" y="1384300"/>
            <a:ext cx="3933825" cy="4694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6775" y="1384300"/>
            <a:ext cx="3935413" cy="4694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92654-75DC-43D3-85C2-C689A38CF1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590550" y="6653213"/>
            <a:ext cx="8021638" cy="2238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6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Oval 8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7" name="Picture 19" descr="Untitled-2 copy.g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fontAlgn="auto" hangingPunct="0">
                <a:lnSpc>
                  <a:spcPct val="9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9" name="Picture 1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3" descr="truck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4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43" name="Picture 8" descr="Ti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44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fontAlgn="auto" hangingPunct="0">
                <a:lnSpc>
                  <a:spcPct val="9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9" descr="Circle Gu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1" descr="Untitled-3 copy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2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3" name="TextBox 29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8AFF8CD0-4CA3-4908-BEC5-9405B4A18BC5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78" name="Rectangle 77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9" name="Picture 78" descr="tagline-2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sp>
        <p:nvSpPr>
          <p:cNvPr id="7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sp>
        <p:nvSpPr>
          <p:cNvPr id="9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sp>
        <p:nvSpPr>
          <p:cNvPr id="11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C8A1FF7D-3024-4CEE-BAA9-FF2DD702EE69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tagline-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ansis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S&amp;E_Updatedtemplate_BreakSlide_v1-01.png"/>
          <p:cNvPicPr>
            <a:picLocks noChangeAspect="1"/>
          </p:cNvPicPr>
          <p:nvPr/>
        </p:nvPicPr>
        <p:blipFill>
          <a:blip r:embed="rId2" cstate="print"/>
          <a:srcRect l="5313" t="5837" r="3178" b="214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Picture 36" descr="AS&amp;E_Updatedtemplate_ContentMas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" y="566"/>
            <a:ext cx="9143245" cy="6857434"/>
          </a:xfrm>
          <a:prstGeom prst="rect">
            <a:avLst/>
          </a:prstGeom>
        </p:spPr>
      </p:pic>
      <p:sp>
        <p:nvSpPr>
          <p:cNvPr id="1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sp>
        <p:nvSpPr>
          <p:cNvPr id="2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sp>
        <p:nvSpPr>
          <p:cNvPr id="3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9588" y="2980765"/>
            <a:ext cx="6400800" cy="914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335" y="2021721"/>
            <a:ext cx="7772400" cy="762000"/>
          </a:xfrm>
        </p:spPr>
        <p:txBody>
          <a:bodyPr>
            <a:normAutofit/>
          </a:bodyPr>
          <a:lstStyle>
            <a:lvl1pPr algn="l">
              <a:defRPr sz="360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CD57A83-B0D7-48C5-8DFE-8F1CF5BD61F7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41" name="Picture 40" descr="taglin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31488" y="5471886"/>
            <a:ext cx="1220626" cy="88678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argo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1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C85331F3-92F8-47F8-B3EA-AC24889ADFF2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uck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BFD4BA48-CBEF-4928-A1C0-28FA5DC44E2E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rcel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2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9869F57-B095-471A-AA35-D1DAC3F17028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Cargo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1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D5B208A8-3E7E-4BE0-B615-D33F82CD7CFA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ruck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38FAB3E-CFA0-4D47-A50E-FF3B1ADC8273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Parcel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2" name="TextBox 22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EBED8BFE-6A56-4A05-A167-77DF3BC13C92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8900B-F83A-4C2A-8071-D5B6480A2D37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6" name="TextBox 38"/>
          <p:cNvSpPr txBox="1"/>
          <p:nvPr userDrawn="1"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Blue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3F1F68-BC84-40A8-9806-D4F30BAA67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51B945-4033-49F6-BE9C-36B15983F4C6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Yellow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78B9EA-E28A-4905-B778-ABB00D3E7D4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B8FFA3-0C38-4600-BF50-2BF9AA313C45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Gray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EF9032-3103-45E2-B8B1-438129ACE5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13B3E0F-83AB-47D7-9A3E-2F3E53031A66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6E1080-F06E-41F4-AC46-72A399783D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25E62E-FEF6-479F-A320-C96F55702F87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TextBox 38"/>
          <p:cNvSpPr txBox="1"/>
          <p:nvPr userDrawn="1"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15027DC-00A5-480C-9837-910C7E1AE264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800"/>
              </a:spcBef>
              <a:defRPr/>
            </a:lvl2pPr>
            <a:lvl3pPr>
              <a:spcBef>
                <a:spcPts val="800"/>
              </a:spcBef>
              <a:defRPr/>
            </a:lvl3pPr>
            <a:lvl4pPr>
              <a:spcBef>
                <a:spcPts val="800"/>
              </a:spcBef>
              <a:defRPr/>
            </a:lvl4pPr>
            <a:lvl5pPr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3CF4E5E-0090-4CC6-BB56-4598FCE86100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8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EC1FD6AD-F66F-44E2-A489-F568E07FD600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D4A80885-7F9D-4CE7-8B42-5641DC8EE5F3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TextBox 38"/>
          <p:cNvSpPr txBox="1"/>
          <p:nvPr userDrawn="1"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8971F86-FEE6-4F23-8F46-756823019C79}" type="slidenum">
              <a:rPr lang="en-US" smtClean="0"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2347F3EF-E7CA-491B-8CAB-BBCA9F640376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9EC54-99B1-4FA7-A4D4-502402CACBE2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8" name="TextBox 38"/>
          <p:cNvSpPr txBox="1"/>
          <p:nvPr userDrawn="1"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bout U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EAFB86-2072-4AE8-BE42-B72E2D2D32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C4A8DCB-137D-48EC-8851-B1F77EA9621E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TextBox 38"/>
          <p:cNvSpPr txBox="1"/>
          <p:nvPr userDrawn="1"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perior Dection Technology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917F8D-2A02-48DA-BFD2-85E5B0BA35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F66A80E-8B78-4F6E-B33B-8E0F2B3EF7ED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obust Range of Offering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CEA9C6-330C-4E87-BEBA-372D50716A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0A5FC04-0016-4A16-842C-485B8AE4F020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sted Partner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12AFC4-9995-40DD-BDA4-CBE85ACB2BC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54C953-EEE2-45BB-B997-CC0417A11F4D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E10AE-7F9A-47A0-A5C2-D83BD0A7266B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5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F5EB9-69FA-4C9D-AC63-2D67E8DD669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4176D-752B-49F1-AB97-1D4F071C1193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8" name="Picture 7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sp>
        <p:nvSpPr>
          <p:cNvPr id="11" name="TextBox 38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pic>
        <p:nvPicPr>
          <p:cNvPr id="12" name="Picture 11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13" name="Picture 12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6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Oval 8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7" name="Picture 19" descr="Untitled-2 copy.g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fontAlgn="auto" hangingPunct="0">
                <a:lnSpc>
                  <a:spcPct val="9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sysClr val="windowText" lastClr="000000"/>
                </a:solidFill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9" name="Picture 1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3" descr="truck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4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43" name="Picture 8" descr="Ti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44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fontAlgn="auto" hangingPunct="0">
                <a:lnSpc>
                  <a:spcPct val="9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sysClr val="windowText" lastClr="000000"/>
                </a:solidFill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9" descr="Circle Gu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1" descr="Untitled-3 copy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1638300"/>
            <a:ext cx="1006475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2" name="Oval 24"/>
          <p:cNvSpPr>
            <a:spLocks noChangeArrowheads="1"/>
          </p:cNvSpPr>
          <p:nvPr/>
        </p:nvSpPr>
        <p:spPr bwMode="auto">
          <a:xfrm>
            <a:off x="5008563" y="1781175"/>
            <a:ext cx="709612" cy="704850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8395AD36-BCCB-417A-B3F3-92FB1B7B909D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79" name="Picture 78" descr="tagline-2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2995097-5D7C-4F97-9252-DC53C7EBA254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5" name="Picture 14" descr="tagline-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4382" y="5358854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S&amp;E_Updatedtemplate_BreakSlide_v1-01.png"/>
          <p:cNvPicPr>
            <a:picLocks noChangeAspect="1"/>
          </p:cNvPicPr>
          <p:nvPr/>
        </p:nvPicPr>
        <p:blipFill>
          <a:blip r:embed="rId2" cstate="print"/>
          <a:srcRect l="5313" t="5837" r="3178" b="214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Picture 36" descr="AS&amp;E_Updatedtemplate_ContentMas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" y="566"/>
            <a:ext cx="9143245" cy="685743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9588" y="2980765"/>
            <a:ext cx="6400800" cy="914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335" y="2021721"/>
            <a:ext cx="7772400" cy="762000"/>
          </a:xfrm>
        </p:spPr>
        <p:txBody>
          <a:bodyPr>
            <a:normAutofit/>
          </a:bodyPr>
          <a:lstStyle>
            <a:lvl1pPr algn="l">
              <a:defRPr sz="360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423B344-CBEF-4E07-AF42-33B429C81308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41" name="Picture 40" descr="taglin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31488" y="5471886"/>
            <a:ext cx="1220626" cy="88678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argo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>
              <a:ea typeface="ＭＳ Ｐゴシック" pitchFamily="-109" charset="-128"/>
              <a:cs typeface="+mn-cs"/>
            </a:endParaRP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>
              <a:ea typeface="ＭＳ Ｐゴシック" pitchFamily="-109" charset="-128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>
              <a:ea typeface="ＭＳ Ｐゴシック" pitchFamily="-109" charset="-128"/>
              <a:cs typeface="+mn-cs"/>
            </a:endParaRPr>
          </a:p>
        </p:txBody>
      </p:sp>
      <p:grpSp>
        <p:nvGrpSpPr>
          <p:cNvPr id="13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1044501-42FE-459C-AB76-9D24B8222DB4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uck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B141AAE-980C-4A3B-B3CF-CA8647FB01CD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rcel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2513" y="1638300"/>
            <a:ext cx="10064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2" y="1781175"/>
            <a:ext cx="720725" cy="714376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58E04D1-80B5-4C21-8DCF-DED65C36C09F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Cargo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>
              <a:ea typeface="ＭＳ Ｐゴシック" pitchFamily="-109" charset="-128"/>
              <a:cs typeface="+mn-cs"/>
            </a:endParaRP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>
              <a:ea typeface="ＭＳ Ｐゴシック" pitchFamily="-109" charset="-128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>
              <a:ea typeface="ＭＳ Ｐゴシック" pitchFamily="-109" charset="-128"/>
              <a:cs typeface="+mn-cs"/>
            </a:endParaRPr>
          </a:p>
        </p:txBody>
      </p:sp>
      <p:grpSp>
        <p:nvGrpSpPr>
          <p:cNvPr id="13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92843188-D9E4-491E-8B52-C60AB5E515F1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ruck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9F4399B-5B30-4982-A2F1-1516ED2065F3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Parcel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71649"/>
            <a:ext cx="709612" cy="723901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A064389F-573F-490B-A29B-764A1003D0EA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99C54-38F3-4E4C-9670-39AB6FBC1BB7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7" name="TextBox 38"/>
          <p:cNvSpPr txBox="1"/>
          <p:nvPr userDrawn="1"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Blue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3F1F68-BC84-40A8-9806-D4F30BAA67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02E4AC-9A0F-4EE6-905E-D9F02F4F7930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Yellow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78B9EA-E28A-4905-B778-ABB00D3E7D4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0AA6D3-DE5A-433D-AAC2-948053E900E0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Gray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EF9032-3103-45E2-B8B1-438129ACE5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47A51B-99D4-49E6-9874-43B5933F006E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6E1080-F06E-41F4-AC46-72A399783D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D5563B6-37C2-4AA6-916B-A9897ECDC7A5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10" name="TextBox 38"/>
          <p:cNvSpPr txBox="1"/>
          <p:nvPr userDrawn="1"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15027DC-00A5-480C-9837-910C7E1AE264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800"/>
            </a:lvl3pPr>
            <a:lvl4pPr>
              <a:spcBef>
                <a:spcPts val="800"/>
              </a:spcBef>
              <a:defRPr sz="1800"/>
            </a:lvl4pPr>
            <a:lvl5pPr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219AB11-1734-4F1F-A165-0AEC33C5F277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EC1FD6AD-F66F-44E2-A489-F568E07FD600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1E4016FE-EA35-49D4-8E92-DA5DA4B49D45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10" name="TextBox 38"/>
          <p:cNvSpPr txBox="1"/>
          <p:nvPr userDrawn="1"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8971F86-FEE6-4F23-8F46-756823019C79}" type="slidenum">
              <a:rPr lang="en-US" smtClean="0"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83111C3-F7E5-4AB6-922D-824F2437E456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645CE-7F1E-4D74-8A37-C6572FAD7BBD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bout U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EAFB86-2072-4AE8-BE42-B72E2D2D32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C6A97E-49FE-49C3-AA8C-AA5EDC609FA7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12" name="TextBox 38"/>
          <p:cNvSpPr txBox="1"/>
          <p:nvPr userDrawn="1"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perior Dection Technology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917F8D-2A02-48DA-BFD2-85E5B0BA35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9D4E47-AA1D-4CDD-8CE6-F4067B80A57B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obust Range of Offering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CEA9C6-330C-4E87-BEBA-372D50716A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13F128-61D1-48D3-87B3-F87551589917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sted Partner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12AFC4-9995-40DD-BDA4-CBE85ACB2BC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48CA37-3147-44A4-AC0B-2D7A275CBCDC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F5EB9-69FA-4C9D-AC63-2D67E8DD669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6DB8A-9D27-4D59-98B6-A600C9757947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8" name="Picture 7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12" name="Picture 11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13" name="Picture 12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B620C-55FD-4272-9F91-14E22B7F793A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6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Oval 8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7" name="Picture 19" descr="Untitled-2 copy.g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fontAlgn="auto" hangingPunct="0">
                <a:lnSpc>
                  <a:spcPct val="9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sysClr val="windowText" lastClr="000000"/>
                </a:solidFill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9" name="Picture 1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3" descr="truck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4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43" name="Picture 8" descr="Ti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44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fontAlgn="auto" hangingPunct="0">
                <a:lnSpc>
                  <a:spcPct val="9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sysClr val="windowText" lastClr="000000"/>
                </a:solidFill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9" descr="Circle Gu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1" descr="Untitled-3 copy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1638300"/>
            <a:ext cx="1006475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2" name="Oval 24"/>
          <p:cNvSpPr>
            <a:spLocks noChangeArrowheads="1"/>
          </p:cNvSpPr>
          <p:nvPr/>
        </p:nvSpPr>
        <p:spPr bwMode="auto">
          <a:xfrm>
            <a:off x="5008563" y="1781175"/>
            <a:ext cx="709612" cy="704850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989A80AF-6C05-4BC9-A070-41BCB49FAB2F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79" name="Picture 78" descr="tagline-2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9EAA256-1B25-4DC2-88AF-792F7F3DAFA8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5" name="Picture 14" descr="tagline-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4382" y="5358854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S&amp;E_Updatedtemplate_BreakSlide_v1-01.png"/>
          <p:cNvPicPr>
            <a:picLocks noChangeAspect="1"/>
          </p:cNvPicPr>
          <p:nvPr/>
        </p:nvPicPr>
        <p:blipFill>
          <a:blip r:embed="rId2" cstate="print"/>
          <a:srcRect l="5313" t="5837" r="3178" b="214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Picture 36" descr="AS&amp;E_Updatedtemplate_ContentMas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" y="566"/>
            <a:ext cx="9143245" cy="685743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9588" y="2980765"/>
            <a:ext cx="6400800" cy="914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335" y="2021721"/>
            <a:ext cx="7772400" cy="762000"/>
          </a:xfrm>
        </p:spPr>
        <p:txBody>
          <a:bodyPr>
            <a:normAutofit/>
          </a:bodyPr>
          <a:lstStyle>
            <a:lvl1pPr algn="l">
              <a:defRPr sz="360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3178C3A1-4AC9-4D2B-B41B-16A5B082F727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41" name="Picture 40" descr="taglin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31488" y="5471886"/>
            <a:ext cx="1220626" cy="88678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argo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>
              <a:ea typeface="ＭＳ Ｐゴシック" pitchFamily="-109" charset="-128"/>
              <a:cs typeface="+mn-cs"/>
            </a:endParaRP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>
              <a:ea typeface="ＭＳ Ｐゴシック" pitchFamily="-109" charset="-128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>
              <a:ea typeface="ＭＳ Ｐゴシック" pitchFamily="-109" charset="-128"/>
              <a:cs typeface="+mn-cs"/>
            </a:endParaRPr>
          </a:p>
        </p:txBody>
      </p:sp>
      <p:grpSp>
        <p:nvGrpSpPr>
          <p:cNvPr id="13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8E4AB64D-C8D4-4561-95AE-E302D9E5A25A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uck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742FC77-16CF-45D9-BF89-B5885FAC968E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rcel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2513" y="1638300"/>
            <a:ext cx="10064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2" y="1781175"/>
            <a:ext cx="720725" cy="714376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4A775E5-F742-4E30-AFC5-1F2316BDC72C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Cargo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>
              <a:ea typeface="ＭＳ Ｐゴシック" pitchFamily="-109" charset="-128"/>
              <a:cs typeface="+mn-cs"/>
            </a:endParaRP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>
              <a:ea typeface="ＭＳ Ｐゴシック" pitchFamily="-109" charset="-128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>
              <a:ea typeface="ＭＳ Ｐゴシック" pitchFamily="-109" charset="-128"/>
              <a:cs typeface="+mn-cs"/>
            </a:endParaRPr>
          </a:p>
        </p:txBody>
      </p:sp>
      <p:grpSp>
        <p:nvGrpSpPr>
          <p:cNvPr id="13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CD8DAAD4-0B32-46C1-85FD-B9A4EB6F498D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ruck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>
                <a:ea typeface="ＭＳ Ｐゴシック" pitchFamily="-109" charset="-128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E664930-95ED-4AE9-8A26-8962045BA60C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Parcel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71649"/>
            <a:ext cx="709612" cy="723901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9A9DC4E3-3F2B-48BA-A055-C2A9200E6FDB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68681-781A-48CD-AEED-B2F28B07020E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7" name="TextBox 38"/>
          <p:cNvSpPr txBox="1"/>
          <p:nvPr userDrawn="1"/>
        </p:nvSpPr>
        <p:spPr bwMode="auto">
          <a:xfrm>
            <a:off x="3746356" y="6658008"/>
            <a:ext cx="163859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2013 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Company 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Blue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3F1F68-BC84-40A8-9806-D4F30BAA67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C18004-8A8A-4288-880E-CD33AC653AF0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Yellow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78B9EA-E28A-4905-B778-ABB00D3E7D4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731A83-9254-417F-A7C1-EF52E2EDA0E7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Gray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EF9032-3103-45E2-B8B1-438129ACE5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1A3A53-9959-4C4E-98E0-0997E80CA8D5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6E1080-F06E-41F4-AC46-72A399783D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6E833C-0A49-49D8-802B-2DADCB4D7AC3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15027DC-00A5-480C-9837-910C7E1AE264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F21A6128-BB8F-4152-8E9A-89B5A45543EB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15027DC-00A5-480C-9837-910C7E1AE264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39197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D071469-A01B-4FC7-ABED-C7DEB98AA260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4572000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15027DC-00A5-480C-9837-910C7E1AE264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8110728" cy="5111750"/>
          </a:xfrm>
        </p:spPr>
        <p:txBody>
          <a:bodyPr numCol="2"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A7B3E23-3D56-4BEA-A985-C245F385FF44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EC1FD6AD-F66F-44E2-A489-F568E07FD600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482DFC0-CA83-4F28-B58F-1A7FFC0054B7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8971F86-FEE6-4F23-8F46-756823019C79}" type="slidenum">
              <a:rPr lang="en-US" smtClean="0"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CCE855D1-E4D7-46BA-B257-492E394764AA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F6AF9-FCB8-482D-818D-DE53FABCDC47}" type="datetime5">
              <a:rPr lang="en-US" smtClean="0"/>
              <a:t>29-Sep-16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bout U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EAFB86-2072-4AE8-BE42-B72E2D2D32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7B7669-7D73-4C03-8083-F86B767C4E19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perior Dection Technology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917F8D-2A02-48DA-BFD2-85E5B0BA35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C66EA3-A3E8-470E-8F63-FB784173B049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obust Range of Offering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CEA9C6-330C-4E87-BEBA-372D50716A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2593E2A-D63B-4674-8B7E-B2795E6BAAB5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sted Partner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12AFC4-9995-40DD-BDA4-CBE85ACB2BC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137E703-0C80-4459-B58C-7A6E91743B86}" type="datetime5">
              <a:rPr lang="en-US" smtClean="0"/>
              <a:t>29-Sep-16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F5EB9-69FA-4C9D-AC63-2D67E8DD669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CED85-78BD-4352-AC65-5469209E0A03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8" name="Picture 7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12" name="Picture 11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13" name="Picture 12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D6221-570E-4841-BD86-EEB16462179B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F5610A3B-01A9-43FB-B8CB-376F253E09CE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067"/>
            <a:ext cx="8554773" cy="327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60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5321748-E381-4015-8654-5F1F0F7EA842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746356" y="6658008"/>
            <a:ext cx="163859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2013 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827499666"/>
      </p:ext>
    </p:extLst>
  </p:cSld>
  <p:clrMapOvr>
    <a:masterClrMapping/>
  </p:clrMapOvr>
  <p:transition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9DFFFD10-5C21-47E4-A3BE-3B108A8B2C25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110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44DBCD2-DF65-4E77-830B-5456451616C9}" type="datetime5">
              <a:rPr lang="en-US" smtClean="0"/>
              <a:t>29-Sep-16</a:t>
            </a:fld>
            <a:endParaRPr lang="en-US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64326"/>
      </p:ext>
    </p:extLst>
  </p:cSld>
  <p:clrMapOvr>
    <a:masterClrMapping/>
  </p:clrMapOvr>
  <p:transition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EAB8C648-EC14-4FFE-8D99-7CC7B176A331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8174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B381175-24CF-486A-917E-E374B9164CA9}" type="datetime5">
              <a:rPr lang="en-US" smtClean="0"/>
              <a:t>29-Sep-16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6743958"/>
      </p:ext>
    </p:extLst>
  </p:cSld>
  <p:clrMapOvr>
    <a:masterClrMapping/>
  </p:clrMapOvr>
  <p:transition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F0014404-666E-4AEF-BF96-C8F7DEDF4F9C}" type="datetime5">
              <a:rPr lang="en-US" smtClean="0"/>
              <a:t>29-Sep-16</a:t>
            </a:fld>
            <a:endParaRPr lang="en-US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342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23294A0-4A24-44D3-9C55-BA500B30AB58}" type="datetime5">
              <a:rPr lang="en-US" smtClean="0"/>
              <a:t>29-Sep-16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 marL="514350" indent="-231775">
              <a:defRPr sz="1800">
                <a:solidFill>
                  <a:schemeClr val="tx1"/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800">
                <a:solidFill>
                  <a:schemeClr val="tx1"/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>
                <a:solidFill>
                  <a:schemeClr val="tx1"/>
                </a:solidFill>
              </a:defRPr>
            </a:lvl4pPr>
            <a:lvl5pPr marL="1944688" indent="-231775">
              <a:spcBef>
                <a:spcPts val="8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857694"/>
      </p:ext>
    </p:extLst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521EAF25-A75F-41AE-8936-884ABB0AE760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7155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9BEE8472-8610-45B4-A78E-BC0D4382987C}" type="datetime5">
              <a:rPr lang="en-US" smtClean="0"/>
              <a:t>29-Sep-16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7944158"/>
      </p:ext>
    </p:extLst>
  </p:cSld>
  <p:clrMapOvr>
    <a:masterClrMapping/>
  </p:clrMapOvr>
  <p:transition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97CCBFE4-89B6-4BD8-8D98-E47F0095044D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9529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fld id="{B0EC86B1-3811-4DC8-AEB5-C64AD9FECA0B}" type="datetime5">
              <a:rPr lang="en-US" smtClean="0"/>
              <a:t>29-Sep-16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8066404"/>
      </p:ext>
    </p:extLst>
  </p:cSld>
  <p:clrMapOvr>
    <a:masterClrMapping/>
  </p:clrMapOvr>
  <p:transition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800"/>
            </a:lvl3pPr>
            <a:lvl4pPr>
              <a:spcBef>
                <a:spcPts val="800"/>
              </a:spcBef>
              <a:defRPr sz="1800"/>
            </a:lvl4pPr>
            <a:lvl5pPr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401575" y="6675437"/>
            <a:ext cx="685800" cy="182563"/>
          </a:xfrm>
        </p:spPr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>
          <a:xfrm>
            <a:off x="61957" y="6675437"/>
            <a:ext cx="2133600" cy="182563"/>
          </a:xfrm>
        </p:spPr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A483708C-3C90-4E74-A170-7FD1739C978A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70078" y="6655099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20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DB417BA5-954A-4245-A6B3-7347A35073A7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81403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717EFE4-0EA3-4349-AD60-3FB04498FB33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89405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3F65AC1B-36E4-4ECB-A981-FA038AEBB3F3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266617"/>
      </p:ext>
    </p:extLst>
  </p:cSld>
  <p:clrMapOvr>
    <a:masterClrMapping/>
  </p:clrMapOvr>
  <p:transition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933D43AE-C601-41E6-A366-44FA054B9A15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2162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8CC3F261-2E43-45E7-90FF-B504B4F221D4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067"/>
            <a:ext cx="8554773" cy="327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127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091C715-D2A6-4949-A2D3-C773A144B59B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746356" y="6658008"/>
            <a:ext cx="163859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2013 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340391880"/>
      </p:ext>
    </p:extLst>
  </p:cSld>
  <p:clrMapOvr>
    <a:masterClrMapping/>
  </p:clrMapOvr>
  <p:transition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3CEC8476-061D-4335-B708-B262B4C984ED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484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C6F50C1D-A6AA-46DF-87C5-A3D8C37AFD99}" type="datetime5">
              <a:rPr lang="en-US" smtClean="0"/>
              <a:t>29-Sep-16</a:t>
            </a:fld>
            <a:endParaRPr lang="en-US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27800"/>
      </p:ext>
    </p:extLst>
  </p:cSld>
  <p:clrMapOvr>
    <a:masterClrMapping/>
  </p:clrMapOvr>
  <p:transition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99B4D161-0342-4626-9D51-530ED5D28637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13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8E4D215-847A-44FD-B0F2-14ED9562D5C9}" type="datetime5">
              <a:rPr lang="en-US" smtClean="0"/>
              <a:t>29-Sep-16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577624"/>
      </p:ext>
    </p:extLst>
  </p:cSld>
  <p:clrMapOvr>
    <a:masterClrMapping/>
  </p:clrMapOvr>
  <p:transition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A4684989-A0AC-4C2B-AC79-E26D37B3548F}" type="datetime5">
              <a:rPr lang="en-US" smtClean="0"/>
              <a:t>29-Sep-16</a:t>
            </a:fld>
            <a:endParaRPr lang="en-US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4207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A528FD6-3CCF-4FF4-9B68-F3EC17B60E57}" type="datetime5">
              <a:rPr lang="en-US" smtClean="0"/>
              <a:t>29-Sep-16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 marL="514350" indent="-231775">
              <a:defRPr sz="1800">
                <a:solidFill>
                  <a:schemeClr val="tx1"/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800">
                <a:solidFill>
                  <a:schemeClr val="tx1"/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>
                <a:solidFill>
                  <a:schemeClr val="tx1"/>
                </a:solidFill>
              </a:defRPr>
            </a:lvl4pPr>
            <a:lvl5pPr marL="1944688" indent="-231775">
              <a:spcBef>
                <a:spcPts val="8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9112245"/>
      </p:ext>
    </p:extLst>
  </p:cSld>
  <p:clrMapOvr>
    <a:masterClrMapping/>
  </p:clrMapOvr>
  <p:transition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6D581189-3BAF-4E6A-98DC-76084FF4DFB0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7425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474AA4B8-02F6-4EC2-B28C-51090DE0756B}" type="datetime5">
              <a:rPr lang="en-US" smtClean="0"/>
              <a:t>29-Sep-16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183505"/>
      </p:ext>
    </p:extLst>
  </p:cSld>
  <p:clrMapOvr>
    <a:masterClrMapping/>
  </p:clrMapOvr>
  <p:transition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3F84EB8E-129A-43DA-8EBA-800A4CFBD09D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0924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fld id="{DF6FA9D2-E8FF-401C-9D6E-E34C69357F61}" type="datetime5">
              <a:rPr lang="en-US" smtClean="0"/>
              <a:t>29-Sep-16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8689083"/>
      </p:ext>
    </p:extLst>
  </p:cSld>
  <p:clrMapOvr>
    <a:masterClrMapping/>
  </p:clrMapOvr>
  <p:transition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800"/>
            </a:lvl3pPr>
            <a:lvl4pPr>
              <a:spcBef>
                <a:spcPts val="800"/>
              </a:spcBef>
              <a:defRPr sz="1800"/>
            </a:lvl4pPr>
            <a:lvl5pPr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401575" y="6675437"/>
            <a:ext cx="685800" cy="182563"/>
          </a:xfrm>
        </p:spPr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>
          <a:xfrm>
            <a:off x="61957" y="6675437"/>
            <a:ext cx="2133600" cy="182563"/>
          </a:xfrm>
        </p:spPr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A0FAF23C-DA52-4B48-A43E-D68A46727D44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70078" y="6655099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25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0AB45C5-50A7-445C-A0A1-9EC20E6778CF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271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31955B2E-FAC1-4841-B7BA-51B2661B9180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34576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D9054A3C-BDF6-4F81-B212-911C3C309152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58940"/>
      </p:ext>
    </p:extLst>
  </p:cSld>
  <p:clrMapOvr>
    <a:masterClrMapping/>
  </p:clrMapOvr>
  <p:transition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C3746049-530C-4ED0-88D7-78BEB4940529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6814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2B7E9ED6-D4FC-417F-9A54-CBDBF981DCE1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067"/>
            <a:ext cx="8554773" cy="327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2788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1EB65C0-7349-43A6-B814-B1EEAA4AEB27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746356" y="6658008"/>
            <a:ext cx="163859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2013 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542190349"/>
      </p:ext>
    </p:extLst>
  </p:cSld>
  <p:clrMapOvr>
    <a:masterClrMapping/>
  </p:clrMapOvr>
  <p:transition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58799D46-CEF1-4590-AADE-7D341B93F2AB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2284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9E798828-FAA9-4937-94C0-39205F91AB41}" type="datetime5">
              <a:rPr lang="en-US" smtClean="0"/>
              <a:t>29-Sep-16</a:t>
            </a:fld>
            <a:endParaRPr lang="en-US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316888"/>
      </p:ext>
    </p:extLst>
  </p:cSld>
  <p:clrMapOvr>
    <a:masterClrMapping/>
  </p:clrMapOvr>
  <p:transition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C8F646CB-B967-42FB-B827-EA3A3D0D338B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8218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03EBCBF-06EA-4AC2-B037-916F326F231B}" type="datetime5">
              <a:rPr lang="en-US" smtClean="0"/>
              <a:t>29-Sep-16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6190900"/>
      </p:ext>
    </p:extLst>
  </p:cSld>
  <p:clrMapOvr>
    <a:masterClrMapping/>
  </p:clrMapOvr>
  <p:transition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C5F66CD9-7500-427A-BB27-AA5413F029F7}" type="datetime5">
              <a:rPr lang="en-US" smtClean="0"/>
              <a:t>29-Sep-16</a:t>
            </a:fld>
            <a:endParaRPr lang="en-US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2408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135C100-2043-43D9-973F-54FE944FD227}" type="datetime5">
              <a:rPr lang="en-US" smtClean="0"/>
              <a:t>29-Sep-16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 marL="514350" indent="-231775">
              <a:defRPr sz="1800">
                <a:solidFill>
                  <a:schemeClr val="tx1"/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800">
                <a:solidFill>
                  <a:schemeClr val="tx1"/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>
                <a:solidFill>
                  <a:schemeClr val="tx1"/>
                </a:solidFill>
              </a:defRPr>
            </a:lvl4pPr>
            <a:lvl5pPr marL="1944688" indent="-231775">
              <a:spcBef>
                <a:spcPts val="8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2630143"/>
      </p:ext>
    </p:extLst>
  </p:cSld>
  <p:clrMapOvr>
    <a:masterClrMapping/>
  </p:clrMapOvr>
  <p:transition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9E43ABE2-9F48-440C-9B9A-14EFEBAA888D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4539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569789F-81D8-4FE9-AB1E-BCE40B4732E4}" type="datetime5">
              <a:rPr lang="en-US" smtClean="0"/>
              <a:t>29-Sep-16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43001"/>
      </p:ext>
    </p:extLst>
  </p:cSld>
  <p:clrMapOvr>
    <a:masterClrMapping/>
  </p:clrMapOvr>
  <p:transition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0EDEBA56-2B72-423D-AECC-63D06311B144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4191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fld id="{41884D43-A483-4676-87BC-9281B8974D26}" type="datetime5">
              <a:rPr lang="en-US" smtClean="0"/>
              <a:t>29-Sep-16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8058062"/>
      </p:ext>
    </p:extLst>
  </p:cSld>
  <p:clrMapOvr>
    <a:masterClrMapping/>
  </p:clrMapOvr>
  <p:transition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800"/>
            </a:lvl3pPr>
            <a:lvl4pPr>
              <a:spcBef>
                <a:spcPts val="800"/>
              </a:spcBef>
              <a:defRPr sz="1800"/>
            </a:lvl4pPr>
            <a:lvl5pPr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401575" y="6675437"/>
            <a:ext cx="685800" cy="182563"/>
          </a:xfrm>
        </p:spPr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>
          <a:xfrm>
            <a:off x="61957" y="6675437"/>
            <a:ext cx="2133600" cy="182563"/>
          </a:xfrm>
        </p:spPr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8B58E8BB-F2F4-4726-A34C-9E5095A952CC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70078" y="6655099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8E8D809C-F432-4F3D-BF8D-481BF5C0EA69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3619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3C49EAD1-337B-41C6-9096-878F23EE9D3E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4674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AA822A6B-5D80-4FF3-B92B-C6EB5FE0E809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89499"/>
      </p:ext>
    </p:extLst>
  </p:cSld>
  <p:clrMapOvr>
    <a:masterClrMapping/>
  </p:clrMapOvr>
  <p:transition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22081F6B-3EDA-4C2E-9260-52BA52E207C7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067"/>
            <a:ext cx="8554773" cy="327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317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EAFBFF44-20BB-487E-8A47-07E011C12EBB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3611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ABB3CDEF-C2EB-4661-A22E-F596AF6DA907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746356" y="6658008"/>
            <a:ext cx="163859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2013 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2960918"/>
      </p:ext>
    </p:extLst>
  </p:cSld>
  <p:clrMapOvr>
    <a:masterClrMapping/>
  </p:clrMapOvr>
  <p:transition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FD129BA8-EECF-4CB8-A3B9-5FE930BE83E1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0741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8268A698-2809-4622-8249-E1ABBE1EBCB6}" type="datetime5">
              <a:rPr lang="en-US" smtClean="0"/>
              <a:t>29-Sep-16</a:t>
            </a:fld>
            <a:endParaRPr lang="en-US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455444"/>
      </p:ext>
    </p:extLst>
  </p:cSld>
  <p:clrMapOvr>
    <a:masterClrMapping/>
  </p:clrMapOvr>
  <p:transition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ABF070F6-832E-42F4-9634-2363142EA62C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598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97EFBEF-BA07-4961-8D14-A196C59ED6C1}" type="datetime5">
              <a:rPr lang="en-US" smtClean="0"/>
              <a:t>29-Sep-16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532043"/>
      </p:ext>
    </p:extLst>
  </p:cSld>
  <p:clrMapOvr>
    <a:masterClrMapping/>
  </p:clrMapOvr>
  <p:transition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1E8541E5-B2EE-4D6E-839B-1E9AC24C3389}" type="datetime5">
              <a:rPr lang="en-US" smtClean="0"/>
              <a:t>29-Sep-16</a:t>
            </a:fld>
            <a:endParaRPr lang="en-US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2578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4156D68-CB97-47B4-9966-0101EDFAFBBD}" type="datetime5">
              <a:rPr lang="en-US" smtClean="0"/>
              <a:t>29-Sep-16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 marL="514350" indent="-231775">
              <a:defRPr sz="1800">
                <a:solidFill>
                  <a:schemeClr val="tx1"/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800">
                <a:solidFill>
                  <a:schemeClr val="tx1"/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>
                <a:solidFill>
                  <a:schemeClr val="tx1"/>
                </a:solidFill>
              </a:defRPr>
            </a:lvl4pPr>
            <a:lvl5pPr marL="1944688" indent="-231775">
              <a:spcBef>
                <a:spcPts val="8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156714"/>
      </p:ext>
    </p:extLst>
  </p:cSld>
  <p:clrMapOvr>
    <a:masterClrMapping/>
  </p:clrMapOvr>
  <p:transition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B3E87CB1-59B1-4BEB-8B59-1C24447B3619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687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2A4F3600-24D4-4B8A-BCAC-BB4084E097B8}" type="datetime5">
              <a:rPr lang="en-US" smtClean="0"/>
              <a:t>29-Sep-16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4755734"/>
      </p:ext>
    </p:extLst>
  </p:cSld>
  <p:clrMapOvr>
    <a:masterClrMapping/>
  </p:clrMapOvr>
  <p:transition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205FBAD3-5F6A-4CD2-A034-53B8EEC49E8F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691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fld id="{FD76F3AC-137D-4FB7-ADAC-F3100A54658F}" type="datetime5">
              <a:rPr lang="en-US" smtClean="0"/>
              <a:t>29-Sep-16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8720822"/>
      </p:ext>
    </p:extLst>
  </p:cSld>
  <p:clrMapOvr>
    <a:masterClrMapping/>
  </p:clrMapOvr>
  <p:transition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800"/>
            </a:lvl3pPr>
            <a:lvl4pPr>
              <a:spcBef>
                <a:spcPts val="800"/>
              </a:spcBef>
              <a:defRPr sz="1800"/>
            </a:lvl4pPr>
            <a:lvl5pPr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401575" y="6675437"/>
            <a:ext cx="685800" cy="182563"/>
          </a:xfrm>
        </p:spPr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>
          <a:xfrm>
            <a:off x="61957" y="6675437"/>
            <a:ext cx="2133600" cy="182563"/>
          </a:xfrm>
        </p:spPr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8D955291-D379-4F15-9A76-4EF443D88270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70078" y="6655099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38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B09D2DFD-D763-4FD0-9A00-91529D151A26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8165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54061B51-3440-4697-9165-FE8B62E770A1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3953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0D68E88-17CC-473B-A1EA-1ECD95AF7616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802177"/>
      </p:ext>
    </p:extLst>
  </p:cSld>
  <p:clrMapOvr>
    <a:masterClrMapping/>
  </p:clrMapOvr>
  <p:transition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DDD12DA6-B4E3-45F9-9865-AA27CB4C4345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93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E03B1224-DC03-4650-8E06-64008ABC5167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94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 marL="514350" indent="-231775">
              <a:defRPr sz="1800">
                <a:latin typeface="Calibri" panose="020F0502020204030204" pitchFamily="34" charset="0"/>
              </a:defRPr>
            </a:lvl2pPr>
            <a:lvl3pPr marL="1030288" indent="-230188">
              <a:spcBef>
                <a:spcPts val="800"/>
              </a:spcBef>
              <a:tabLst/>
              <a:defRPr sz="1600">
                <a:latin typeface="Calibri" panose="020F0502020204030204" pitchFamily="34" charset="0"/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928297" y="6658008"/>
            <a:ext cx="1274708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Company 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9586572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ound Same Side Corner Rectangle 14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0B9B4FF9-C8A2-414D-83CF-B87B1842B5CC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107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EAA838B-31A7-4D66-B7B1-DCAA70F5C600}" type="datetime5">
              <a:rPr lang="en-US" smtClean="0"/>
              <a:t>29-Sep-16</a:t>
            </a:fld>
            <a:endParaRPr lang="en-US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4638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ound Same Side Corner Rectangle 17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88902AB7-71A3-49F9-BE49-4DF2EB8D07AB}" type="datetime5">
              <a:rPr lang="en-US" smtClean="0"/>
              <a:t>29-Sep-16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4217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D0E575AA-DBEE-45F6-90ED-A99188F3D6C0}" type="datetime5">
              <a:rPr lang="en-US" smtClean="0"/>
              <a:t>29-Sep-16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385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 Same Side Corner Rectangle 12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24E6A9DF-7B35-4596-98EF-20F6C352C2CB}" type="datetime5">
              <a:rPr lang="en-US" smtClean="0"/>
              <a:t>29-Sep-16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147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D429864-326B-4685-9790-7428E3437D6A}" type="datetime5">
              <a:rPr lang="en-US" smtClean="0"/>
              <a:t>29-Sep-16</a:t>
            </a:fld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126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 Same Side Corner Rectangle 1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0E7447B-208B-4E93-8DDD-D7F6CE4AAC4D}" type="datetime5">
              <a:rPr lang="en-US" smtClean="0"/>
              <a:t>29-Sep-16</a:t>
            </a:fld>
            <a:endParaRPr lang="en-US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9565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3A91374D-B251-416B-BA2D-9E4E48A25C7B}" type="datetime5">
              <a:rPr lang="en-US" smtClean="0"/>
              <a:t>29-Sep-16</a:t>
            </a:fld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3897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 Same Side Corner Rectangle 16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900C775-A3DA-4AF8-936E-C6C17C3715A7}" type="datetime5">
              <a:rPr lang="en-US" smtClean="0"/>
              <a:t>29-Sep-16</a:t>
            </a:fld>
            <a:endParaRPr lang="en-US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116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AC28B034-2087-483F-930D-646C0BEC7B3A}" type="datetime5">
              <a:rPr lang="en-US" smtClean="0"/>
              <a:t>29-Sep-16</a:t>
            </a:fld>
            <a:endParaRPr lang="en-US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625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spcBef>
                <a:spcPts val="800"/>
              </a:spcBef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spcBef>
                <a:spcPts val="800"/>
              </a:spcBef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D3AD57D-C684-42BD-B79D-A3459ECE2EB2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861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F7952D9-07CA-4E17-904E-816FD9CC5067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6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F034A5A-0AE2-4DBA-A545-A51EE592E9DF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035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63563" y="257175"/>
            <a:ext cx="6281737" cy="8382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0550" y="1384300"/>
            <a:ext cx="3933825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1384300"/>
            <a:ext cx="3935413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90550" y="3806825"/>
            <a:ext cx="3933825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6775" y="3806825"/>
            <a:ext cx="3935413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D0C7A656-79B2-4B60-B616-52AD11D10A4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1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173808E7-AAE5-40E7-B894-34AA871C7EB2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485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2443EE55-F2FA-4F6C-BA9F-A95C41B74F29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0" y="347472"/>
            <a:ext cx="922021" cy="61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048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 marL="514350" indent="-231775">
              <a:defRPr sz="1800">
                <a:latin typeface="Calibri" panose="020F0502020204030204" pitchFamily="34" charset="0"/>
              </a:defRPr>
            </a:lvl2pPr>
            <a:lvl3pPr marL="1030288" indent="-230188">
              <a:spcBef>
                <a:spcPts val="800"/>
              </a:spcBef>
              <a:tabLst/>
              <a:defRPr sz="1600">
                <a:latin typeface="Calibri" panose="020F0502020204030204" pitchFamily="34" charset="0"/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F2713E2-582F-42DE-A9D5-4E93B724FA7C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928297" y="6658008"/>
            <a:ext cx="1274708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Company 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6588247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ound Same Side Corner Rectangle 14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0BB0A566-28D2-4177-AFC3-FA09C1C62AB3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2772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930D2FF-192D-44C6-99F0-FA7AC2304245}" type="datetime5">
              <a:rPr lang="en-US" smtClean="0"/>
              <a:t>29-Sep-16</a:t>
            </a:fld>
            <a:endParaRPr lang="en-US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3782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ound Same Side Corner Rectangle 17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FC932269-BA7F-42B0-A270-7C43801FA8B0}" type="datetime5">
              <a:rPr lang="en-US" smtClean="0"/>
              <a:t>29-Sep-16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228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2A3AFEB-29D4-451E-BF5E-595EA8BDC13B}" type="datetime5">
              <a:rPr lang="en-US" smtClean="0"/>
              <a:t>29-Sep-16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4370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 Same Side Corner Rectangle 12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C03E2899-60E5-4C06-B708-062B7D2EA01D}" type="datetime5">
              <a:rPr lang="en-US" smtClean="0"/>
              <a:t>29-Sep-16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6226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A89D9D3-E1D1-433C-A6F2-883131B08E2C}" type="datetime5">
              <a:rPr lang="en-US" smtClean="0"/>
              <a:t>29-Sep-16</a:t>
            </a:fld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5458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 Same Side Corner Rectangle 1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861D203-34D5-450E-A425-EE9CCFCE8BF2}" type="datetime5">
              <a:rPr lang="en-US" smtClean="0"/>
              <a:t>29-Sep-16</a:t>
            </a:fld>
            <a:endParaRPr lang="en-US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6752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DD8652B9-C180-4A06-9BAB-4F4C0AFCF95A}" type="datetime5">
              <a:rPr lang="en-US" smtClean="0"/>
              <a:t>29-Sep-16</a:t>
            </a:fld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1469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 Same Side Corner Rectangle 16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DCE0D184-75BC-46DA-9D8E-E62E6987590E}" type="datetime5">
              <a:rPr lang="en-US" smtClean="0"/>
              <a:t>29-Sep-16</a:t>
            </a:fld>
            <a:endParaRPr lang="en-US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027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5E9401E5-13EE-4A50-B0CB-AA4C4997852B}" type="datetime5">
              <a:rPr lang="en-US" smtClean="0"/>
              <a:t>29-Sep-16</a:t>
            </a:fld>
            <a:endParaRPr lang="en-US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359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spcBef>
                <a:spcPts val="800"/>
              </a:spcBef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spcBef>
                <a:spcPts val="800"/>
              </a:spcBef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37A6988-9E4B-4C19-B23B-A19A3F40B86C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6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C641FD7C-2241-4266-B33C-5AD08E442FB9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09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F2C21F0-CF23-4376-BDAB-56F003BF60D6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209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63563" y="257175"/>
            <a:ext cx="6281737" cy="8382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0550" y="1384300"/>
            <a:ext cx="3933825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1384300"/>
            <a:ext cx="3935413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90550" y="3806825"/>
            <a:ext cx="3933825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6775" y="3806825"/>
            <a:ext cx="3935413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D0C7A656-79B2-4B60-B616-52AD11D10A4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1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856B306F-2164-460A-BCBA-4150C9502B27}" type="datetime5">
              <a:rPr lang="en-US" smtClean="0"/>
              <a:t>29-Sep-16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3822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image" Target="../media/image5.png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26" Type="http://schemas.openxmlformats.org/officeDocument/2006/relationships/image" Target="../media/image5.png"/><Relationship Id="rId3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79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28" Type="http://schemas.openxmlformats.org/officeDocument/2006/relationships/image" Target="../media/image5.png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Relationship Id="rId27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35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45.xml"/><Relationship Id="rId21" Type="http://schemas.openxmlformats.org/officeDocument/2006/relationships/image" Target="../media/image25.jpeg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4.xml"/><Relationship Id="rId16" Type="http://schemas.openxmlformats.org/officeDocument/2006/relationships/slideLayout" Target="../slideLayouts/slideLayout158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52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slideLayout" Target="../slideLayouts/slideLayout15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19" Type="http://schemas.openxmlformats.org/officeDocument/2006/relationships/image" Target="../media/image25.jpeg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86.xml"/><Relationship Id="rId19" Type="http://schemas.openxmlformats.org/officeDocument/2006/relationships/image" Target="../media/image27.jpeg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slideLayout" Target="../slideLayouts/slideLayout205.xml"/><Relationship Id="rId18" Type="http://schemas.openxmlformats.org/officeDocument/2006/relationships/image" Target="../media/image30.png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94.xml"/><Relationship Id="rId16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02.xml"/><Relationship Id="rId19" Type="http://schemas.openxmlformats.org/officeDocument/2006/relationships/image" Target="../media/image31.png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Relationship Id="rId14" Type="http://schemas.openxmlformats.org/officeDocument/2006/relationships/slideLayout" Target="../slideLayouts/slideLayout2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0"/>
            <a:ext cx="4038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</a:t>
            </a:r>
            <a:br>
              <a:rPr lang="en-US" smtClean="0"/>
            </a:br>
            <a:r>
              <a:rPr lang="en-US" smtClean="0"/>
              <a:t>Subtitle style</a:t>
            </a:r>
          </a:p>
        </p:txBody>
      </p:sp>
      <p:pic>
        <p:nvPicPr>
          <p:cNvPr id="2051" name="Picture 3" descr="0302_PPTnewtitl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638675"/>
            <a:ext cx="914400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11627-AS&amp;E-cov1c"/>
          <p:cNvPicPr>
            <a:picLocks noChangeAspect="1" noChangeArrowheads="1"/>
          </p:cNvPicPr>
          <p:nvPr/>
        </p:nvPicPr>
        <p:blipFill>
          <a:blip r:embed="rId14" cstate="print"/>
          <a:srcRect b="94005"/>
          <a:stretch>
            <a:fillRect/>
          </a:stretch>
        </p:blipFill>
        <p:spPr bwMode="ltGray">
          <a:xfrm>
            <a:off x="0" y="4667250"/>
            <a:ext cx="45529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819400"/>
            <a:ext cx="3200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2054" name="Picture 6" descr="2titlepgtop-010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053106_PPT_logo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86700" y="0"/>
            <a:ext cx="12573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  <p:sldLayoutId id="2147484147" r:id="rId5"/>
    <p:sldLayoutId id="2147484148" r:id="rId6"/>
    <p:sldLayoutId id="2147484149" r:id="rId7"/>
    <p:sldLayoutId id="2147484150" r:id="rId8"/>
    <p:sldLayoutId id="2147484151" r:id="rId9"/>
    <p:sldLayoutId id="2147484152" r:id="rId10"/>
    <p:sldLayoutId id="2147484153" r:id="rId11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AS&amp;E_Updatedtemplate_vContent-01.png"/>
          <p:cNvPicPr>
            <a:picLocks noChangeAspect="1"/>
          </p:cNvPicPr>
          <p:nvPr/>
        </p:nvPicPr>
        <p:blipFill>
          <a:blip r:embed="rId25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F5A8FF5-7F28-41FE-BFFF-B08475AD8F57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Company Confidential</a:t>
            </a:r>
          </a:p>
        </p:txBody>
      </p:sp>
      <p:pic>
        <p:nvPicPr>
          <p:cNvPr id="3080" name="Picture 7" descr="AS&amp;E_Updatedtemplate_vContent-01.png"/>
          <p:cNvPicPr>
            <a:picLocks noChangeAspect="1"/>
          </p:cNvPicPr>
          <p:nvPr/>
        </p:nvPicPr>
        <p:blipFill>
          <a:blip r:embed="rId25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8" descr="AS&amp;E_Updatedtemplate_vContent-01.png"/>
          <p:cNvPicPr>
            <a:picLocks noChangeAspect="1"/>
          </p:cNvPicPr>
          <p:nvPr/>
        </p:nvPicPr>
        <p:blipFill>
          <a:blip r:embed="rId25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9" descr="AS&amp;E_Updatedtemplate_vContent-01.png"/>
          <p:cNvPicPr>
            <a:picLocks noChangeAspect="1"/>
          </p:cNvPicPr>
          <p:nvPr/>
        </p:nvPicPr>
        <p:blipFill>
          <a:blip r:embed="rId25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2" descr="AS&amp;E_Updatedtemplate_vContent-01.png"/>
          <p:cNvPicPr>
            <a:picLocks noChangeAspect="1"/>
          </p:cNvPicPr>
          <p:nvPr/>
        </p:nvPicPr>
        <p:blipFill>
          <a:blip r:embed="rId25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  <p:sldLayoutId id="2147484167" r:id="rId12"/>
    <p:sldLayoutId id="2147484168" r:id="rId13"/>
    <p:sldLayoutId id="2147484169" r:id="rId14"/>
    <p:sldLayoutId id="2147484170" r:id="rId15"/>
    <p:sldLayoutId id="2147484171" r:id="rId16"/>
    <p:sldLayoutId id="2147484172" r:id="rId17"/>
    <p:sldLayoutId id="2147484173" r:id="rId18"/>
    <p:sldLayoutId id="2147484174" r:id="rId19"/>
    <p:sldLayoutId id="2147484175" r:id="rId20"/>
    <p:sldLayoutId id="2147484176" r:id="rId21"/>
    <p:sldLayoutId id="2147484177" r:id="rId22"/>
    <p:sldLayoutId id="2147484178" r:id="rId23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4A5C78"/>
          </a:solidFill>
          <a:latin typeface="Arial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0" fontAlgn="base" hangingPunct="0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11175" indent="-227013" algn="l" rtl="0" eaLnBrk="0" fontAlgn="base" hangingPunct="0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030288" indent="-231775" algn="l" rtl="0" eaLnBrk="0" fontAlgn="base" hangingPunct="0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484313" indent="-285750" algn="l" rtl="0" eaLnBrk="0" fontAlgn="base" hangingPunct="0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944688" indent="-231775" algn="l" rtl="0" eaLnBrk="0" fontAlgn="base" hangingPunct="0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AS&amp;E_Updatedtemplate_vContent-01.png"/>
          <p:cNvPicPr>
            <a:picLocks noChangeAspect="1"/>
          </p:cNvPicPr>
          <p:nvPr/>
        </p:nvPicPr>
        <p:blipFill>
          <a:blip r:embed="rId26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E674292-744F-453A-ADBA-667329F903A4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Company Confidential</a:t>
            </a:r>
          </a:p>
        </p:txBody>
      </p:sp>
      <p:pic>
        <p:nvPicPr>
          <p:cNvPr id="1032" name="Picture 7" descr="AS&amp;E_Updatedtemplate_vContent-01.png"/>
          <p:cNvPicPr>
            <a:picLocks noChangeAspect="1"/>
          </p:cNvPicPr>
          <p:nvPr/>
        </p:nvPicPr>
        <p:blipFill>
          <a:blip r:embed="rId26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  <p:sldLayoutId id="2147484191" r:id="rId12"/>
    <p:sldLayoutId id="2147484192" r:id="rId13"/>
    <p:sldLayoutId id="2147484193" r:id="rId14"/>
    <p:sldLayoutId id="2147484194" r:id="rId15"/>
    <p:sldLayoutId id="2147484195" r:id="rId16"/>
    <p:sldLayoutId id="2147484196" r:id="rId17"/>
    <p:sldLayoutId id="2147484197" r:id="rId18"/>
    <p:sldLayoutId id="2147484198" r:id="rId19"/>
    <p:sldLayoutId id="2147484199" r:id="rId20"/>
    <p:sldLayoutId id="2147484200" r:id="rId21"/>
    <p:sldLayoutId id="2147484201" r:id="rId22"/>
    <p:sldLayoutId id="2147484202" r:id="rId23"/>
    <p:sldLayoutId id="2147484203" r:id="rId24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rgbClr val="4A5C78"/>
          </a:solidFill>
          <a:latin typeface="Arial Narrow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AS&amp;E_Updatedtemplate_vContent-01.png"/>
          <p:cNvPicPr>
            <a:picLocks noChangeAspect="1"/>
          </p:cNvPicPr>
          <p:nvPr/>
        </p:nvPicPr>
        <p:blipFill>
          <a:blip r:embed="rId26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fld id="{5CDFD1F4-5892-495D-8DC1-402F1A623505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  <p:sldLayoutId id="2147484216" r:id="rId12"/>
    <p:sldLayoutId id="2147484217" r:id="rId13"/>
    <p:sldLayoutId id="2147484218" r:id="rId14"/>
    <p:sldLayoutId id="2147484219" r:id="rId15"/>
    <p:sldLayoutId id="2147484220" r:id="rId16"/>
    <p:sldLayoutId id="2147484221" r:id="rId17"/>
    <p:sldLayoutId id="2147484222" r:id="rId18"/>
    <p:sldLayoutId id="2147484223" r:id="rId19"/>
    <p:sldLayoutId id="2147484224" r:id="rId20"/>
    <p:sldLayoutId id="2147484225" r:id="rId21"/>
    <p:sldLayoutId id="2147484226" r:id="rId22"/>
    <p:sldLayoutId id="2147484227" r:id="rId23"/>
    <p:sldLayoutId id="2147484228" r:id="rId24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rgbClr val="4A5C78"/>
          </a:solidFill>
          <a:latin typeface="Arial Narrow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AS&amp;E_Updatedtemplate_vContent-01.png"/>
          <p:cNvPicPr>
            <a:picLocks noChangeAspect="1"/>
          </p:cNvPicPr>
          <p:nvPr/>
        </p:nvPicPr>
        <p:blipFill>
          <a:blip r:embed="rId28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fld id="{B75A0B68-7DEF-49C5-8816-ABFC99D6BC4C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0" r:id="rId1"/>
    <p:sldLayoutId id="2147484231" r:id="rId2"/>
    <p:sldLayoutId id="2147484232" r:id="rId3"/>
    <p:sldLayoutId id="2147484233" r:id="rId4"/>
    <p:sldLayoutId id="2147484234" r:id="rId5"/>
    <p:sldLayoutId id="2147484235" r:id="rId6"/>
    <p:sldLayoutId id="2147484236" r:id="rId7"/>
    <p:sldLayoutId id="2147484237" r:id="rId8"/>
    <p:sldLayoutId id="2147484238" r:id="rId9"/>
    <p:sldLayoutId id="2147484239" r:id="rId10"/>
    <p:sldLayoutId id="2147484240" r:id="rId11"/>
    <p:sldLayoutId id="2147484241" r:id="rId12"/>
    <p:sldLayoutId id="2147484242" r:id="rId13"/>
    <p:sldLayoutId id="2147484243" r:id="rId14"/>
    <p:sldLayoutId id="2147484244" r:id="rId15"/>
    <p:sldLayoutId id="2147484245" r:id="rId16"/>
    <p:sldLayoutId id="2147484246" r:id="rId17"/>
    <p:sldLayoutId id="2147484247" r:id="rId18"/>
    <p:sldLayoutId id="2147484248" r:id="rId19"/>
    <p:sldLayoutId id="2147484249" r:id="rId20"/>
    <p:sldLayoutId id="2147484250" r:id="rId21"/>
    <p:sldLayoutId id="2147484251" r:id="rId22"/>
    <p:sldLayoutId id="2147484252" r:id="rId23"/>
    <p:sldLayoutId id="2147484253" r:id="rId24"/>
    <p:sldLayoutId id="2147484254" r:id="rId25"/>
    <p:sldLayoutId id="2147484255" r:id="rId26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rgbClr val="4A5C78"/>
          </a:solidFill>
          <a:latin typeface="Arial Narrow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19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7E48737F-AE73-45DA-B5A8-42C523FCD9AD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9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7" r:id="rId1"/>
    <p:sldLayoutId id="2147484258" r:id="rId2"/>
    <p:sldLayoutId id="2147484259" r:id="rId3"/>
    <p:sldLayoutId id="2147484260" r:id="rId4"/>
    <p:sldLayoutId id="2147484261" r:id="rId5"/>
    <p:sldLayoutId id="2147484262" r:id="rId6"/>
    <p:sldLayoutId id="2147484263" r:id="rId7"/>
    <p:sldLayoutId id="2147484264" r:id="rId8"/>
    <p:sldLayoutId id="2147484265" r:id="rId9"/>
    <p:sldLayoutId id="2147484266" r:id="rId10"/>
    <p:sldLayoutId id="2147484267" r:id="rId11"/>
    <p:sldLayoutId id="2147484268" r:id="rId12"/>
    <p:sldLayoutId id="2147484269" r:id="rId13"/>
    <p:sldLayoutId id="2147484270" r:id="rId14"/>
    <p:sldLayoutId id="2147484271" r:id="rId15"/>
    <p:sldLayoutId id="2147484272" r:id="rId16"/>
    <p:sldLayoutId id="2147484273" r:id="rId17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19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0C7A656-79B2-4B60-B616-52AD11D10A4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C8067C44-553E-42BD-B3A0-53C484954B95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84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  <p:sldLayoutId id="2147484287" r:id="rId13"/>
    <p:sldLayoutId id="2147484288" r:id="rId14"/>
    <p:sldLayoutId id="2147484289" r:id="rId15"/>
    <p:sldLayoutId id="2147484290" r:id="rId16"/>
    <p:sldLayoutId id="2147484291" r:id="rId17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20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0C7A656-79B2-4B60-B616-52AD11D10A4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4FFF8D3F-96C3-42EF-B32F-13403280B31C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3" r:id="rId1"/>
    <p:sldLayoutId id="2147484294" r:id="rId2"/>
    <p:sldLayoutId id="2147484295" r:id="rId3"/>
    <p:sldLayoutId id="2147484296" r:id="rId4"/>
    <p:sldLayoutId id="2147484297" r:id="rId5"/>
    <p:sldLayoutId id="2147484298" r:id="rId6"/>
    <p:sldLayoutId id="2147484299" r:id="rId7"/>
    <p:sldLayoutId id="2147484300" r:id="rId8"/>
    <p:sldLayoutId id="2147484301" r:id="rId9"/>
    <p:sldLayoutId id="2147484302" r:id="rId10"/>
    <p:sldLayoutId id="2147484303" r:id="rId11"/>
    <p:sldLayoutId id="2147484304" r:id="rId12"/>
    <p:sldLayoutId id="2147484305" r:id="rId13"/>
    <p:sldLayoutId id="2147484306" r:id="rId14"/>
    <p:sldLayoutId id="2147484307" r:id="rId15"/>
    <p:sldLayoutId id="2147484308" r:id="rId16"/>
    <p:sldLayoutId id="2147484311" r:id="rId17"/>
    <p:sldLayoutId id="2147484309" r:id="rId18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18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0C7A656-79B2-4B60-B616-52AD11D10A4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C0617684-960C-429C-960C-05AD35E26525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6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2" r:id="rId1"/>
    <p:sldLayoutId id="2147484313" r:id="rId2"/>
    <p:sldLayoutId id="2147484314" r:id="rId3"/>
    <p:sldLayoutId id="2147484315" r:id="rId4"/>
    <p:sldLayoutId id="2147484316" r:id="rId5"/>
    <p:sldLayoutId id="2147484317" r:id="rId6"/>
    <p:sldLayoutId id="2147484318" r:id="rId7"/>
    <p:sldLayoutId id="2147484319" r:id="rId8"/>
    <p:sldLayoutId id="2147484320" r:id="rId9"/>
    <p:sldLayoutId id="2147484321" r:id="rId10"/>
    <p:sldLayoutId id="2147484322" r:id="rId11"/>
    <p:sldLayoutId id="2147484323" r:id="rId12"/>
    <p:sldLayoutId id="2147484324" r:id="rId13"/>
    <p:sldLayoutId id="2147484325" r:id="rId14"/>
    <p:sldLayoutId id="2147484326" r:id="rId15"/>
    <p:sldLayoutId id="2147484327" r:id="rId16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5F06DD3B-1360-4E0C-A334-E59C020BC6D0}" type="datetime5">
              <a:rPr lang="en-US" smtClean="0"/>
              <a:t>29-Sep-16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2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9" r:id="rId1"/>
    <p:sldLayoutId id="2147484330" r:id="rId2"/>
    <p:sldLayoutId id="2147484331" r:id="rId3"/>
    <p:sldLayoutId id="2147484332" r:id="rId4"/>
    <p:sldLayoutId id="2147484333" r:id="rId5"/>
    <p:sldLayoutId id="2147484334" r:id="rId6"/>
    <p:sldLayoutId id="2147484335" r:id="rId7"/>
    <p:sldLayoutId id="2147484336" r:id="rId8"/>
    <p:sldLayoutId id="2147484337" r:id="rId9"/>
    <p:sldLayoutId id="2147484338" r:id="rId10"/>
    <p:sldLayoutId id="2147484339" r:id="rId11"/>
    <p:sldLayoutId id="2147484340" r:id="rId12"/>
    <p:sldLayoutId id="2147484341" r:id="rId13"/>
    <p:sldLayoutId id="2147484342" r:id="rId14"/>
    <p:sldLayoutId id="2147484343" r:id="rId15"/>
    <p:sldLayoutId id="2147484344" r:id="rId16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sz="2000" b="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8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6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0705A94-B69D-42C9-87EE-BEFED5E80DC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DAE2DF6-1987-41C7-A728-3B7C4AA602A3}" type="datetime5">
              <a:rPr lang="en-US" smtClean="0"/>
              <a:t>29-Sep-16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0" y="347472"/>
            <a:ext cx="922021" cy="61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  <p:sldLayoutId id="2147484358" r:id="rId13"/>
    <p:sldLayoutId id="2147484359" r:id="rId14"/>
    <p:sldLayoutId id="2147484360" r:id="rId15"/>
    <p:sldLayoutId id="2147484361" r:id="rId16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sz="2000" b="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8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6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3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4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80.jpeg"/><Relationship Id="rId11" Type="http://schemas.openxmlformats.org/officeDocument/2006/relationships/image" Target="../media/image84.jpeg"/><Relationship Id="rId5" Type="http://schemas.openxmlformats.org/officeDocument/2006/relationships/image" Target="../media/image79.jpeg"/><Relationship Id="rId10" Type="http://schemas.openxmlformats.org/officeDocument/2006/relationships/image" Target="../media/image83.jpeg"/><Relationship Id="rId4" Type="http://schemas.openxmlformats.org/officeDocument/2006/relationships/image" Target="../media/image78.jpeg"/><Relationship Id="rId9" Type="http://schemas.openxmlformats.org/officeDocument/2006/relationships/image" Target="../media/image6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89.jpeg"/><Relationship Id="rId4" Type="http://schemas.openxmlformats.org/officeDocument/2006/relationships/image" Target="cid:image002.png@01D057DE.9E95AD70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9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9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June 2015</a:t>
            </a:r>
            <a:endParaRPr 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Sentry</a:t>
            </a:r>
            <a:r>
              <a:rPr lang="en-US" baseline="30000" dirty="0"/>
              <a:t>®</a:t>
            </a:r>
            <a:r>
              <a:rPr lang="en-US" dirty="0"/>
              <a:t> Portal Cargo Inspection </a:t>
            </a:r>
            <a:r>
              <a:rPr lang="en-US" dirty="0" smtClean="0"/>
              <a:t>System</a:t>
            </a:r>
            <a:br>
              <a:rPr lang="en-US" dirty="0" smtClean="0"/>
            </a:br>
            <a:r>
              <a:rPr lang="en-US" dirty="0" smtClean="0"/>
              <a:t>Product Overview</a:t>
            </a: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1752600" y="4800600"/>
            <a:ext cx="65532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0"/>
              </a:spcBef>
            </a:pPr>
            <a:endParaRPr 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Sentry</a:t>
            </a:r>
            <a:r>
              <a:rPr lang="en-US" baseline="30000" dirty="0"/>
              <a:t>®</a:t>
            </a:r>
            <a:r>
              <a:rPr lang="en-US" dirty="0"/>
              <a:t> Portal Cargo Inspection System</a:t>
            </a:r>
            <a:endParaRPr lang="en-US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198914"/>
            <a:ext cx="4830761" cy="5391150"/>
          </a:xfrm>
        </p:spPr>
        <p:txBody>
          <a:bodyPr>
            <a:norm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dirty="0" smtClean="0"/>
              <a:t>High throughput, drive-through inspection system using transmission X-rays</a:t>
            </a:r>
          </a:p>
          <a:p>
            <a:pPr eaLnBrk="1" hangingPunct="1">
              <a:lnSpc>
                <a:spcPct val="70000"/>
              </a:lnSpc>
            </a:pPr>
            <a:r>
              <a:rPr lang="en-US" dirty="0" smtClean="0"/>
              <a:t>Penetrates densely loaded containers</a:t>
            </a:r>
          </a:p>
          <a:p>
            <a:pPr lvl="1" eaLnBrk="1" hangingPunct="1">
              <a:lnSpc>
                <a:spcPct val="70000"/>
              </a:lnSpc>
            </a:pPr>
            <a:r>
              <a:rPr lang="en-US" dirty="0" smtClean="0"/>
              <a:t>300 mm of steel penetration</a:t>
            </a:r>
          </a:p>
          <a:p>
            <a:pPr eaLnBrk="1" hangingPunct="1">
              <a:lnSpc>
                <a:spcPct val="75000"/>
              </a:lnSpc>
              <a:spcBef>
                <a:spcPts val="600"/>
              </a:spcBef>
            </a:pPr>
            <a:r>
              <a:rPr lang="en-US" dirty="0" smtClean="0"/>
              <a:t>High </a:t>
            </a:r>
            <a:r>
              <a:rPr lang="en-US" dirty="0"/>
              <a:t>q</a:t>
            </a:r>
            <a:r>
              <a:rPr lang="en-US" dirty="0" smtClean="0"/>
              <a:t>uality imaging with material discrimination </a:t>
            </a:r>
          </a:p>
          <a:p>
            <a:pPr lvl="1" eaLnBrk="1" hangingPunct="1">
              <a:lnSpc>
                <a:spcPct val="70000"/>
              </a:lnSpc>
            </a:pPr>
            <a:r>
              <a:rPr lang="en-US" dirty="0" smtClean="0"/>
              <a:t>3 mm single wire display</a:t>
            </a:r>
          </a:p>
          <a:p>
            <a:pPr lvl="1" eaLnBrk="1" hangingPunct="1">
              <a:lnSpc>
                <a:spcPct val="70000"/>
              </a:lnSpc>
            </a:pPr>
            <a:r>
              <a:rPr lang="en-US" dirty="0" smtClean="0"/>
              <a:t>Organics shown in orange, metallics in blue</a:t>
            </a:r>
          </a:p>
          <a:p>
            <a:pPr eaLnBrk="1" hangingPunct="1">
              <a:lnSpc>
                <a:spcPct val="70000"/>
              </a:lnSpc>
            </a:pPr>
            <a:r>
              <a:rPr lang="en-US" dirty="0" smtClean="0"/>
              <a:t>Radiation Safe</a:t>
            </a:r>
          </a:p>
          <a:p>
            <a:pPr lvl="1" eaLnBrk="1" hangingPunct="1">
              <a:lnSpc>
                <a:spcPct val="70000"/>
              </a:lnSpc>
            </a:pPr>
            <a:r>
              <a:rPr lang="en-US" dirty="0" smtClean="0"/>
              <a:t>Advanced container locating subsystem begins imaging after the cab has passed </a:t>
            </a:r>
          </a:p>
          <a:p>
            <a:pPr lvl="1" eaLnBrk="1" hangingPunct="1">
              <a:lnSpc>
                <a:spcPct val="70000"/>
              </a:lnSpc>
            </a:pPr>
            <a:r>
              <a:rPr lang="en-US" dirty="0" smtClean="0"/>
              <a:t>Extremely low scattered radiation dose to driver</a:t>
            </a:r>
          </a:p>
          <a:p>
            <a:pPr eaLnBrk="1" hangingPunct="1">
              <a:lnSpc>
                <a:spcPct val="85000"/>
              </a:lnSpc>
              <a:spcBef>
                <a:spcPts val="600"/>
              </a:spcBef>
            </a:pPr>
            <a:r>
              <a:rPr lang="en-US" dirty="0" smtClean="0"/>
              <a:t>Integrated </a:t>
            </a:r>
            <a:r>
              <a:rPr lang="en-US" dirty="0"/>
              <a:t>options </a:t>
            </a:r>
            <a:r>
              <a:rPr lang="en-US" dirty="0" smtClean="0"/>
              <a:t>to provide additional information about the cargo</a:t>
            </a:r>
          </a:p>
          <a:p>
            <a:pPr lvl="1" eaLnBrk="1" hangingPunct="1">
              <a:lnSpc>
                <a:spcPct val="70000"/>
              </a:lnSpc>
            </a:pPr>
            <a:r>
              <a:rPr lang="en-US" dirty="0" smtClean="0"/>
              <a:t>Container Code Recognition (CCR) System</a:t>
            </a:r>
          </a:p>
          <a:p>
            <a:pPr lvl="1" eaLnBrk="1" hangingPunct="1">
              <a:lnSpc>
                <a:spcPct val="70000"/>
              </a:lnSpc>
            </a:pPr>
            <a:r>
              <a:rPr lang="en-US" dirty="0" smtClean="0"/>
              <a:t>License Plate Reader (LPR) System</a:t>
            </a:r>
          </a:p>
          <a:p>
            <a:pPr lvl="1" eaLnBrk="1" hangingPunct="1">
              <a:lnSpc>
                <a:spcPct val="70000"/>
              </a:lnSpc>
            </a:pPr>
            <a:r>
              <a:rPr lang="en-US" dirty="0" smtClean="0"/>
              <a:t>Radiation Detection</a:t>
            </a:r>
          </a:p>
          <a:p>
            <a:pPr lvl="1" eaLnBrk="1" hangingPunct="1">
              <a:lnSpc>
                <a:spcPct val="70000"/>
              </a:lnSpc>
            </a:pPr>
            <a:endParaRPr lang="en-US" dirty="0" smtClean="0"/>
          </a:p>
          <a:p>
            <a:pPr eaLnBrk="1" hangingPunct="1">
              <a:lnSpc>
                <a:spcPct val="70000"/>
              </a:lnSpc>
            </a:pPr>
            <a:endParaRPr lang="en-US" dirty="0" smtClean="0"/>
          </a:p>
        </p:txBody>
      </p:sp>
      <p:sp>
        <p:nvSpPr>
          <p:cNvPr id="614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30B5A9-72DA-4658-9484-C65FE348D896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1026" name="Picture 2" descr="W:\Sales and Marketing\Communications\Image Gallery\Cargo\Sentry\sentr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1"/>
          <a:stretch/>
        </p:blipFill>
        <p:spPr bwMode="auto">
          <a:xfrm>
            <a:off x="5173662" y="1232540"/>
            <a:ext cx="3557587" cy="2365456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8" t="16067" r="9712" b="13430"/>
          <a:stretch/>
        </p:blipFill>
        <p:spPr>
          <a:xfrm>
            <a:off x="5173662" y="3874443"/>
            <a:ext cx="3557587" cy="2538666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570437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Sample Images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1243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Energy Image</a:t>
            </a:r>
          </a:p>
        </p:txBody>
      </p:sp>
      <p:sp>
        <p:nvSpPr>
          <p:cNvPr id="35842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704AC4B-4FE1-40E0-975D-5969A3DFA833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2" name="Picture 2" descr="355 tanker with gun"/>
          <p:cNvPicPr>
            <a:picLocks noChangeAspect="1" noChangeArrowheads="1"/>
          </p:cNvPicPr>
          <p:nvPr/>
        </p:nvPicPr>
        <p:blipFill>
          <a:blip r:embed="rId3" cstate="print">
            <a:lum bright="4000" contrast="4000"/>
          </a:blip>
          <a:srcRect t="11730" r="1862"/>
          <a:stretch>
            <a:fillRect/>
          </a:stretch>
        </p:blipFill>
        <p:spPr bwMode="auto">
          <a:xfrm>
            <a:off x="483997" y="1946788"/>
            <a:ext cx="8334784" cy="2652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val 4"/>
          <p:cNvSpPr>
            <a:spLocks noChangeArrowheads="1"/>
          </p:cNvSpPr>
          <p:nvPr/>
        </p:nvSpPr>
        <p:spPr bwMode="auto">
          <a:xfrm>
            <a:off x="4392201" y="3121025"/>
            <a:ext cx="342900" cy="381000"/>
          </a:xfrm>
          <a:prstGeom prst="ellipse">
            <a:avLst/>
          </a:prstGeom>
          <a:noFill/>
          <a:ln w="28575" cap="sq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4" name="Oval 5"/>
          <p:cNvSpPr>
            <a:spLocks noChangeArrowheads="1"/>
          </p:cNvSpPr>
          <p:nvPr/>
        </p:nvSpPr>
        <p:spPr bwMode="auto">
          <a:xfrm>
            <a:off x="4384009" y="3942429"/>
            <a:ext cx="812800" cy="346075"/>
          </a:xfrm>
          <a:prstGeom prst="ellipse">
            <a:avLst/>
          </a:prstGeom>
          <a:noFill/>
          <a:ln w="28575" cap="sq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677857" y="5159112"/>
            <a:ext cx="3318386" cy="338554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</a:rPr>
              <a:t>Handgun and artillery shell</a:t>
            </a:r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 flipH="1" flipV="1">
            <a:off x="4900564" y="4367035"/>
            <a:ext cx="177388" cy="841112"/>
          </a:xfrm>
          <a:prstGeom prst="line">
            <a:avLst/>
          </a:prstGeom>
          <a:noFill/>
          <a:ln w="38100" cap="sq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7" name="Line 8"/>
          <p:cNvSpPr>
            <a:spLocks noChangeShapeType="1"/>
          </p:cNvSpPr>
          <p:nvPr/>
        </p:nvSpPr>
        <p:spPr bwMode="auto">
          <a:xfrm flipV="1">
            <a:off x="3760839" y="3500438"/>
            <a:ext cx="576211" cy="1658674"/>
          </a:xfrm>
          <a:prstGeom prst="line">
            <a:avLst/>
          </a:prstGeom>
          <a:noFill/>
          <a:ln w="38100" cap="sq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57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Energy 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027" name="Picture 3" descr="N:\Tasto\Sentry Images - Moscow\Database\TIFF Images\20101224_082228_channel1_Transmission.tif"/>
          <p:cNvPicPr>
            <a:picLocks noChangeAspect="1" noChangeArrowheads="1"/>
          </p:cNvPicPr>
          <p:nvPr/>
        </p:nvPicPr>
        <p:blipFill>
          <a:blip r:embed="rId3" cstate="print">
            <a:lum bright="5000" contrast="6000"/>
          </a:blip>
          <a:srcRect t="13313"/>
          <a:stretch>
            <a:fillRect/>
          </a:stretch>
        </p:blipFill>
        <p:spPr bwMode="auto">
          <a:xfrm>
            <a:off x="1060512" y="1602658"/>
            <a:ext cx="7115925" cy="3899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28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Energy Image</a:t>
            </a:r>
          </a:p>
        </p:txBody>
      </p:sp>
      <p:sp>
        <p:nvSpPr>
          <p:cNvPr id="3686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CAE404A-52E7-4309-BE75-7C906F85D8D7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430249" y="1772043"/>
            <a:ext cx="8150226" cy="2961739"/>
            <a:chOff x="589738" y="814711"/>
            <a:chExt cx="8150226" cy="2961739"/>
          </a:xfrm>
        </p:grpSpPr>
        <p:pic>
          <p:nvPicPr>
            <p:cNvPr id="1026" name="Picture 2" descr="E:\SentryImport_111_Transmission_0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354"/>
            <a:stretch/>
          </p:blipFill>
          <p:spPr bwMode="auto">
            <a:xfrm>
              <a:off x="589738" y="814711"/>
              <a:ext cx="4698254" cy="29617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E:\SentryImport_111_Transmission_0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46" r="21177"/>
            <a:stretch/>
          </p:blipFill>
          <p:spPr bwMode="auto">
            <a:xfrm>
              <a:off x="5287992" y="814711"/>
              <a:ext cx="1397480" cy="29617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E:\SentryImport_111_Transmission_0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23"/>
            <a:stretch/>
          </p:blipFill>
          <p:spPr bwMode="auto">
            <a:xfrm>
              <a:off x="6685472" y="814711"/>
              <a:ext cx="2054492" cy="29617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16284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High Energy Images</a:t>
            </a:r>
          </a:p>
        </p:txBody>
      </p:sp>
      <p:sp>
        <p:nvSpPr>
          <p:cNvPr id="37890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D638ACD-A76A-41A2-8D38-32650EFCFEFE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0" name="Picture 4" descr="20090402_171844_channel1_Transmission"/>
          <p:cNvPicPr>
            <a:picLocks noChangeAspect="1" noChangeArrowheads="1"/>
          </p:cNvPicPr>
          <p:nvPr/>
        </p:nvPicPr>
        <p:blipFill>
          <a:blip r:embed="rId3" cstate="print">
            <a:lum bright="4000" contrast="4000"/>
          </a:blip>
          <a:srcRect/>
          <a:stretch>
            <a:fillRect/>
          </a:stretch>
        </p:blipFill>
        <p:spPr bwMode="auto">
          <a:xfrm>
            <a:off x="613954" y="1193571"/>
            <a:ext cx="7977777" cy="2394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20090330_163741_channel1_Transmission"/>
          <p:cNvPicPr>
            <a:picLocks noChangeAspect="1" noChangeArrowheads="1"/>
          </p:cNvPicPr>
          <p:nvPr/>
        </p:nvPicPr>
        <p:blipFill>
          <a:blip r:embed="rId4" cstate="print">
            <a:lum bright="4000" contrast="4000"/>
          </a:blip>
          <a:srcRect/>
          <a:stretch>
            <a:fillRect/>
          </a:stretch>
        </p:blipFill>
        <p:spPr bwMode="auto">
          <a:xfrm>
            <a:off x="640081" y="3799887"/>
            <a:ext cx="7951651" cy="248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9"/>
          <p:cNvSpPr>
            <a:spLocks noChangeArrowheads="1"/>
          </p:cNvSpPr>
          <p:nvPr/>
        </p:nvSpPr>
        <p:spPr bwMode="auto">
          <a:xfrm>
            <a:off x="681038" y="1231900"/>
            <a:ext cx="1625600" cy="409575"/>
          </a:xfrm>
          <a:prstGeom prst="roundRect">
            <a:avLst>
              <a:gd name="adj" fmla="val 30616"/>
            </a:avLst>
          </a:prstGeom>
          <a:solidFill>
            <a:schemeClr val="bg1">
              <a:lumMod val="95000"/>
            </a:schemeClr>
          </a:solidFill>
          <a:ln w="38100" cap="sq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l"/>
            <a:r>
              <a:rPr lang="en-US" sz="1600" dirty="0">
                <a:latin typeface="Calibri" panose="020F0502020204030204" pitchFamily="34" charset="0"/>
              </a:rPr>
              <a:t>Raw Image</a:t>
            </a:r>
          </a:p>
        </p:txBody>
      </p:sp>
      <p:sp>
        <p:nvSpPr>
          <p:cNvPr id="13" name="Text Box 10"/>
          <p:cNvSpPr>
            <a:spLocks noChangeArrowheads="1"/>
          </p:cNvSpPr>
          <p:nvPr/>
        </p:nvSpPr>
        <p:spPr bwMode="auto">
          <a:xfrm>
            <a:off x="649508" y="3840163"/>
            <a:ext cx="3962400" cy="401637"/>
          </a:xfrm>
          <a:prstGeom prst="roundRect">
            <a:avLst>
              <a:gd name="adj" fmla="val 27130"/>
            </a:avLst>
          </a:prstGeom>
          <a:solidFill>
            <a:schemeClr val="bg1">
              <a:lumMod val="95000"/>
            </a:schemeClr>
          </a:solidFill>
          <a:ln w="38100" cap="sq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l"/>
            <a:r>
              <a:rPr lang="en-US" sz="1600" dirty="0">
                <a:latin typeface="Calibri" panose="020F0502020204030204" pitchFamily="34" charset="0"/>
              </a:rPr>
              <a:t>Same Image with Auto Enhance Filter</a:t>
            </a:r>
          </a:p>
        </p:txBody>
      </p:sp>
    </p:spTree>
    <p:extLst>
      <p:ext uri="{BB962C8B-B14F-4D97-AF65-F5344CB8AC3E}">
        <p14:creationId xmlns:p14="http://schemas.microsoft.com/office/powerpoint/2010/main" val="1225709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Dual-Energy Images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135296"/>
            <a:ext cx="8226425" cy="244946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65" y="3688356"/>
            <a:ext cx="7221894" cy="262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4849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Dual-Energy </a:t>
            </a:r>
            <a:r>
              <a:rPr lang="en-US" dirty="0"/>
              <a:t>Images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200025"/>
          </a:xfrm>
          <a:prstGeom prst="rect">
            <a:avLst/>
          </a:prstGeom>
        </p:spPr>
        <p:txBody>
          <a:bodyPr/>
          <a:lstStyle/>
          <a:p>
            <a:fld id="{C8E2AEC6-F062-41CA-9574-7AD906741EA8}" type="slidenum">
              <a:rPr lang="en-US" sz="80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9</a:t>
            </a:fld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1026" name="Picture 2" descr="N:\dinca\forJeffH\CARGA VAR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256" y="1103319"/>
            <a:ext cx="7057744" cy="254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K:\Xray_Images\Sentry\Arica Port SEN_105\Dual Energy\TRACTORE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3"/>
          <a:stretch/>
        </p:blipFill>
        <p:spPr bwMode="auto">
          <a:xfrm>
            <a:off x="1437886" y="3708146"/>
            <a:ext cx="7343776" cy="275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 bwMode="auto">
          <a:xfrm>
            <a:off x="347778" y="3314175"/>
            <a:ext cx="12741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1600" dirty="0" smtClean="0">
                <a:solidFill>
                  <a:srgbClr val="000000"/>
                </a:solidFill>
                <a:latin typeface="Arial Narrow" pitchFamily="34" charset="0"/>
                <a:ea typeface="ＭＳ Ｐゴシック" pitchFamily="34" charset="-128"/>
              </a:rPr>
              <a:t>Mixed cargo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347778" y="6053554"/>
            <a:ext cx="9896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1600" dirty="0" smtClean="0">
                <a:solidFill>
                  <a:srgbClr val="000000"/>
                </a:solidFill>
                <a:latin typeface="Arial Narrow" pitchFamily="34" charset="0"/>
                <a:ea typeface="ＭＳ Ｐゴシック" pitchFamily="34" charset="-128"/>
              </a:rPr>
              <a:t>Tractors</a:t>
            </a:r>
          </a:p>
        </p:txBody>
      </p:sp>
    </p:spTree>
    <p:extLst>
      <p:ext uri="{BB962C8B-B14F-4D97-AF65-F5344CB8AC3E}">
        <p14:creationId xmlns:p14="http://schemas.microsoft.com/office/powerpoint/2010/main" val="9355980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9"/>
          <p:cNvSpPr>
            <a:spLocks noGrp="1"/>
          </p:cNvSpPr>
          <p:nvPr>
            <p:ph type="title"/>
          </p:nvPr>
        </p:nvSpPr>
        <p:spPr>
          <a:xfrm>
            <a:off x="342900" y="349250"/>
            <a:ext cx="7439025" cy="682625"/>
          </a:xfrm>
        </p:spPr>
        <p:txBody>
          <a:bodyPr/>
          <a:lstStyle/>
          <a:p>
            <a:r>
              <a:rPr lang="en-US" smtClean="0"/>
              <a:t>High Throughput Radiography</a:t>
            </a:r>
            <a:br>
              <a:rPr lang="en-US" smtClean="0"/>
            </a:br>
            <a:r>
              <a:rPr lang="en-US" b="0" smtClean="0"/>
              <a:t>Sample X-Ray Images</a:t>
            </a:r>
            <a:endParaRPr lang="en-US" smtClean="0"/>
          </a:p>
        </p:txBody>
      </p:sp>
      <p:sp>
        <p:nvSpPr>
          <p:cNvPr id="7170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9959CDE-5344-4AEF-8FC8-3E33D281321A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516063" y="6118225"/>
            <a:ext cx="7323137" cy="307777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63" indent="-169863" algn="l">
              <a:spcBef>
                <a:spcPct val="0"/>
              </a:spcBef>
              <a:buClr>
                <a:schemeClr val="hlink"/>
              </a:buClr>
              <a:defRPr/>
            </a:pPr>
            <a:r>
              <a:rPr lang="en-US" sz="1400" b="0" dirty="0">
                <a:latin typeface="Calibri" panose="020F0502020204030204" pitchFamily="34" charset="0"/>
              </a:rPr>
              <a:t>Sentry creates excellent images even at more than 10X the speed of a typical gantry system</a:t>
            </a:r>
          </a:p>
        </p:txBody>
      </p:sp>
      <p:sp>
        <p:nvSpPr>
          <p:cNvPr id="18" name="Double Bracket 17"/>
          <p:cNvSpPr/>
          <p:nvPr/>
        </p:nvSpPr>
        <p:spPr>
          <a:xfrm rot="16200000">
            <a:off x="4661362" y="2866564"/>
            <a:ext cx="360362" cy="6835109"/>
          </a:xfrm>
          <a:prstGeom prst="bracketPair">
            <a:avLst>
              <a:gd name="adj" fmla="val 11905"/>
            </a:avLst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9" name="Picture 8" descr="C:\Documents and Settings\cahill\Desktop\CORP-PPT-JUNE09\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6038850"/>
            <a:ext cx="293687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2" descr="\\Mahqsms02\KDrive\XRay_Images\Sales conference 2010 cargo\20100610_190850_ShapedEnergy.tif"/>
          <p:cNvPicPr>
            <a:picLocks noChangeAspect="1" noChangeArrowheads="1"/>
          </p:cNvPicPr>
          <p:nvPr/>
        </p:nvPicPr>
        <p:blipFill>
          <a:blip r:embed="rId4" cstate="print">
            <a:lum bright="4000" contrast="4000"/>
          </a:blip>
          <a:srcRect l="3011" r="39125" b="5051"/>
          <a:stretch>
            <a:fillRect/>
          </a:stretch>
        </p:blipFill>
        <p:spPr bwMode="auto">
          <a:xfrm>
            <a:off x="1485900" y="1276350"/>
            <a:ext cx="7353300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65113" y="3875088"/>
            <a:ext cx="1233487" cy="523875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400" dirty="0">
                <a:solidFill>
                  <a:srgbClr val="1C1C1C"/>
                </a:solidFill>
                <a:latin typeface="Calibri" panose="020F0502020204030204" pitchFamily="34" charset="0"/>
              </a:rPr>
              <a:t>Sentry Portal at 12 km/hr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65113" y="1390650"/>
            <a:ext cx="1309687" cy="954107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400" dirty="0">
                <a:solidFill>
                  <a:srgbClr val="1C1C1C"/>
                </a:solidFill>
                <a:latin typeface="Calibri" panose="020F0502020204030204" pitchFamily="34" charset="0"/>
              </a:rPr>
              <a:t>High Energy Gantry at </a:t>
            </a:r>
            <a:r>
              <a:rPr lang="en-US" sz="14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0.3m/s </a:t>
            </a:r>
            <a:r>
              <a:rPr lang="en-US" sz="1400" dirty="0">
                <a:solidFill>
                  <a:srgbClr val="1C1C1C"/>
                </a:solidFill>
                <a:latin typeface="Calibri" panose="020F0502020204030204" pitchFamily="34" charset="0"/>
              </a:rPr>
              <a:t>(1.1km/hr)</a:t>
            </a:r>
          </a:p>
        </p:txBody>
      </p:sp>
      <p:pic>
        <p:nvPicPr>
          <p:cNvPr id="32778" name="Picture 11" descr="C:\Documents and Settings\metcalf\Desktop\Video\Sentry x-ray image.jpg"/>
          <p:cNvPicPr>
            <a:picLocks noChangeAspect="1" noChangeArrowheads="1"/>
          </p:cNvPicPr>
          <p:nvPr/>
        </p:nvPicPr>
        <p:blipFill>
          <a:blip r:embed="rId5" cstate="print"/>
          <a:srcRect l="1050" t="17595"/>
          <a:stretch>
            <a:fillRect/>
          </a:stretch>
        </p:blipFill>
        <p:spPr bwMode="auto">
          <a:xfrm>
            <a:off x="1422400" y="3540125"/>
            <a:ext cx="74803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System Operation and Specifications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0327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System Operation</a:t>
            </a:r>
          </a:p>
        </p:txBody>
      </p:sp>
      <p:sp>
        <p:nvSpPr>
          <p:cNvPr id="34819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70000"/>
              </a:lnSpc>
            </a:pPr>
            <a:r>
              <a:rPr lang="en-US" sz="2000" dirty="0" smtClean="0"/>
              <a:t>Vehicle approaches the portal and proceeds through scan tunnel</a:t>
            </a:r>
          </a:p>
          <a:p>
            <a:pPr marL="685800" lvl="1" indent="-285750">
              <a:lnSpc>
                <a:spcPct val="70000"/>
              </a:lnSpc>
            </a:pPr>
            <a:r>
              <a:rPr lang="en-US" sz="1800" dirty="0" smtClean="0"/>
              <a:t>System has ability to compensate for variations in vehicle speed</a:t>
            </a:r>
          </a:p>
          <a:p>
            <a:pPr marL="0" indent="0" eaLnBrk="1" hangingPunct="1"/>
            <a:r>
              <a:rPr lang="en-US" sz="2000" dirty="0" smtClean="0"/>
              <a:t>Portal detects the truck and begins scanning after cab has passed to avoid scanning the cab and driver</a:t>
            </a:r>
            <a:endParaRPr lang="en-US" sz="1200" dirty="0" smtClean="0"/>
          </a:p>
          <a:p>
            <a:pPr marL="0" indent="0" eaLnBrk="1" hangingPunct="1">
              <a:lnSpc>
                <a:spcPct val="70000"/>
              </a:lnSpc>
            </a:pPr>
            <a:r>
              <a:rPr lang="en-US" sz="2000" dirty="0" smtClean="0"/>
              <a:t>Systems stops scanning after vehicle passes completely through portal </a:t>
            </a:r>
            <a:endParaRPr lang="en-US" sz="1200" dirty="0" smtClean="0"/>
          </a:p>
        </p:txBody>
      </p:sp>
      <p:sp>
        <p:nvSpPr>
          <p:cNvPr id="2150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CC29EB-5D06-4A58-9878-B60C017370E7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4822" name="Picture 38"/>
          <p:cNvPicPr>
            <a:picLocks noChangeAspect="1" noChangeArrowheads="1"/>
          </p:cNvPicPr>
          <p:nvPr/>
        </p:nvPicPr>
        <p:blipFill>
          <a:blip r:embed="rId3" cstate="print"/>
          <a:srcRect t="5893" b="11786"/>
          <a:stretch>
            <a:fillRect/>
          </a:stretch>
        </p:blipFill>
        <p:spPr bwMode="auto">
          <a:xfrm>
            <a:off x="2370138" y="2994025"/>
            <a:ext cx="4383087" cy="3254375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963623" name="Picture 39"/>
          <p:cNvPicPr>
            <a:picLocks noChangeAspect="1" noChangeArrowheads="1"/>
          </p:cNvPicPr>
          <p:nvPr/>
        </p:nvPicPr>
        <p:blipFill>
          <a:blip r:embed="rId4" cstate="print"/>
          <a:srcRect t="5879" b="12126"/>
          <a:stretch>
            <a:fillRect/>
          </a:stretch>
        </p:blipFill>
        <p:spPr bwMode="auto">
          <a:xfrm>
            <a:off x="2370138" y="3000375"/>
            <a:ext cx="4391025" cy="3248025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963625" name="Picture 41"/>
          <p:cNvPicPr>
            <a:picLocks noChangeAspect="1" noChangeArrowheads="1"/>
          </p:cNvPicPr>
          <p:nvPr/>
        </p:nvPicPr>
        <p:blipFill>
          <a:blip r:embed="rId5" cstate="print"/>
          <a:srcRect t="5853" b="12071"/>
          <a:stretch>
            <a:fillRect/>
          </a:stretch>
        </p:blipFill>
        <p:spPr bwMode="auto">
          <a:xfrm>
            <a:off x="2370138" y="2981325"/>
            <a:ext cx="4411662" cy="3267075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963621" name="Picture 37"/>
          <p:cNvPicPr>
            <a:picLocks noChangeAspect="1" noChangeArrowheads="1"/>
          </p:cNvPicPr>
          <p:nvPr/>
        </p:nvPicPr>
        <p:blipFill>
          <a:blip r:embed="rId6" cstate="print"/>
          <a:srcRect t="5537" b="11075"/>
          <a:stretch>
            <a:fillRect/>
          </a:stretch>
        </p:blipFill>
        <p:spPr bwMode="auto">
          <a:xfrm>
            <a:off x="2370138" y="2960687"/>
            <a:ext cx="4370387" cy="3287713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963624" name="Picture 40"/>
          <p:cNvPicPr>
            <a:picLocks noChangeAspect="1" noChangeArrowheads="1"/>
          </p:cNvPicPr>
          <p:nvPr/>
        </p:nvPicPr>
        <p:blipFill>
          <a:blip r:embed="rId7" cstate="print"/>
          <a:srcRect t="6262" b="12115"/>
          <a:stretch>
            <a:fillRect/>
          </a:stretch>
        </p:blipFill>
        <p:spPr bwMode="auto">
          <a:xfrm>
            <a:off x="2370138" y="3011487"/>
            <a:ext cx="4397375" cy="3236913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963620" name="Picture 36"/>
          <p:cNvPicPr>
            <a:picLocks noChangeAspect="1" noChangeArrowheads="1"/>
          </p:cNvPicPr>
          <p:nvPr/>
        </p:nvPicPr>
        <p:blipFill>
          <a:blip r:embed="rId8" cstate="print"/>
          <a:srcRect t="5824" b="11743"/>
          <a:stretch>
            <a:fillRect/>
          </a:stretch>
        </p:blipFill>
        <p:spPr bwMode="auto">
          <a:xfrm>
            <a:off x="2370138" y="2978150"/>
            <a:ext cx="4397375" cy="3270250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963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6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963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63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0"/>
                                        <p:tgtEl>
                                          <p:spTgt spid="9636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6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0"/>
                                        <p:tgtEl>
                                          <p:spTgt spid="9636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6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000"/>
                                        <p:tgtEl>
                                          <p:spTgt spid="963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63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Sentry Portal System Specifications</a:t>
            </a:r>
          </a:p>
        </p:txBody>
      </p:sp>
      <p:graphicFrame>
        <p:nvGraphicFramePr>
          <p:cNvPr id="1088550" name="Group 3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625779"/>
              </p:ext>
            </p:extLst>
          </p:nvPr>
        </p:nvGraphicFramePr>
        <p:xfrm>
          <a:off x="1304074" y="1280089"/>
          <a:ext cx="6630559" cy="3528867"/>
        </p:xfrm>
        <a:graphic>
          <a:graphicData uri="http://schemas.openxmlformats.org/drawingml/2006/table">
            <a:tbl>
              <a:tblPr/>
              <a:tblGrid>
                <a:gridCol w="3046700"/>
                <a:gridCol w="3583859"/>
              </a:tblGrid>
              <a:tr h="355030"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Item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99130" marR="991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Specification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99130" marR="991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2275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X-ray Source</a:t>
                      </a: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7.5/5 MeV X-ray Source</a:t>
                      </a: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0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Penetration in High Energy (HE) Mode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300 mm when measured per ANSI N42.46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64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Wire Sensitivity in HE Mode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3 mm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73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Contrast Sensitivity in HE Mode</a:t>
                      </a: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73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Throughput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Up to 200 containers/hr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Scattered Radiation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Dose to Driver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≤ 0.006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uSv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/scan</a:t>
                      </a: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Radiation Dose to Cargo</a:t>
                      </a: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≤ 0.5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uSv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/scan</a:t>
                      </a: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Standard Temperature Range</a:t>
                      </a: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-20</a:t>
                      </a:r>
                      <a:r>
                        <a:rPr kumimoji="0" lang="en-US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C to 50</a:t>
                      </a:r>
                      <a:r>
                        <a:rPr kumimoji="0" lang="en-US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C</a:t>
                      </a: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30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288C96B-F8D8-490D-A498-7DDFE988B0B0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6531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eft Bracket 43"/>
          <p:cNvSpPr>
            <a:spLocks/>
          </p:cNvSpPr>
          <p:nvPr/>
        </p:nvSpPr>
        <p:spPr bwMode="auto">
          <a:xfrm rot="16200000">
            <a:off x="4451350" y="2909888"/>
            <a:ext cx="508000" cy="6108700"/>
          </a:xfrm>
          <a:prstGeom prst="leftBracket">
            <a:avLst>
              <a:gd name="adj" fmla="val 0"/>
            </a:avLst>
          </a:prstGeom>
          <a:noFill/>
          <a:ln w="25400" cap="sq" algn="ctr">
            <a:solidFill>
              <a:schemeClr val="hlink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pic>
        <p:nvPicPr>
          <p:cNvPr id="36867" name="Picture 4" descr="image00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C6C8D4"/>
              </a:clrFrom>
              <a:clrTo>
                <a:srgbClr val="C6C8D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84300" y="998538"/>
            <a:ext cx="6746875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Sentry Portal System </a:t>
            </a:r>
            <a:r>
              <a:rPr lang="en-US" dirty="0" smtClean="0"/>
              <a:t>Dimensions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FAAE4A8-6F8F-4267-8FC8-5C779E844171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3560" name="Rectangle 27"/>
          <p:cNvSpPr>
            <a:spLocks noChangeArrowheads="1"/>
          </p:cNvSpPr>
          <p:nvPr/>
        </p:nvSpPr>
        <p:spPr bwMode="auto">
          <a:xfrm>
            <a:off x="6793220" y="4692650"/>
            <a:ext cx="762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X-Ray Source </a:t>
            </a:r>
          </a:p>
        </p:txBody>
      </p:sp>
      <p:sp>
        <p:nvSpPr>
          <p:cNvPr id="23561" name="Line 45"/>
          <p:cNvSpPr>
            <a:spLocks noChangeShapeType="1"/>
          </p:cNvSpPr>
          <p:nvPr/>
        </p:nvSpPr>
        <p:spPr bwMode="auto">
          <a:xfrm>
            <a:off x="520700" y="1277938"/>
            <a:ext cx="6350" cy="4344987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62" name="Line 46"/>
          <p:cNvSpPr>
            <a:spLocks noChangeShapeType="1"/>
          </p:cNvSpPr>
          <p:nvPr/>
        </p:nvSpPr>
        <p:spPr bwMode="auto">
          <a:xfrm flipH="1">
            <a:off x="533400" y="1277938"/>
            <a:ext cx="1516063" cy="0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63" name="Line 47"/>
          <p:cNvSpPr>
            <a:spLocks noChangeShapeType="1"/>
          </p:cNvSpPr>
          <p:nvPr/>
        </p:nvSpPr>
        <p:spPr bwMode="auto">
          <a:xfrm flipH="1">
            <a:off x="536575" y="5621338"/>
            <a:ext cx="1038225" cy="1587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64" name="Text Box 48"/>
          <p:cNvSpPr txBox="1">
            <a:spLocks noChangeArrowheads="1"/>
          </p:cNvSpPr>
          <p:nvPr/>
        </p:nvSpPr>
        <p:spPr bwMode="auto">
          <a:xfrm>
            <a:off x="247650" y="2636838"/>
            <a:ext cx="627063" cy="461962"/>
          </a:xfrm>
          <a:prstGeom prst="rect">
            <a:avLst/>
          </a:prstGeom>
          <a:solidFill>
            <a:schemeClr val="bg1"/>
          </a:solidFill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5.8 m </a:t>
            </a:r>
            <a:r>
              <a:rPr lang="en-US" sz="1200" dirty="0">
                <a:latin typeface="Calibri" panose="020F0502020204030204" pitchFamily="34" charset="0"/>
                <a:cs typeface="Arial" pitchFamily="34" charset="0"/>
              </a:rPr>
              <a:t>(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19 ft</a:t>
            </a:r>
            <a:r>
              <a:rPr lang="en-US" sz="1200" dirty="0">
                <a:latin typeface="Calibri" panose="020F0502020204030204" pitchFamily="34" charset="0"/>
                <a:cs typeface="Arial" pitchFamily="34" charset="0"/>
              </a:rPr>
              <a:t>)</a:t>
            </a:r>
          </a:p>
        </p:txBody>
      </p:sp>
      <p:sp>
        <p:nvSpPr>
          <p:cNvPr id="23565" name="Text Box 50"/>
          <p:cNvSpPr txBox="1">
            <a:spLocks noChangeArrowheads="1"/>
          </p:cNvSpPr>
          <p:nvPr/>
        </p:nvSpPr>
        <p:spPr bwMode="auto">
          <a:xfrm>
            <a:off x="4583113" y="6079738"/>
            <a:ext cx="1030287" cy="276999"/>
          </a:xfrm>
          <a:prstGeom prst="rect">
            <a:avLst/>
          </a:prstGeom>
          <a:solidFill>
            <a:schemeClr val="bg1"/>
          </a:solidFill>
          <a:ln w="38100" cap="sq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8.2 m </a:t>
            </a:r>
            <a:r>
              <a:rPr lang="en-US" sz="1200" dirty="0">
                <a:latin typeface="Calibri" panose="020F0502020204030204" pitchFamily="34" charset="0"/>
                <a:cs typeface="Arial" pitchFamily="34" charset="0"/>
              </a:rPr>
              <a:t>(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27 ft</a:t>
            </a:r>
            <a:r>
              <a:rPr lang="en-US" sz="1200" dirty="0">
                <a:latin typeface="Calibri" panose="020F0502020204030204" pitchFamily="34" charset="0"/>
                <a:cs typeface="Arial" pitchFamily="34" charset="0"/>
              </a:rPr>
              <a:t>)</a:t>
            </a:r>
          </a:p>
        </p:txBody>
      </p:sp>
      <p:sp>
        <p:nvSpPr>
          <p:cNvPr id="23566" name="Line 69"/>
          <p:cNvSpPr>
            <a:spLocks noChangeShapeType="1"/>
          </p:cNvSpPr>
          <p:nvPr/>
        </p:nvSpPr>
        <p:spPr bwMode="auto">
          <a:xfrm>
            <a:off x="4579938" y="5365750"/>
            <a:ext cx="957262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67" name="Line 70"/>
          <p:cNvSpPr>
            <a:spLocks noChangeShapeType="1"/>
          </p:cNvSpPr>
          <p:nvPr/>
        </p:nvSpPr>
        <p:spPr bwMode="auto">
          <a:xfrm>
            <a:off x="4579938" y="5594350"/>
            <a:ext cx="982662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68" name="Line 71"/>
          <p:cNvSpPr>
            <a:spLocks noChangeShapeType="1"/>
          </p:cNvSpPr>
          <p:nvPr/>
        </p:nvSpPr>
        <p:spPr bwMode="auto">
          <a:xfrm>
            <a:off x="5532438" y="5124450"/>
            <a:ext cx="0" cy="228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69" name="Line 72"/>
          <p:cNvSpPr>
            <a:spLocks noChangeShapeType="1"/>
          </p:cNvSpPr>
          <p:nvPr/>
        </p:nvSpPr>
        <p:spPr bwMode="auto">
          <a:xfrm flipV="1">
            <a:off x="5532438" y="5581650"/>
            <a:ext cx="0" cy="228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70" name="Rectangle 74"/>
          <p:cNvSpPr>
            <a:spLocks noChangeArrowheads="1"/>
          </p:cNvSpPr>
          <p:nvPr/>
        </p:nvSpPr>
        <p:spPr bwMode="auto">
          <a:xfrm>
            <a:off x="5613400" y="5237163"/>
            <a:ext cx="723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ko-KR" sz="1200" dirty="0" smtClean="0">
                <a:latin typeface="Calibri" panose="020F0502020204030204" pitchFamily="34" charset="0"/>
                <a:ea typeface="굴림" charset="-127"/>
              </a:rPr>
              <a:t>400 mm </a:t>
            </a:r>
            <a:r>
              <a:rPr lang="en-US" altLang="ko-KR" sz="1200" dirty="0">
                <a:latin typeface="Calibri" panose="020F0502020204030204" pitchFamily="34" charset="0"/>
                <a:ea typeface="굴림" charset="-127"/>
              </a:rPr>
              <a:t>(1.25 ft)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23572" name="Line 77"/>
          <p:cNvSpPr>
            <a:spLocks noChangeShapeType="1"/>
          </p:cNvSpPr>
          <p:nvPr/>
        </p:nvSpPr>
        <p:spPr bwMode="auto">
          <a:xfrm flipH="1">
            <a:off x="982663" y="1819275"/>
            <a:ext cx="1427162" cy="0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73" name="Line 78"/>
          <p:cNvSpPr>
            <a:spLocks noChangeShapeType="1"/>
          </p:cNvSpPr>
          <p:nvPr/>
        </p:nvSpPr>
        <p:spPr bwMode="auto">
          <a:xfrm>
            <a:off x="977900" y="1824038"/>
            <a:ext cx="14288" cy="3787775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74" name="Text Box 79"/>
          <p:cNvSpPr txBox="1">
            <a:spLocks noChangeArrowheads="1"/>
          </p:cNvSpPr>
          <p:nvPr/>
        </p:nvSpPr>
        <p:spPr bwMode="auto">
          <a:xfrm>
            <a:off x="633413" y="3700463"/>
            <a:ext cx="823912" cy="457200"/>
          </a:xfrm>
          <a:prstGeom prst="rect">
            <a:avLst/>
          </a:prstGeom>
          <a:solidFill>
            <a:schemeClr val="bg1"/>
          </a:solidFill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5.1 m </a:t>
            </a:r>
            <a:r>
              <a:rPr lang="en-US" sz="1200" dirty="0">
                <a:latin typeface="Calibri" panose="020F0502020204030204" pitchFamily="34" charset="0"/>
                <a:cs typeface="Arial" pitchFamily="34" charset="0"/>
              </a:rPr>
              <a:t>(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16.8 ft</a:t>
            </a:r>
            <a:r>
              <a:rPr lang="en-US" sz="1200" dirty="0">
                <a:latin typeface="Calibri" panose="020F0502020204030204" pitchFamily="34" charset="0"/>
                <a:cs typeface="Arial" pitchFamily="34" charset="0"/>
              </a:rPr>
              <a:t>)</a:t>
            </a:r>
          </a:p>
        </p:txBody>
      </p:sp>
      <p:sp>
        <p:nvSpPr>
          <p:cNvPr id="23575" name="Left Bracket 44"/>
          <p:cNvSpPr>
            <a:spLocks/>
          </p:cNvSpPr>
          <p:nvPr/>
        </p:nvSpPr>
        <p:spPr bwMode="auto">
          <a:xfrm rot="16200000">
            <a:off x="4133850" y="3836988"/>
            <a:ext cx="279400" cy="3975100"/>
          </a:xfrm>
          <a:prstGeom prst="leftBracket">
            <a:avLst>
              <a:gd name="adj" fmla="val 0"/>
            </a:avLst>
          </a:prstGeom>
          <a:noFill/>
          <a:ln w="25400" cap="sq" algn="ctr">
            <a:solidFill>
              <a:schemeClr val="hlink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76" name="Text Box 65"/>
          <p:cNvSpPr txBox="1">
            <a:spLocks noChangeArrowheads="1"/>
          </p:cNvSpPr>
          <p:nvPr/>
        </p:nvSpPr>
        <p:spPr bwMode="auto">
          <a:xfrm>
            <a:off x="3322894" y="5704759"/>
            <a:ext cx="688668" cy="461665"/>
          </a:xfrm>
          <a:prstGeom prst="rect">
            <a:avLst/>
          </a:prstGeom>
          <a:solidFill>
            <a:schemeClr val="bg1"/>
          </a:solidFill>
          <a:ln w="38100" cap="sq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5.3 m </a:t>
            </a:r>
            <a:r>
              <a:rPr lang="en-US" sz="1200" dirty="0">
                <a:latin typeface="Calibri" panose="020F0502020204030204" pitchFamily="34" charset="0"/>
                <a:cs typeface="Arial" pitchFamily="34" charset="0"/>
              </a:rPr>
              <a:t>(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17.4 ft</a:t>
            </a:r>
            <a:r>
              <a:rPr lang="en-US" sz="1200" dirty="0">
                <a:latin typeface="Calibri" panose="020F0502020204030204" pitchFamily="34" charset="0"/>
                <a:cs typeface="Arial" pitchFamily="34" charset="0"/>
              </a:rPr>
              <a:t>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429" y="1661425"/>
            <a:ext cx="3969392" cy="363324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87135" y="1392027"/>
            <a:ext cx="4188103" cy="487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ts val="600"/>
              </a:spcBef>
              <a:spcAft>
                <a:spcPct val="0"/>
              </a:spcAft>
              <a:buFont typeface="Arial" pitchFamily="34" charset="0"/>
              <a:buNone/>
              <a:defRPr sz="1800" b="0" kern="1200" spc="0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9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Windows 7 </a:t>
            </a:r>
            <a:r>
              <a:rPr lang="en-US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with ASEInspection software</a:t>
            </a:r>
            <a:endParaRPr lang="en-US" sz="2000" dirty="0">
              <a:solidFill>
                <a:schemeClr val="tx1">
                  <a:lumMod val="90000"/>
                  <a:lumOff val="1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en-US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21-inch LCD monitor, keyboard, </a:t>
            </a:r>
            <a:r>
              <a:rPr lang="en-US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and </a:t>
            </a:r>
            <a:r>
              <a:rPr lang="en-US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mouse</a:t>
            </a:r>
          </a:p>
          <a:p>
            <a:pPr algn="l"/>
            <a:r>
              <a:rPr lang="en-US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Operators console with emergency stop button</a:t>
            </a:r>
          </a:p>
          <a:p>
            <a:pPr algn="l"/>
            <a:r>
              <a:rPr lang="en-US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Printer</a:t>
            </a:r>
          </a:p>
          <a:p>
            <a:pPr algn="l"/>
            <a:r>
              <a:rPr lang="en-US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CCTV monitor, computer, keyboard, </a:t>
            </a:r>
            <a:r>
              <a:rPr lang="en-US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and </a:t>
            </a:r>
            <a:r>
              <a:rPr lang="en-US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mouse</a:t>
            </a:r>
          </a:p>
          <a:p>
            <a:pPr algn="l"/>
            <a:r>
              <a:rPr lang="en-US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Languages </a:t>
            </a:r>
            <a:r>
              <a:rPr lang="en-US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supported: English, Spanish, Arabic, French, Polish, Russian, and Portuguese</a:t>
            </a:r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sz="2000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87136" y="411843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9pPr>
          </a:lstStyle>
          <a:p>
            <a:r>
              <a:rPr lang="en-US" dirty="0" smtClean="0"/>
              <a:t>ASEInspection™ Operator Console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094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ASEInspection™ </a:t>
            </a:r>
            <a:r>
              <a:rPr lang="en-US" dirty="0"/>
              <a:t>Image Analysis Features</a:t>
            </a:r>
          </a:p>
        </p:txBody>
      </p:sp>
      <p:sp>
        <p:nvSpPr>
          <p:cNvPr id="3379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0C2A271-ED65-4ADB-A38E-0F59FE5F950A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42900" y="1255600"/>
            <a:ext cx="3698421" cy="3956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20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14350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30288" indent="-230188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tabLst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82725" indent="-28416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SzPct val="90000"/>
              <a:buFont typeface="Arial" pitchFamily="34" charset="0"/>
              <a:buChar char="–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b="0" dirty="0" smtClean="0"/>
              <a:t>Density Expand</a:t>
            </a:r>
          </a:p>
          <a:p>
            <a:pPr lvl="1"/>
            <a:r>
              <a:rPr lang="en-US" b="0" dirty="0" smtClean="0"/>
              <a:t>High Contrast</a:t>
            </a:r>
          </a:p>
          <a:p>
            <a:pPr lvl="1"/>
            <a:r>
              <a:rPr lang="en-US" b="0" dirty="0" smtClean="0"/>
              <a:t>Auto Enhance</a:t>
            </a:r>
          </a:p>
          <a:p>
            <a:pPr lvl="1"/>
            <a:r>
              <a:rPr lang="en-US" b="0" dirty="0" smtClean="0"/>
              <a:t>Reverse Video</a:t>
            </a:r>
          </a:p>
          <a:p>
            <a:pPr lvl="1"/>
            <a:r>
              <a:rPr lang="en-US" b="0" dirty="0" smtClean="0"/>
              <a:t>Mark and Annotate</a:t>
            </a:r>
          </a:p>
          <a:p>
            <a:pPr lvl="1"/>
            <a:r>
              <a:rPr lang="en-US" b="0" dirty="0" smtClean="0"/>
              <a:t>Sharpen</a:t>
            </a:r>
          </a:p>
          <a:p>
            <a:pPr lvl="1"/>
            <a:r>
              <a:rPr lang="en-US" b="0" dirty="0" smtClean="0"/>
              <a:t>½ to 16x Zoom</a:t>
            </a:r>
          </a:p>
          <a:p>
            <a:pPr lvl="1"/>
            <a:r>
              <a:rPr lang="en-US" b="0" dirty="0" smtClean="0"/>
              <a:t>Color Palettes/Grayscale</a:t>
            </a:r>
          </a:p>
          <a:p>
            <a:pPr lvl="1"/>
            <a:r>
              <a:rPr lang="en-US" b="0" dirty="0" smtClean="0"/>
              <a:t>Region of Interest</a:t>
            </a:r>
          </a:p>
          <a:p>
            <a:pPr lvl="1"/>
            <a:r>
              <a:rPr lang="en-US" b="0" dirty="0" smtClean="0"/>
              <a:t>Ruler </a:t>
            </a:r>
            <a:r>
              <a:rPr lang="en-US" b="0" dirty="0"/>
              <a:t>(horizontal and </a:t>
            </a:r>
            <a:r>
              <a:rPr lang="en-US" b="0" dirty="0" smtClean="0"/>
              <a:t>vertical</a:t>
            </a:r>
            <a:r>
              <a:rPr lang="en-US" b="0" dirty="0"/>
              <a:t>)</a:t>
            </a:r>
            <a:endParaRPr lang="en-US" sz="2800" dirty="0" smtClean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588329" y="1255600"/>
            <a:ext cx="4071044" cy="3728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20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14350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30288" indent="-230188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tabLst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82725" indent="-28416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SzPct val="90000"/>
              <a:buFont typeface="Arial" pitchFamily="34" charset="0"/>
              <a:buChar char="–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b="0" dirty="0" smtClean="0">
                <a:solidFill>
                  <a:schemeClr val="tx1"/>
                </a:solidFill>
              </a:rPr>
              <a:t>Historical Compare</a:t>
            </a:r>
          </a:p>
          <a:p>
            <a:pPr lvl="1"/>
            <a:r>
              <a:rPr lang="en-US" b="0" dirty="0" smtClean="0">
                <a:solidFill>
                  <a:schemeClr val="tx1"/>
                </a:solidFill>
              </a:rPr>
              <a:t>Auto Historical Compare (option) </a:t>
            </a:r>
          </a:p>
          <a:p>
            <a:pPr lvl="1"/>
            <a:r>
              <a:rPr lang="en-US" b="0" dirty="0" smtClean="0"/>
              <a:t>Histogram</a:t>
            </a:r>
          </a:p>
          <a:p>
            <a:pPr lvl="1"/>
            <a:r>
              <a:rPr lang="en-US" b="0" dirty="0" smtClean="0"/>
              <a:t>Histogram Equalization</a:t>
            </a:r>
          </a:p>
          <a:p>
            <a:pPr lvl="1"/>
            <a:r>
              <a:rPr lang="en-US" b="0" dirty="0" smtClean="0"/>
              <a:t>Clear/Suspect Tagging</a:t>
            </a:r>
          </a:p>
          <a:p>
            <a:pPr lvl="1"/>
            <a:r>
              <a:rPr lang="en-US" b="0" dirty="0" smtClean="0"/>
              <a:t>Show Metals </a:t>
            </a:r>
            <a:r>
              <a:rPr lang="en-US" b="0" dirty="0"/>
              <a:t>(dual-energy mode</a:t>
            </a:r>
            <a:r>
              <a:rPr lang="en-US" b="0" dirty="0" smtClean="0"/>
              <a:t>)</a:t>
            </a:r>
          </a:p>
          <a:p>
            <a:pPr lvl="1"/>
            <a:r>
              <a:rPr lang="en-US" b="0" dirty="0" smtClean="0"/>
              <a:t>Show Organics </a:t>
            </a:r>
            <a:r>
              <a:rPr lang="en-US" b="0" dirty="0"/>
              <a:t>(dual-energy mode</a:t>
            </a:r>
            <a:r>
              <a:rPr lang="en-US" b="0" dirty="0" smtClean="0"/>
              <a:t>)</a:t>
            </a:r>
          </a:p>
          <a:p>
            <a:pPr lvl="1"/>
            <a:r>
              <a:rPr lang="en-US" b="0" dirty="0" smtClean="0"/>
              <a:t>Show Greyscale (dual-energy mode)</a:t>
            </a:r>
          </a:p>
          <a:p>
            <a:pPr lvl="1"/>
            <a:r>
              <a:rPr lang="en-US" b="0" dirty="0" smtClean="0"/>
              <a:t>Operator Alert for high-density anomalies (option)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1360" y="1116466"/>
            <a:ext cx="704850" cy="5105400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286249" y="5671887"/>
            <a:ext cx="3698421" cy="87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20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14350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30288" indent="-230188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tabLst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82725" indent="-28416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SzPct val="90000"/>
              <a:buFont typeface="Arial" pitchFamily="34" charset="0"/>
              <a:buChar char="–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5475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b="0" dirty="0" smtClean="0"/>
              <a:t>System Toolbar</a:t>
            </a:r>
          </a:p>
          <a:p>
            <a:pPr marL="625475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b="0" dirty="0" smtClean="0"/>
              <a:t>Image Analysis Toolbar</a:t>
            </a:r>
          </a:p>
        </p:txBody>
      </p:sp>
    </p:spTree>
    <p:extLst>
      <p:ext uri="{BB962C8B-B14F-4D97-AF65-F5344CB8AC3E}">
        <p14:creationId xmlns:p14="http://schemas.microsoft.com/office/powerpoint/2010/main" val="29696184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Image Segmentation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 w="25400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System software automatically separates into </a:t>
            </a:r>
            <a:br>
              <a:rPr lang="en-US" dirty="0" smtClean="0"/>
            </a:br>
            <a:r>
              <a:rPr lang="en-US" dirty="0" smtClean="0"/>
              <a:t>separate inspection records:</a:t>
            </a:r>
          </a:p>
          <a:p>
            <a:pPr marL="857250" lvl="1" indent="-342900"/>
            <a:r>
              <a:rPr lang="en-US" dirty="0" smtClean="0"/>
              <a:t>Two </a:t>
            </a:r>
            <a:r>
              <a:rPr lang="en-US" dirty="0"/>
              <a:t>adjacent 20’ ISO </a:t>
            </a:r>
            <a:r>
              <a:rPr lang="en-US" dirty="0" smtClean="0"/>
              <a:t>containers</a:t>
            </a:r>
          </a:p>
          <a:p>
            <a:pPr marL="857250" lvl="1" indent="-342900"/>
            <a:r>
              <a:rPr lang="en-US" dirty="0" smtClean="0"/>
              <a:t>Tandem trailers</a:t>
            </a:r>
          </a:p>
          <a:p>
            <a:pPr marL="857250" lvl="1" indent="-342900"/>
            <a:r>
              <a:rPr lang="en-US" dirty="0" smtClean="0"/>
              <a:t>Up to 5 ULDs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413" y="1517403"/>
            <a:ext cx="2980920" cy="2002860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99"/>
          <a:stretch/>
        </p:blipFill>
        <p:spPr bwMode="auto">
          <a:xfrm>
            <a:off x="5018141" y="4051493"/>
            <a:ext cx="3626223" cy="1505063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9" t="11062" r="3003" b="10967"/>
          <a:stretch/>
        </p:blipFill>
        <p:spPr bwMode="auto">
          <a:xfrm>
            <a:off x="342900" y="4048556"/>
            <a:ext cx="4358405" cy="1453206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  <a:extLst/>
        </p:spPr>
      </p:pic>
    </p:spTree>
    <p:extLst>
      <p:ext uri="{BB962C8B-B14F-4D97-AF65-F5344CB8AC3E}">
        <p14:creationId xmlns:p14="http://schemas.microsoft.com/office/powerpoint/2010/main" val="19971855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System Safety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883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Container Locating Subsystem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037129"/>
            <a:ext cx="5223588" cy="25955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System is designed to begin scanning after it detects a gap between the cab and the cargo</a:t>
            </a:r>
          </a:p>
          <a:p>
            <a:pPr eaLnBrk="1" hangingPunct="1"/>
            <a:r>
              <a:rPr lang="en-US" dirty="0" smtClean="0"/>
              <a:t>If a truck enters that does not have a gap, the system will not turn on X-rays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Acceptable vehicle types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Cargo containers or large trucks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Must have a minimum gap of </a:t>
            </a:r>
            <a:r>
              <a:rPr lang="en-US" dirty="0"/>
              <a:t>approx. 20 cm </a:t>
            </a:r>
            <a:r>
              <a:rPr lang="en-US" dirty="0" smtClean="0"/>
              <a:t>between cab and cargo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 smtClean="0"/>
          </a:p>
          <a:p>
            <a:pPr lvl="1" eaLnBrk="1" hangingPunct="1">
              <a:lnSpc>
                <a:spcPct val="80000"/>
              </a:lnSpc>
            </a:pPr>
            <a:endParaRPr lang="en-US" sz="1800" dirty="0" smtClean="0"/>
          </a:p>
        </p:txBody>
      </p:sp>
      <p:sp>
        <p:nvSpPr>
          <p:cNvPr id="24578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2190FD4-8BD0-4301-B635-4B216428DF03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2" name="Picture 6" descr="Picture7"/>
          <p:cNvPicPr>
            <a:picLocks noChangeAspect="1" noChangeArrowheads="1"/>
          </p:cNvPicPr>
          <p:nvPr/>
        </p:nvPicPr>
        <p:blipFill rotWithShape="1">
          <a:blip r:embed="rId3" cstate="print"/>
          <a:srcRect b="31620"/>
          <a:stretch/>
        </p:blipFill>
        <p:spPr bwMode="auto">
          <a:xfrm>
            <a:off x="5566488" y="1315720"/>
            <a:ext cx="3166364" cy="1400455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13" name="Picture 7" descr="Picture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340" y="3632692"/>
            <a:ext cx="7723187" cy="2743200"/>
          </a:xfrm>
          <a:prstGeom prst="roundRect">
            <a:avLst>
              <a:gd name="adj" fmla="val 6961"/>
            </a:avLst>
          </a:prstGeom>
          <a:noFill/>
          <a:ln w="25400" algn="ctr">
            <a:noFill/>
            <a:miter lim="800000"/>
            <a:headEnd/>
            <a:tailEnd/>
          </a:ln>
        </p:spPr>
      </p:pic>
      <p:sp>
        <p:nvSpPr>
          <p:cNvPr id="14" name="Line 6"/>
          <p:cNvSpPr>
            <a:spLocks noChangeShapeType="1"/>
          </p:cNvSpPr>
          <p:nvPr/>
        </p:nvSpPr>
        <p:spPr bwMode="auto">
          <a:xfrm flipV="1">
            <a:off x="3086100" y="3975100"/>
            <a:ext cx="342900" cy="317500"/>
          </a:xfrm>
          <a:prstGeom prst="line">
            <a:avLst/>
          </a:prstGeom>
          <a:noFill/>
          <a:ln w="38100" cap="sq">
            <a:solidFill>
              <a:schemeClr val="hlink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930400" y="4054147"/>
            <a:ext cx="1231900" cy="304800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</a:rPr>
              <a:t>Start Scan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1529969" y="3569589"/>
            <a:ext cx="1739900" cy="369332"/>
          </a:xfrm>
          <a:prstGeom prst="roundRect">
            <a:avLst>
              <a:gd name="adj" fmla="val 29872"/>
            </a:avLst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 anchorCtr="1"/>
          <a:lstStyle/>
          <a:p>
            <a:pPr>
              <a:defRPr/>
            </a:pPr>
            <a:r>
              <a:rPr lang="en-US" dirty="0">
                <a:latin typeface="Calibri" panose="020F0502020204030204" pitchFamily="34" charset="0"/>
              </a:rPr>
              <a:t>Truck Profile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Sentry Portal System </a:t>
            </a:r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2900" y="1219199"/>
            <a:ext cx="8226425" cy="531433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Speed sensor</a:t>
            </a:r>
          </a:p>
          <a:p>
            <a:pPr lvl="1"/>
            <a:r>
              <a:rPr lang="en-US" dirty="0"/>
              <a:t>Monitors vehicle speed for safety</a:t>
            </a:r>
          </a:p>
          <a:p>
            <a:pPr lvl="1"/>
            <a:r>
              <a:rPr lang="en-US" dirty="0" smtClean="0"/>
              <a:t>Provides feedback to driver</a:t>
            </a:r>
          </a:p>
          <a:p>
            <a:pPr lvl="1"/>
            <a:r>
              <a:rPr lang="en-US" dirty="0" smtClean="0"/>
              <a:t>Corrects aspect ratio</a:t>
            </a:r>
          </a:p>
          <a:p>
            <a:r>
              <a:rPr lang="en-US" dirty="0" smtClean="0"/>
              <a:t>Multiple checks before high energy </a:t>
            </a:r>
            <a:br>
              <a:rPr lang="en-US" dirty="0" smtClean="0"/>
            </a:br>
            <a:r>
              <a:rPr lang="en-US" dirty="0" smtClean="0"/>
              <a:t>scanning is initiated</a:t>
            </a:r>
          </a:p>
          <a:p>
            <a:pPr lvl="1"/>
            <a:r>
              <a:rPr lang="en-US" dirty="0" smtClean="0"/>
              <a:t>Vehicle speed</a:t>
            </a:r>
          </a:p>
          <a:p>
            <a:pPr lvl="1"/>
            <a:r>
              <a:rPr lang="en-US" dirty="0" smtClean="0"/>
              <a:t>Gap length (~</a:t>
            </a:r>
            <a:r>
              <a:rPr lang="en-US" dirty="0"/>
              <a:t>20 cm)</a:t>
            </a:r>
          </a:p>
          <a:p>
            <a:pPr lvl="1"/>
            <a:r>
              <a:rPr lang="en-US" dirty="0" smtClean="0"/>
              <a:t>Parameters are adjustable to meet specific customer requirement</a:t>
            </a:r>
          </a:p>
          <a:p>
            <a:pPr lvl="1"/>
            <a:r>
              <a:rPr lang="en-US" dirty="0" smtClean="0"/>
              <a:t>If parameters are not met, scanning does not begin</a:t>
            </a:r>
          </a:p>
          <a:p>
            <a:r>
              <a:rPr lang="en-US" dirty="0" smtClean="0"/>
              <a:t>System operator</a:t>
            </a:r>
          </a:p>
          <a:p>
            <a:pPr lvl="1"/>
            <a:r>
              <a:rPr lang="en-US" dirty="0" smtClean="0"/>
              <a:t>CCTV to monitor tunnel</a:t>
            </a:r>
          </a:p>
          <a:p>
            <a:pPr lvl="1"/>
            <a:r>
              <a:rPr lang="en-US" dirty="0" smtClean="0"/>
              <a:t>E-Stop located on operator panel </a:t>
            </a:r>
          </a:p>
          <a:p>
            <a:pPr lvl="1"/>
            <a:r>
              <a:rPr lang="en-US" dirty="0" smtClean="0"/>
              <a:t>Four additional X-ray off buttons located on the system</a:t>
            </a:r>
            <a:r>
              <a:rPr lang="en-US" dirty="0"/>
              <a:t>	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9C68C64-BBB3-44BE-905D-08F19716DCF5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8" name="Picture 2" descr="W:\Sales and Marketing\Communications\Image Gallery\Cargo\Sentry\sentr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1"/>
          <a:stretch/>
        </p:blipFill>
        <p:spPr bwMode="auto">
          <a:xfrm>
            <a:off x="4838442" y="1232540"/>
            <a:ext cx="3892808" cy="2588346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796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Radiation Safety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933450"/>
            <a:ext cx="8226425" cy="5253990"/>
          </a:xfrm>
        </p:spPr>
        <p:txBody>
          <a:bodyPr/>
          <a:lstStyle/>
          <a:p>
            <a:pPr eaLnBrk="1" hangingPunct="1"/>
            <a:r>
              <a:rPr lang="en-US" dirty="0" smtClean="0"/>
              <a:t>Safe for drivers and operators</a:t>
            </a:r>
          </a:p>
          <a:p>
            <a:pPr eaLnBrk="1" hangingPunct="1"/>
            <a:r>
              <a:rPr lang="en-US" dirty="0" smtClean="0"/>
              <a:t>X-rays start after cab has passed</a:t>
            </a:r>
          </a:p>
          <a:p>
            <a:pPr eaLnBrk="1" hangingPunct="1"/>
            <a:r>
              <a:rPr lang="en-US" dirty="0" smtClean="0"/>
              <a:t>Utilizes a speed sensor to verify speed</a:t>
            </a:r>
          </a:p>
          <a:p>
            <a:r>
              <a:rPr lang="en-US" dirty="0"/>
              <a:t>Low speed cut off at 1 </a:t>
            </a:r>
            <a:r>
              <a:rPr lang="en-US" dirty="0" err="1"/>
              <a:t>kph</a:t>
            </a:r>
            <a:r>
              <a:rPr lang="en-US" dirty="0"/>
              <a:t> (0.6 mph) – dose to cargo is less than </a:t>
            </a:r>
            <a:r>
              <a:rPr lang="en-US" dirty="0" smtClean="0"/>
              <a:t>6 </a:t>
            </a:r>
            <a:r>
              <a:rPr lang="en-US" dirty="0"/>
              <a:t>µ</a:t>
            </a:r>
            <a:r>
              <a:rPr lang="en-US" dirty="0" err="1"/>
              <a:t>Sv</a:t>
            </a:r>
            <a:r>
              <a:rPr lang="en-US" dirty="0"/>
              <a:t> </a:t>
            </a:r>
          </a:p>
          <a:p>
            <a:pPr lvl="1" eaLnBrk="1" hangingPunct="1">
              <a:buFontTx/>
              <a:buNone/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9691947-EB72-404A-AF29-8662E110520E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2" name="Picture 41"/>
          <p:cNvPicPr>
            <a:picLocks noChangeAspect="1" noChangeArrowheads="1"/>
          </p:cNvPicPr>
          <p:nvPr/>
        </p:nvPicPr>
        <p:blipFill>
          <a:blip r:embed="rId3" cstate="print"/>
          <a:srcRect t="5853" b="12071"/>
          <a:stretch>
            <a:fillRect/>
          </a:stretch>
        </p:blipFill>
        <p:spPr bwMode="auto">
          <a:xfrm>
            <a:off x="4721225" y="3384550"/>
            <a:ext cx="3863975" cy="2862262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13" name="Picture 37"/>
          <p:cNvPicPr>
            <a:picLocks noChangeAspect="1" noChangeArrowheads="1"/>
          </p:cNvPicPr>
          <p:nvPr/>
        </p:nvPicPr>
        <p:blipFill>
          <a:blip r:embed="rId4" cstate="print"/>
          <a:srcRect t="5537" b="11075"/>
          <a:stretch>
            <a:fillRect/>
          </a:stretch>
        </p:blipFill>
        <p:spPr bwMode="auto">
          <a:xfrm>
            <a:off x="496888" y="3384551"/>
            <a:ext cx="3829050" cy="2847808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546100" y="2921000"/>
            <a:ext cx="26479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" indent="1588" algn="l">
              <a:buClr>
                <a:srgbClr val="C00000"/>
              </a:buClr>
            </a:pPr>
            <a:r>
              <a:rPr lang="en-US" sz="1600" dirty="0">
                <a:latin typeface="Calibri" panose="020F0502020204030204" pitchFamily="34" charset="0"/>
              </a:rPr>
              <a:t>Driver: &lt;</a:t>
            </a:r>
            <a:r>
              <a:rPr lang="en-US" sz="1600" dirty="0" smtClean="0">
                <a:latin typeface="Calibri" panose="020F0502020204030204" pitchFamily="34" charset="0"/>
              </a:rPr>
              <a:t>0.006 </a:t>
            </a:r>
            <a:r>
              <a:rPr lang="en-US" sz="1600" dirty="0"/>
              <a:t>µ</a:t>
            </a:r>
            <a:r>
              <a:rPr lang="en-US" sz="1600" dirty="0" err="1" smtClean="0">
                <a:latin typeface="Calibri" panose="020F0502020204030204" pitchFamily="34" charset="0"/>
              </a:rPr>
              <a:t>Sv</a:t>
            </a:r>
            <a:r>
              <a:rPr lang="en-US" sz="1600" dirty="0" smtClean="0">
                <a:latin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</a:rPr>
              <a:t>per scan</a:t>
            </a:r>
          </a:p>
        </p:txBody>
      </p:sp>
      <p:sp>
        <p:nvSpPr>
          <p:cNvPr id="16" name="TextBox 12"/>
          <p:cNvSpPr txBox="1">
            <a:spLocks noChangeArrowheads="1"/>
          </p:cNvSpPr>
          <p:nvPr/>
        </p:nvSpPr>
        <p:spPr bwMode="auto">
          <a:xfrm>
            <a:off x="4845050" y="2921000"/>
            <a:ext cx="31559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1600" dirty="0">
                <a:latin typeface="Calibri" panose="020F0502020204030204" pitchFamily="34" charset="0"/>
              </a:rPr>
              <a:t>Cargo: &lt;</a:t>
            </a:r>
            <a:r>
              <a:rPr lang="en-US" sz="1600" dirty="0" smtClean="0">
                <a:latin typeface="Calibri" panose="020F0502020204030204" pitchFamily="34" charset="0"/>
              </a:rPr>
              <a:t>0.5 </a:t>
            </a:r>
            <a:r>
              <a:rPr lang="en-US" sz="1600" dirty="0"/>
              <a:t>µ</a:t>
            </a:r>
            <a:r>
              <a:rPr lang="en-US" sz="1600" dirty="0" err="1" smtClean="0">
                <a:latin typeface="Calibri" panose="020F0502020204030204" pitchFamily="34" charset="0"/>
              </a:rPr>
              <a:t>Sv</a:t>
            </a:r>
            <a:r>
              <a:rPr lang="en-US" sz="1600" dirty="0" smtClean="0">
                <a:latin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</a:rPr>
              <a:t>per </a:t>
            </a:r>
            <a:r>
              <a:rPr lang="en-US" sz="1600" dirty="0" smtClean="0">
                <a:latin typeface="Calibri" panose="020F0502020204030204" pitchFamily="34" charset="0"/>
              </a:rPr>
              <a:t>scan at 12 </a:t>
            </a:r>
            <a:r>
              <a:rPr lang="en-US" sz="1600" dirty="0" err="1" smtClean="0">
                <a:latin typeface="Calibri" panose="020F0502020204030204" pitchFamily="34" charset="0"/>
              </a:rPr>
              <a:t>kph</a:t>
            </a:r>
            <a:endParaRPr lang="en-US" sz="1600" dirty="0">
              <a:latin typeface="Calibri" panose="020F050202020403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rot="16200000" flipH="1">
            <a:off x="551656" y="3675857"/>
            <a:ext cx="1912937" cy="1092200"/>
          </a:xfrm>
          <a:prstGeom prst="line">
            <a:avLst/>
          </a:prstGeom>
          <a:ln w="19050"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213350" y="3265488"/>
            <a:ext cx="1614488" cy="1449387"/>
          </a:xfrm>
          <a:prstGeom prst="line">
            <a:avLst/>
          </a:prstGeom>
          <a:ln w="19050"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8597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Health and Safety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5772150" cy="914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One Sentry Portal scan = </a:t>
            </a:r>
            <a:r>
              <a:rPr lang="en-US" dirty="0"/>
              <a:t>&lt;0.006 </a:t>
            </a:r>
            <a:r>
              <a:rPr lang="en-US" dirty="0" smtClean="0">
                <a:cs typeface="Arial" pitchFamily="34" charset="0"/>
              </a:rPr>
              <a:t>u</a:t>
            </a:r>
            <a:r>
              <a:rPr lang="en-US" dirty="0" smtClean="0"/>
              <a:t>Sv (0.6 </a:t>
            </a:r>
            <a:r>
              <a:rPr lang="en-US" dirty="0">
                <a:cs typeface="Arial" pitchFamily="34" charset="0"/>
              </a:rPr>
              <a:t>micror</a:t>
            </a:r>
            <a:r>
              <a:rPr lang="en-US" dirty="0"/>
              <a:t>em ) </a:t>
            </a:r>
            <a:r>
              <a:rPr lang="en-US" dirty="0" smtClean="0"/>
              <a:t>per scan </a:t>
            </a:r>
          </a:p>
          <a:p>
            <a:pPr eaLnBrk="1" hangingPunct="1"/>
            <a:r>
              <a:rPr lang="en-US" dirty="0" smtClean="0"/>
              <a:t>	Some Comparisons: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67FD982-17BF-4D6E-976E-EFD1EB171862}" type="slidenum">
              <a:rPr lang="en-US"/>
              <a:pPr>
                <a:defRPr/>
              </a:pPr>
              <a:t>22</a:t>
            </a:fld>
            <a:endParaRPr lang="en-US" dirty="0"/>
          </a:p>
        </p:txBody>
      </p:sp>
      <p:graphicFrame>
        <p:nvGraphicFramePr>
          <p:cNvPr id="6" name="Group 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5545550"/>
              </p:ext>
            </p:extLst>
          </p:nvPr>
        </p:nvGraphicFramePr>
        <p:xfrm>
          <a:off x="3346655" y="1835944"/>
          <a:ext cx="5043297" cy="2743200"/>
        </p:xfrm>
        <a:graphic>
          <a:graphicData uri="http://schemas.openxmlformats.org/drawingml/2006/table">
            <a:tbl>
              <a:tblPr/>
              <a:tblGrid>
                <a:gridCol w="2836607"/>
                <a:gridCol w="2206690"/>
              </a:tblGrid>
              <a:tr h="29297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03775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One Sentry Portal Scan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&lt;0.006 uSv (0.6uR)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2.4 hours in Denver</a:t>
                      </a: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uSv (100 uR 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297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One hour on an airplane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3 uSv (300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uR)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0377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Average radiation per day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10 uSv (1,000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uR)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Dental X-Ray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10 uSv (1,000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uR)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Trans-continental flight (round trip)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50 uSv (5,000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uR)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Chest X-Ray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100 uSv (10,000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uR)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CAT scan (Head and Body)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1,100 uSv (110,000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uR)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Average radiation dose per year</a:t>
                      </a: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3,600 uSv (360,000 uR)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4309" name="Freeform 44"/>
          <p:cNvSpPr>
            <a:spLocks/>
          </p:cNvSpPr>
          <p:nvPr/>
        </p:nvSpPr>
        <p:spPr bwMode="auto">
          <a:xfrm rot="5400000">
            <a:off x="1253434" y="2231700"/>
            <a:ext cx="1296988" cy="1295400"/>
          </a:xfrm>
          <a:custGeom>
            <a:avLst/>
            <a:gdLst>
              <a:gd name="T0" fmla="*/ 2147483647 w 1014"/>
              <a:gd name="T1" fmla="*/ 2147483647 h 1013"/>
              <a:gd name="T2" fmla="*/ 2147483647 w 1014"/>
              <a:gd name="T3" fmla="*/ 2147483647 h 1013"/>
              <a:gd name="T4" fmla="*/ 2147483647 w 1014"/>
              <a:gd name="T5" fmla="*/ 2147483647 h 1013"/>
              <a:gd name="T6" fmla="*/ 2147483647 w 1014"/>
              <a:gd name="T7" fmla="*/ 2147483647 h 1013"/>
              <a:gd name="T8" fmla="*/ 2147483647 w 1014"/>
              <a:gd name="T9" fmla="*/ 2147483647 h 1013"/>
              <a:gd name="T10" fmla="*/ 2147483647 w 1014"/>
              <a:gd name="T11" fmla="*/ 2147483647 h 1013"/>
              <a:gd name="T12" fmla="*/ 2147483647 w 1014"/>
              <a:gd name="T13" fmla="*/ 2147483647 h 1013"/>
              <a:gd name="T14" fmla="*/ 2147483647 w 1014"/>
              <a:gd name="T15" fmla="*/ 2147483647 h 1013"/>
              <a:gd name="T16" fmla="*/ 2147483647 w 1014"/>
              <a:gd name="T17" fmla="*/ 2147483647 h 1013"/>
              <a:gd name="T18" fmla="*/ 2147483647 w 1014"/>
              <a:gd name="T19" fmla="*/ 2147483647 h 1013"/>
              <a:gd name="T20" fmla="*/ 2147483647 w 1014"/>
              <a:gd name="T21" fmla="*/ 2147483647 h 1013"/>
              <a:gd name="T22" fmla="*/ 2147483647 w 1014"/>
              <a:gd name="T23" fmla="*/ 2147483647 h 1013"/>
              <a:gd name="T24" fmla="*/ 2147483647 w 1014"/>
              <a:gd name="T25" fmla="*/ 2147483647 h 1013"/>
              <a:gd name="T26" fmla="*/ 2147483647 w 1014"/>
              <a:gd name="T27" fmla="*/ 2147483647 h 1013"/>
              <a:gd name="T28" fmla="*/ 2147483647 w 1014"/>
              <a:gd name="T29" fmla="*/ 2147483647 h 1013"/>
              <a:gd name="T30" fmla="*/ 2147483647 w 1014"/>
              <a:gd name="T31" fmla="*/ 2147483647 h 1013"/>
              <a:gd name="T32" fmla="*/ 2147483647 w 1014"/>
              <a:gd name="T33" fmla="*/ 2147483647 h 1013"/>
              <a:gd name="T34" fmla="*/ 2147483647 w 1014"/>
              <a:gd name="T35" fmla="*/ 2147483647 h 1013"/>
              <a:gd name="T36" fmla="*/ 2147483647 w 1014"/>
              <a:gd name="T37" fmla="*/ 2147483647 h 1013"/>
              <a:gd name="T38" fmla="*/ 2147483647 w 1014"/>
              <a:gd name="T39" fmla="*/ 2147483647 h 1013"/>
              <a:gd name="T40" fmla="*/ 2147483647 w 1014"/>
              <a:gd name="T41" fmla="*/ 2147483647 h 1013"/>
              <a:gd name="T42" fmla="*/ 2147483647 w 1014"/>
              <a:gd name="T43" fmla="*/ 0 h 1013"/>
              <a:gd name="T44" fmla="*/ 2147483647 w 1014"/>
              <a:gd name="T45" fmla="*/ 2147483647 h 1013"/>
              <a:gd name="T46" fmla="*/ 2147483647 w 1014"/>
              <a:gd name="T47" fmla="*/ 2147483647 h 1013"/>
              <a:gd name="T48" fmla="*/ 2147483647 w 1014"/>
              <a:gd name="T49" fmla="*/ 2147483647 h 1013"/>
              <a:gd name="T50" fmla="*/ 2147483647 w 1014"/>
              <a:gd name="T51" fmla="*/ 2147483647 h 1013"/>
              <a:gd name="T52" fmla="*/ 2147483647 w 1014"/>
              <a:gd name="T53" fmla="*/ 2147483647 h 1013"/>
              <a:gd name="T54" fmla="*/ 2147483647 w 1014"/>
              <a:gd name="T55" fmla="*/ 2147483647 h 1013"/>
              <a:gd name="T56" fmla="*/ 2147483647 w 1014"/>
              <a:gd name="T57" fmla="*/ 2147483647 h 1013"/>
              <a:gd name="T58" fmla="*/ 2147483647 w 1014"/>
              <a:gd name="T59" fmla="*/ 2147483647 h 1013"/>
              <a:gd name="T60" fmla="*/ 2147483647 w 1014"/>
              <a:gd name="T61" fmla="*/ 2147483647 h 1013"/>
              <a:gd name="T62" fmla="*/ 2147483647 w 1014"/>
              <a:gd name="T63" fmla="*/ 2147483647 h 1013"/>
              <a:gd name="T64" fmla="*/ 2147483647 w 1014"/>
              <a:gd name="T65" fmla="*/ 2147483647 h 1013"/>
              <a:gd name="T66" fmla="*/ 2147483647 w 1014"/>
              <a:gd name="T67" fmla="*/ 2147483647 h 1013"/>
              <a:gd name="T68" fmla="*/ 2147483647 w 1014"/>
              <a:gd name="T69" fmla="*/ 2147483647 h 1013"/>
              <a:gd name="T70" fmla="*/ 2147483647 w 1014"/>
              <a:gd name="T71" fmla="*/ 2147483647 h 1013"/>
              <a:gd name="T72" fmla="*/ 2147483647 w 1014"/>
              <a:gd name="T73" fmla="*/ 2147483647 h 1013"/>
              <a:gd name="T74" fmla="*/ 2147483647 w 1014"/>
              <a:gd name="T75" fmla="*/ 2147483647 h 1013"/>
              <a:gd name="T76" fmla="*/ 2147483647 w 1014"/>
              <a:gd name="T77" fmla="*/ 2147483647 h 1013"/>
              <a:gd name="T78" fmla="*/ 2147483647 w 1014"/>
              <a:gd name="T79" fmla="*/ 2147483647 h 1013"/>
              <a:gd name="T80" fmla="*/ 2147483647 w 1014"/>
              <a:gd name="T81" fmla="*/ 2147483647 h 1013"/>
              <a:gd name="T82" fmla="*/ 2147483647 w 1014"/>
              <a:gd name="T83" fmla="*/ 2147483647 h 1013"/>
              <a:gd name="T84" fmla="*/ 2147483647 w 1014"/>
              <a:gd name="T85" fmla="*/ 2147483647 h 1013"/>
              <a:gd name="T86" fmla="*/ 2147483647 w 1014"/>
              <a:gd name="T87" fmla="*/ 2147483647 h 101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014"/>
              <a:gd name="T133" fmla="*/ 0 h 1013"/>
              <a:gd name="T134" fmla="*/ 1014 w 1014"/>
              <a:gd name="T135" fmla="*/ 1013 h 1013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014" h="1013">
                <a:moveTo>
                  <a:pt x="547" y="220"/>
                </a:moveTo>
                <a:lnTo>
                  <a:pt x="547" y="393"/>
                </a:lnTo>
                <a:lnTo>
                  <a:pt x="615" y="435"/>
                </a:lnTo>
                <a:lnTo>
                  <a:pt x="615" y="370"/>
                </a:lnTo>
                <a:lnTo>
                  <a:pt x="653" y="370"/>
                </a:lnTo>
                <a:lnTo>
                  <a:pt x="653" y="458"/>
                </a:lnTo>
                <a:lnTo>
                  <a:pt x="738" y="511"/>
                </a:lnTo>
                <a:lnTo>
                  <a:pt x="738" y="464"/>
                </a:lnTo>
                <a:lnTo>
                  <a:pt x="775" y="464"/>
                </a:lnTo>
                <a:lnTo>
                  <a:pt x="775" y="534"/>
                </a:lnTo>
                <a:lnTo>
                  <a:pt x="873" y="593"/>
                </a:lnTo>
                <a:lnTo>
                  <a:pt x="873" y="675"/>
                </a:lnTo>
                <a:lnTo>
                  <a:pt x="547" y="559"/>
                </a:lnTo>
                <a:lnTo>
                  <a:pt x="547" y="763"/>
                </a:lnTo>
                <a:lnTo>
                  <a:pt x="621" y="822"/>
                </a:lnTo>
                <a:lnTo>
                  <a:pt x="621" y="889"/>
                </a:lnTo>
                <a:lnTo>
                  <a:pt x="508" y="838"/>
                </a:lnTo>
                <a:lnTo>
                  <a:pt x="395" y="889"/>
                </a:lnTo>
                <a:lnTo>
                  <a:pt x="395" y="823"/>
                </a:lnTo>
                <a:lnTo>
                  <a:pt x="469" y="765"/>
                </a:lnTo>
                <a:lnTo>
                  <a:pt x="469" y="559"/>
                </a:lnTo>
                <a:lnTo>
                  <a:pt x="144" y="675"/>
                </a:lnTo>
                <a:lnTo>
                  <a:pt x="144" y="593"/>
                </a:lnTo>
                <a:lnTo>
                  <a:pt x="243" y="533"/>
                </a:lnTo>
                <a:lnTo>
                  <a:pt x="243" y="464"/>
                </a:lnTo>
                <a:lnTo>
                  <a:pt x="280" y="464"/>
                </a:lnTo>
                <a:lnTo>
                  <a:pt x="280" y="510"/>
                </a:lnTo>
                <a:lnTo>
                  <a:pt x="355" y="463"/>
                </a:lnTo>
                <a:lnTo>
                  <a:pt x="355" y="370"/>
                </a:lnTo>
                <a:lnTo>
                  <a:pt x="392" y="370"/>
                </a:lnTo>
                <a:lnTo>
                  <a:pt x="392" y="440"/>
                </a:lnTo>
                <a:lnTo>
                  <a:pt x="469" y="393"/>
                </a:lnTo>
                <a:lnTo>
                  <a:pt x="469" y="123"/>
                </a:lnTo>
                <a:lnTo>
                  <a:pt x="470" y="114"/>
                </a:lnTo>
                <a:lnTo>
                  <a:pt x="472" y="106"/>
                </a:lnTo>
                <a:lnTo>
                  <a:pt x="477" y="99"/>
                </a:lnTo>
                <a:lnTo>
                  <a:pt x="483" y="95"/>
                </a:lnTo>
                <a:lnTo>
                  <a:pt x="488" y="91"/>
                </a:lnTo>
                <a:lnTo>
                  <a:pt x="495" y="89"/>
                </a:lnTo>
                <a:lnTo>
                  <a:pt x="502" y="87"/>
                </a:lnTo>
                <a:lnTo>
                  <a:pt x="508" y="87"/>
                </a:lnTo>
                <a:lnTo>
                  <a:pt x="514" y="87"/>
                </a:lnTo>
                <a:lnTo>
                  <a:pt x="521" y="89"/>
                </a:lnTo>
                <a:lnTo>
                  <a:pt x="528" y="91"/>
                </a:lnTo>
                <a:lnTo>
                  <a:pt x="533" y="95"/>
                </a:lnTo>
                <a:lnTo>
                  <a:pt x="539" y="99"/>
                </a:lnTo>
                <a:lnTo>
                  <a:pt x="544" y="106"/>
                </a:lnTo>
                <a:lnTo>
                  <a:pt x="546" y="114"/>
                </a:lnTo>
                <a:lnTo>
                  <a:pt x="547" y="123"/>
                </a:lnTo>
                <a:lnTo>
                  <a:pt x="547" y="220"/>
                </a:lnTo>
                <a:lnTo>
                  <a:pt x="798" y="92"/>
                </a:lnTo>
                <a:lnTo>
                  <a:pt x="782" y="82"/>
                </a:lnTo>
                <a:lnTo>
                  <a:pt x="766" y="72"/>
                </a:lnTo>
                <a:lnTo>
                  <a:pt x="750" y="62"/>
                </a:lnTo>
                <a:lnTo>
                  <a:pt x="733" y="53"/>
                </a:lnTo>
                <a:lnTo>
                  <a:pt x="715" y="45"/>
                </a:lnTo>
                <a:lnTo>
                  <a:pt x="698" y="38"/>
                </a:lnTo>
                <a:lnTo>
                  <a:pt x="680" y="31"/>
                </a:lnTo>
                <a:lnTo>
                  <a:pt x="662" y="24"/>
                </a:lnTo>
                <a:lnTo>
                  <a:pt x="644" y="19"/>
                </a:lnTo>
                <a:lnTo>
                  <a:pt x="624" y="14"/>
                </a:lnTo>
                <a:lnTo>
                  <a:pt x="606" y="9"/>
                </a:lnTo>
                <a:lnTo>
                  <a:pt x="586" y="6"/>
                </a:lnTo>
                <a:lnTo>
                  <a:pt x="567" y="4"/>
                </a:lnTo>
                <a:lnTo>
                  <a:pt x="546" y="1"/>
                </a:lnTo>
                <a:lnTo>
                  <a:pt x="526" y="0"/>
                </a:lnTo>
                <a:lnTo>
                  <a:pt x="506" y="0"/>
                </a:lnTo>
                <a:lnTo>
                  <a:pt x="454" y="3"/>
                </a:lnTo>
                <a:lnTo>
                  <a:pt x="404" y="11"/>
                </a:lnTo>
                <a:lnTo>
                  <a:pt x="356" y="23"/>
                </a:lnTo>
                <a:lnTo>
                  <a:pt x="309" y="41"/>
                </a:lnTo>
                <a:lnTo>
                  <a:pt x="265" y="61"/>
                </a:lnTo>
                <a:lnTo>
                  <a:pt x="224" y="87"/>
                </a:lnTo>
                <a:lnTo>
                  <a:pt x="184" y="117"/>
                </a:lnTo>
                <a:lnTo>
                  <a:pt x="149" y="149"/>
                </a:lnTo>
                <a:lnTo>
                  <a:pt x="115" y="186"/>
                </a:lnTo>
                <a:lnTo>
                  <a:pt x="86" y="225"/>
                </a:lnTo>
                <a:lnTo>
                  <a:pt x="61" y="266"/>
                </a:lnTo>
                <a:lnTo>
                  <a:pt x="40" y="311"/>
                </a:lnTo>
                <a:lnTo>
                  <a:pt x="23" y="357"/>
                </a:lnTo>
                <a:lnTo>
                  <a:pt x="10" y="405"/>
                </a:lnTo>
                <a:lnTo>
                  <a:pt x="2" y="456"/>
                </a:lnTo>
                <a:lnTo>
                  <a:pt x="0" y="508"/>
                </a:lnTo>
                <a:lnTo>
                  <a:pt x="2" y="560"/>
                </a:lnTo>
                <a:lnTo>
                  <a:pt x="10" y="609"/>
                </a:lnTo>
                <a:lnTo>
                  <a:pt x="23" y="658"/>
                </a:lnTo>
                <a:lnTo>
                  <a:pt x="40" y="705"/>
                </a:lnTo>
                <a:lnTo>
                  <a:pt x="61" y="749"/>
                </a:lnTo>
                <a:lnTo>
                  <a:pt x="86" y="790"/>
                </a:lnTo>
                <a:lnTo>
                  <a:pt x="115" y="829"/>
                </a:lnTo>
                <a:lnTo>
                  <a:pt x="149" y="865"/>
                </a:lnTo>
                <a:lnTo>
                  <a:pt x="184" y="898"/>
                </a:lnTo>
                <a:lnTo>
                  <a:pt x="224" y="927"/>
                </a:lnTo>
                <a:lnTo>
                  <a:pt x="265" y="952"/>
                </a:lnTo>
                <a:lnTo>
                  <a:pt x="309" y="973"/>
                </a:lnTo>
                <a:lnTo>
                  <a:pt x="356" y="990"/>
                </a:lnTo>
                <a:lnTo>
                  <a:pt x="404" y="1003"/>
                </a:lnTo>
                <a:lnTo>
                  <a:pt x="454" y="1011"/>
                </a:lnTo>
                <a:lnTo>
                  <a:pt x="506" y="1013"/>
                </a:lnTo>
                <a:lnTo>
                  <a:pt x="558" y="1011"/>
                </a:lnTo>
                <a:lnTo>
                  <a:pt x="608" y="1003"/>
                </a:lnTo>
                <a:lnTo>
                  <a:pt x="657" y="990"/>
                </a:lnTo>
                <a:lnTo>
                  <a:pt x="704" y="973"/>
                </a:lnTo>
                <a:lnTo>
                  <a:pt x="748" y="952"/>
                </a:lnTo>
                <a:lnTo>
                  <a:pt x="790" y="927"/>
                </a:lnTo>
                <a:lnTo>
                  <a:pt x="829" y="898"/>
                </a:lnTo>
                <a:lnTo>
                  <a:pt x="865" y="865"/>
                </a:lnTo>
                <a:lnTo>
                  <a:pt x="897" y="829"/>
                </a:lnTo>
                <a:lnTo>
                  <a:pt x="927" y="790"/>
                </a:lnTo>
                <a:lnTo>
                  <a:pt x="953" y="749"/>
                </a:lnTo>
                <a:lnTo>
                  <a:pt x="973" y="705"/>
                </a:lnTo>
                <a:lnTo>
                  <a:pt x="991" y="658"/>
                </a:lnTo>
                <a:lnTo>
                  <a:pt x="1003" y="609"/>
                </a:lnTo>
                <a:lnTo>
                  <a:pt x="1011" y="560"/>
                </a:lnTo>
                <a:lnTo>
                  <a:pt x="1014" y="508"/>
                </a:lnTo>
                <a:lnTo>
                  <a:pt x="1013" y="476"/>
                </a:lnTo>
                <a:lnTo>
                  <a:pt x="1010" y="445"/>
                </a:lnTo>
                <a:lnTo>
                  <a:pt x="1005" y="414"/>
                </a:lnTo>
                <a:lnTo>
                  <a:pt x="999" y="384"/>
                </a:lnTo>
                <a:lnTo>
                  <a:pt x="990" y="354"/>
                </a:lnTo>
                <a:lnTo>
                  <a:pt x="980" y="325"/>
                </a:lnTo>
                <a:lnTo>
                  <a:pt x="968" y="297"/>
                </a:lnTo>
                <a:lnTo>
                  <a:pt x="955" y="271"/>
                </a:lnTo>
                <a:lnTo>
                  <a:pt x="940" y="244"/>
                </a:lnTo>
                <a:lnTo>
                  <a:pt x="924" y="219"/>
                </a:lnTo>
                <a:lnTo>
                  <a:pt x="905" y="195"/>
                </a:lnTo>
                <a:lnTo>
                  <a:pt x="887" y="172"/>
                </a:lnTo>
                <a:lnTo>
                  <a:pt x="866" y="150"/>
                </a:lnTo>
                <a:lnTo>
                  <a:pt x="844" y="129"/>
                </a:lnTo>
                <a:lnTo>
                  <a:pt x="823" y="111"/>
                </a:lnTo>
                <a:lnTo>
                  <a:pt x="798" y="92"/>
                </a:lnTo>
                <a:lnTo>
                  <a:pt x="547" y="22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4310" name="Rectangle 45"/>
          <p:cNvSpPr>
            <a:spLocks noChangeArrowheads="1"/>
          </p:cNvSpPr>
          <p:nvPr/>
        </p:nvSpPr>
        <p:spPr bwMode="auto">
          <a:xfrm>
            <a:off x="568428" y="3625200"/>
            <a:ext cx="2667000" cy="979488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en-US" sz="1600" b="0" dirty="0">
                <a:latin typeface="Calibri" panose="020F0502020204030204" pitchFamily="34" charset="0"/>
                <a:cs typeface="Arial" pitchFamily="34" charset="0"/>
              </a:rPr>
              <a:t>It would take </a:t>
            </a:r>
            <a:r>
              <a:rPr lang="en-US" sz="1600" b="0" dirty="0" smtClean="0">
                <a:latin typeface="Calibri" panose="020F0502020204030204" pitchFamily="34" charset="0"/>
                <a:cs typeface="Arial" pitchFamily="34" charset="0"/>
              </a:rPr>
              <a:t>500 scans </a:t>
            </a:r>
            <a:r>
              <a:rPr lang="en-US" sz="1600" b="0" dirty="0">
                <a:latin typeface="Calibri" panose="020F0502020204030204" pitchFamily="34" charset="0"/>
                <a:cs typeface="Arial" pitchFamily="34" charset="0"/>
              </a:rPr>
              <a:t>to equal the amount of radiation received in one hour on an airplane at altitude</a:t>
            </a:r>
          </a:p>
        </p:txBody>
      </p:sp>
      <p:sp>
        <p:nvSpPr>
          <p:cNvPr id="9" name="Rectangle 48"/>
          <p:cNvSpPr>
            <a:spLocks noChangeArrowheads="1"/>
          </p:cNvSpPr>
          <p:nvPr/>
        </p:nvSpPr>
        <p:spPr bwMode="auto">
          <a:xfrm>
            <a:off x="938118" y="5083644"/>
            <a:ext cx="7451834" cy="1077218"/>
          </a:xfrm>
          <a:prstGeom prst="rect">
            <a:avLst/>
          </a:prstGeom>
          <a:solidFill>
            <a:schemeClr val="bg2"/>
          </a:solidFill>
          <a:ln w="38100" cap="sq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1600" b="0" dirty="0">
                <a:latin typeface="Calibri" panose="020F0502020204030204" pitchFamily="34" charset="0"/>
              </a:rPr>
              <a:t>Daily </a:t>
            </a:r>
            <a:r>
              <a:rPr lang="en-US" sz="1600" b="0" dirty="0" smtClean="0">
                <a:latin typeface="Calibri" panose="020F0502020204030204" pitchFamily="34" charset="0"/>
              </a:rPr>
              <a:t>average radiation </a:t>
            </a:r>
            <a:r>
              <a:rPr lang="en-US" sz="1600" b="0" dirty="0">
                <a:latin typeface="Calibri" panose="020F0502020204030204" pitchFamily="34" charset="0"/>
              </a:rPr>
              <a:t>dose of 10 </a:t>
            </a:r>
            <a:r>
              <a:rPr lang="en-US" sz="1600" b="0" dirty="0">
                <a:latin typeface="Calibri" panose="020F0502020204030204" pitchFamily="34" charset="0"/>
                <a:sym typeface="Symbol" pitchFamily="18" charset="2"/>
              </a:rPr>
              <a:t></a:t>
            </a:r>
            <a:r>
              <a:rPr lang="en-US" sz="1600" b="0" dirty="0">
                <a:latin typeface="Calibri" panose="020F0502020204030204" pitchFamily="34" charset="0"/>
              </a:rPr>
              <a:t>Sv …More than </a:t>
            </a:r>
            <a:r>
              <a:rPr lang="en-US" sz="1600" b="0" dirty="0" smtClean="0">
                <a:latin typeface="Calibri" panose="020F0502020204030204" pitchFamily="34" charset="0"/>
              </a:rPr>
              <a:t>1,600 </a:t>
            </a:r>
            <a:r>
              <a:rPr lang="en-US" sz="1600" b="0" dirty="0">
                <a:latin typeface="Calibri" panose="020F0502020204030204" pitchFamily="34" charset="0"/>
              </a:rPr>
              <a:t>portal scans </a:t>
            </a:r>
          </a:p>
          <a:p>
            <a:pPr algn="l">
              <a:defRPr/>
            </a:pPr>
            <a:r>
              <a:rPr lang="en-US" sz="1600" b="0" dirty="0">
                <a:latin typeface="Calibri" panose="020F0502020204030204" pitchFamily="34" charset="0"/>
              </a:rPr>
              <a:t>One trans-continental flight has a dose of </a:t>
            </a:r>
            <a:r>
              <a:rPr lang="en-US" sz="1600" b="0" dirty="0">
                <a:latin typeface="Calibri" panose="020F0502020204030204" pitchFamily="34" charset="0"/>
                <a:sym typeface="Symbol" pitchFamily="18" charset="2"/>
              </a:rPr>
              <a:t>50 </a:t>
            </a:r>
            <a:r>
              <a:rPr lang="en-US" sz="1600" b="0" dirty="0">
                <a:latin typeface="Calibri" panose="020F0502020204030204" pitchFamily="34" charset="0"/>
              </a:rPr>
              <a:t>Sv…More than </a:t>
            </a:r>
            <a:r>
              <a:rPr lang="en-US" sz="1600" b="0" dirty="0" smtClean="0">
                <a:latin typeface="Calibri" panose="020F0502020204030204" pitchFamily="34" charset="0"/>
              </a:rPr>
              <a:t>8,300 </a:t>
            </a:r>
            <a:r>
              <a:rPr lang="en-US" sz="1600" b="0" dirty="0">
                <a:latin typeface="Calibri" panose="020F0502020204030204" pitchFamily="34" charset="0"/>
              </a:rPr>
              <a:t>portal scans</a:t>
            </a:r>
          </a:p>
          <a:p>
            <a:pPr algn="l">
              <a:defRPr/>
            </a:pPr>
            <a:r>
              <a:rPr lang="en-US" sz="1600" b="0" dirty="0">
                <a:latin typeface="Calibri" panose="020F0502020204030204" pitchFamily="34" charset="0"/>
              </a:rPr>
              <a:t>Whole body equiv. dose from a chest X-ray is 100 </a:t>
            </a:r>
            <a:r>
              <a:rPr lang="en-US" sz="1600" b="0" dirty="0">
                <a:latin typeface="Calibri" panose="020F0502020204030204" pitchFamily="34" charset="0"/>
                <a:sym typeface="Symbol" pitchFamily="18" charset="2"/>
              </a:rPr>
              <a:t></a:t>
            </a:r>
            <a:r>
              <a:rPr lang="en-US" sz="1600" b="0" dirty="0">
                <a:latin typeface="Calibri" panose="020F0502020204030204" pitchFamily="34" charset="0"/>
              </a:rPr>
              <a:t>Sv  …More than </a:t>
            </a:r>
            <a:r>
              <a:rPr lang="en-US" sz="1600" b="0" dirty="0" smtClean="0">
                <a:latin typeface="Calibri" panose="020F0502020204030204" pitchFamily="34" charset="0"/>
              </a:rPr>
              <a:t>16,500 </a:t>
            </a:r>
            <a:r>
              <a:rPr lang="en-US" sz="1600" b="0" dirty="0">
                <a:latin typeface="Calibri" panose="020F0502020204030204" pitchFamily="34" charset="0"/>
              </a:rPr>
              <a:t>portal scans</a:t>
            </a:r>
          </a:p>
        </p:txBody>
      </p:sp>
    </p:spTree>
    <p:extLst>
      <p:ext uri="{BB962C8B-B14F-4D97-AF65-F5344CB8AC3E}">
        <p14:creationId xmlns:p14="http://schemas.microsoft.com/office/powerpoint/2010/main" val="37386137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Applicable Radiation Standards for Drive Through Systems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EEBECAA-6027-4534-8862-691B9F4F72F1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graphicFrame>
        <p:nvGraphicFramePr>
          <p:cNvPr id="7" name="Group 52"/>
          <p:cNvGraphicFramePr>
            <a:graphicFrameLocks/>
          </p:cNvGraphicFramePr>
          <p:nvPr>
            <p:extLst/>
          </p:nvPr>
        </p:nvGraphicFramePr>
        <p:xfrm>
          <a:off x="452438" y="2254250"/>
          <a:ext cx="8192983" cy="2458529"/>
        </p:xfrm>
        <a:graphic>
          <a:graphicData uri="http://schemas.openxmlformats.org/drawingml/2006/table">
            <a:tbl>
              <a:tblPr/>
              <a:tblGrid>
                <a:gridCol w="3486516"/>
                <a:gridCol w="2652037"/>
                <a:gridCol w="2054430"/>
              </a:tblGrid>
              <a:tr h="73786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03775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Regulation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+mn-cs"/>
                        </a:rPr>
                        <a:t>                            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Dose  Rates Allowed to General Public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Number of Sentry Scans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International Commission on Radiological Protection (ICRP) / NCRP</a:t>
                      </a: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mSv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per year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166,666 scans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1771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U.S. Nuclear Regulatory Commission (NRC)</a:t>
                      </a: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mSv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per year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166,666 scans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7811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EURATOM 96/29</a:t>
                      </a: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mSv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per year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166,666 scans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2" name="Picture 2" descr="http://www.bmu.de/files/strahlenschutz/image/pjpeg/icrp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5970" y="5176838"/>
            <a:ext cx="16938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http://www.coolhandnuke.com/Portals/0/Images/Yurman/nrc%20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5467" y="5208588"/>
            <a:ext cx="1044575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 descr="http://www.estro.org/projects/PublishingImages/Euratomlog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35675" y="5245100"/>
            <a:ext cx="739775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84" descr="HTP Illustration top lo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90039" y="1160585"/>
            <a:ext cx="1112838" cy="825675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sp>
        <p:nvSpPr>
          <p:cNvPr id="17" name="Rounded Rectangle 16"/>
          <p:cNvSpPr/>
          <p:nvPr/>
        </p:nvSpPr>
        <p:spPr>
          <a:xfrm>
            <a:off x="1974533" y="5113338"/>
            <a:ext cx="5180647" cy="1203325"/>
          </a:xfrm>
          <a:prstGeom prst="roundRect">
            <a:avLst/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522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322" name="Straight Arrow Connector 69"/>
          <p:cNvCxnSpPr>
            <a:cxnSpLocks noChangeShapeType="1"/>
          </p:cNvCxnSpPr>
          <p:nvPr/>
        </p:nvCxnSpPr>
        <p:spPr bwMode="auto">
          <a:xfrm rot="16200000" flipV="1">
            <a:off x="4502528" y="2472433"/>
            <a:ext cx="2275036" cy="9574"/>
          </a:xfrm>
          <a:prstGeom prst="straightConnector1">
            <a:avLst/>
          </a:prstGeom>
          <a:noFill/>
          <a:ln w="28575" cap="rnd" algn="ctr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49250"/>
            <a:ext cx="7705947" cy="584200"/>
          </a:xfrm>
        </p:spPr>
        <p:txBody>
          <a:bodyPr/>
          <a:lstStyle/>
          <a:p>
            <a:r>
              <a:rPr lang="en-US" dirty="0"/>
              <a:t>Sentry Portal </a:t>
            </a:r>
            <a:r>
              <a:rPr lang="en-US" dirty="0" smtClean="0"/>
              <a:t>System Exclusion </a:t>
            </a:r>
            <a:r>
              <a:rPr lang="en-US" dirty="0" smtClean="0"/>
              <a:t>Zone</a:t>
            </a:r>
            <a:br>
              <a:rPr lang="en-US" dirty="0" smtClean="0"/>
            </a:br>
            <a:r>
              <a:rPr lang="en-US" dirty="0" smtClean="0"/>
              <a:t>without </a:t>
            </a:r>
            <a:r>
              <a:rPr lang="en-US" dirty="0" smtClean="0"/>
              <a:t>wall or building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342900" y="1219200"/>
            <a:ext cx="2708643" cy="5105400"/>
          </a:xfrm>
        </p:spPr>
        <p:txBody>
          <a:bodyPr/>
          <a:lstStyle/>
          <a:p>
            <a:pPr marL="285750" indent="-285750">
              <a:lnSpc>
                <a:spcPct val="80000"/>
              </a:lnSpc>
              <a:buClr>
                <a:schemeClr val="hlink"/>
              </a:buClr>
              <a:buSzPct val="90000"/>
              <a:defRPr/>
            </a:pPr>
            <a:r>
              <a:rPr lang="en-US" kern="0" dirty="0" smtClean="0"/>
              <a:t>Assumptions</a:t>
            </a:r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kern="0" dirty="0" smtClean="0"/>
              <a:t>0.5 </a:t>
            </a:r>
            <a:r>
              <a:rPr lang="en-US" kern="0" dirty="0" err="1" smtClean="0"/>
              <a:t>uSv</a:t>
            </a:r>
            <a:r>
              <a:rPr lang="en-US" kern="0" dirty="0" smtClean="0"/>
              <a:t>/h at boundaries</a:t>
            </a:r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kern="0" dirty="0" smtClean="0"/>
              <a:t>12 km/h scan speed</a:t>
            </a:r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kern="0" dirty="0" smtClean="0"/>
              <a:t>150 containers per hour</a:t>
            </a:r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kern="0" dirty="0" smtClean="0"/>
              <a:t>Container loaded with organics</a:t>
            </a:r>
          </a:p>
          <a:p>
            <a:pPr marL="0" indent="0">
              <a:buClr>
                <a:schemeClr val="hlink"/>
              </a:buClr>
              <a:buSzPct val="90000"/>
              <a:defRPr/>
            </a:pPr>
            <a:r>
              <a:rPr lang="en-US" kern="0" dirty="0" smtClean="0"/>
              <a:t>Radiation shielding can be added to reduce overall controlled zone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CC4209-ED52-45E7-B115-17AE702B6612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56326" name="Picture 15" descr="TopViewSentrynew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0320" y="3676650"/>
            <a:ext cx="103505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7" name="Rectangle 18"/>
          <p:cNvSpPr>
            <a:spLocks noChangeArrowheads="1"/>
          </p:cNvSpPr>
          <p:nvPr/>
        </p:nvSpPr>
        <p:spPr bwMode="auto">
          <a:xfrm>
            <a:off x="3168500" y="1307429"/>
            <a:ext cx="4880343" cy="4848445"/>
          </a:xfrm>
          <a:prstGeom prst="rect">
            <a:avLst/>
          </a:prstGeom>
          <a:noFill/>
          <a:ln w="25400" cap="sq" algn="ctr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cxnSp>
        <p:nvCxnSpPr>
          <p:cNvPr id="56336" name="Straight Arrow Connector 61"/>
          <p:cNvCxnSpPr>
            <a:cxnSpLocks noChangeShapeType="1"/>
          </p:cNvCxnSpPr>
          <p:nvPr/>
        </p:nvCxnSpPr>
        <p:spPr bwMode="auto">
          <a:xfrm>
            <a:off x="6052820" y="5149850"/>
            <a:ext cx="1900333" cy="6941"/>
          </a:xfrm>
          <a:prstGeom prst="straightConnector1">
            <a:avLst/>
          </a:prstGeom>
          <a:noFill/>
          <a:ln w="28575" cap="rnd" algn="ctr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56337" name="Straight Arrow Connector 62"/>
          <p:cNvCxnSpPr>
            <a:cxnSpLocks noChangeShapeType="1"/>
          </p:cNvCxnSpPr>
          <p:nvPr/>
        </p:nvCxnSpPr>
        <p:spPr bwMode="auto">
          <a:xfrm>
            <a:off x="3221665" y="5146158"/>
            <a:ext cx="2069155" cy="5280"/>
          </a:xfrm>
          <a:prstGeom prst="straightConnector1">
            <a:avLst/>
          </a:prstGeom>
          <a:noFill/>
          <a:ln w="28575" cap="rnd" algn="ctr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0978" name="TextBox 64"/>
          <p:cNvSpPr txBox="1">
            <a:spLocks noChangeArrowheads="1"/>
          </p:cNvSpPr>
          <p:nvPr/>
        </p:nvSpPr>
        <p:spPr bwMode="auto">
          <a:xfrm>
            <a:off x="3957319" y="4984750"/>
            <a:ext cx="451441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</a:rPr>
              <a:t>9 m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40979" name="TextBox 65"/>
          <p:cNvSpPr txBox="1">
            <a:spLocks noChangeArrowheads="1"/>
          </p:cNvSpPr>
          <p:nvPr/>
        </p:nvSpPr>
        <p:spPr bwMode="auto">
          <a:xfrm>
            <a:off x="6826929" y="4997450"/>
            <a:ext cx="609600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</a:rPr>
              <a:t>8.5 m</a:t>
            </a:r>
            <a:endParaRPr lang="en-US" sz="1200" dirty="0">
              <a:latin typeface="Calibri" panose="020F0502020204030204" pitchFamily="34" charset="0"/>
            </a:endParaRPr>
          </a:p>
        </p:txBody>
      </p:sp>
      <p:cxnSp>
        <p:nvCxnSpPr>
          <p:cNvPr id="56340" name="Straight Arrow Connector 67"/>
          <p:cNvCxnSpPr>
            <a:cxnSpLocks noChangeShapeType="1"/>
          </p:cNvCxnSpPr>
          <p:nvPr/>
        </p:nvCxnSpPr>
        <p:spPr bwMode="auto">
          <a:xfrm rot="16200000" flipH="1">
            <a:off x="5305647" y="5656520"/>
            <a:ext cx="669850" cy="10633"/>
          </a:xfrm>
          <a:prstGeom prst="straightConnector1">
            <a:avLst/>
          </a:prstGeom>
          <a:noFill/>
          <a:ln w="28575" cap="rnd" algn="ctr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0981" name="TextBox 75"/>
          <p:cNvSpPr txBox="1">
            <a:spLocks noChangeArrowheads="1"/>
          </p:cNvSpPr>
          <p:nvPr/>
        </p:nvSpPr>
        <p:spPr bwMode="auto">
          <a:xfrm>
            <a:off x="5326852" y="2416692"/>
            <a:ext cx="609600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</a:rPr>
              <a:t>17 m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40982" name="TextBox 76"/>
          <p:cNvSpPr txBox="1">
            <a:spLocks noChangeArrowheads="1"/>
          </p:cNvSpPr>
          <p:nvPr/>
        </p:nvSpPr>
        <p:spPr bwMode="auto">
          <a:xfrm>
            <a:off x="5328920" y="5532326"/>
            <a:ext cx="609600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</a:rPr>
              <a:t>3.5 m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36" name="Right Bracket 35"/>
          <p:cNvSpPr/>
          <p:nvPr/>
        </p:nvSpPr>
        <p:spPr>
          <a:xfrm rot="16200000">
            <a:off x="5481079" y="-1292582"/>
            <a:ext cx="255181" cy="4880346"/>
          </a:xfrm>
          <a:prstGeom prst="rightBracket">
            <a:avLst>
              <a:gd name="adj" fmla="val 0"/>
            </a:avLst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71" name="TextBox 34"/>
          <p:cNvSpPr txBox="1">
            <a:spLocks noChangeArrowheads="1"/>
          </p:cNvSpPr>
          <p:nvPr/>
        </p:nvSpPr>
        <p:spPr bwMode="auto">
          <a:xfrm>
            <a:off x="5281924" y="763033"/>
            <a:ext cx="698500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 smtClean="0">
                <a:latin typeface="Calibri" panose="020F0502020204030204" pitchFamily="34" charset="0"/>
              </a:rPr>
              <a:t>20 m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37" name="Right Bracket 36"/>
          <p:cNvSpPr/>
          <p:nvPr/>
        </p:nvSpPr>
        <p:spPr>
          <a:xfrm>
            <a:off x="8052333" y="1314515"/>
            <a:ext cx="350874" cy="4841359"/>
          </a:xfrm>
          <a:prstGeom prst="rightBracket">
            <a:avLst>
              <a:gd name="adj" fmla="val 0"/>
            </a:avLst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75" name="TextBox 32"/>
          <p:cNvSpPr txBox="1">
            <a:spLocks noChangeArrowheads="1"/>
          </p:cNvSpPr>
          <p:nvPr/>
        </p:nvSpPr>
        <p:spPr bwMode="auto">
          <a:xfrm>
            <a:off x="8169474" y="3253562"/>
            <a:ext cx="641350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 smtClean="0">
                <a:latin typeface="Calibri" panose="020F0502020204030204" pitchFamily="34" charset="0"/>
              </a:rPr>
              <a:t>29 m</a:t>
            </a:r>
            <a:endParaRPr lang="en-US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161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2"/>
          <p:cNvSpPr txBox="1">
            <a:spLocks noChangeArrowheads="1"/>
          </p:cNvSpPr>
          <p:nvPr/>
        </p:nvSpPr>
        <p:spPr bwMode="auto">
          <a:xfrm>
            <a:off x="299976" y="266086"/>
            <a:ext cx="770594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9pPr>
          </a:lstStyle>
          <a:p>
            <a:r>
              <a:rPr lang="en-US" dirty="0" smtClean="0"/>
              <a:t>Sentry Portal System Exclusion Zone with wall or building</a:t>
            </a:r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4"/>
          </p:nvPr>
        </p:nvSpPr>
        <p:spPr bwMode="auto">
          <a:xfrm>
            <a:off x="8363903" y="6644251"/>
            <a:ext cx="68580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81D499-3C0A-43D3-8123-E06D7F8FCE36}" type="slidenum">
              <a:rPr lang="en-US" altLang="en-US" b="0" smtClean="0">
                <a:solidFill>
                  <a:srgbClr val="595959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b="0" dirty="0" smtClean="0">
              <a:solidFill>
                <a:srgbClr val="595959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85754" y="2929820"/>
            <a:ext cx="381000" cy="38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76354" y="4409370"/>
            <a:ext cx="725487" cy="685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212716" y="4409370"/>
            <a:ext cx="725488" cy="685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76354" y="2625020"/>
            <a:ext cx="725487" cy="685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376354" y="5066595"/>
            <a:ext cx="725487" cy="685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76354" y="1939220"/>
            <a:ext cx="725487" cy="685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23629" y="1154995"/>
            <a:ext cx="147637" cy="16986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5576254" y="1939220"/>
            <a:ext cx="0" cy="281305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80" idx="0"/>
          </p:cNvCxnSpPr>
          <p:nvPr/>
        </p:nvCxnSpPr>
        <p:spPr>
          <a:xfrm flipV="1">
            <a:off x="5576254" y="3539420"/>
            <a:ext cx="0" cy="896938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6746241" y="3080633"/>
            <a:ext cx="15875" cy="1671637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3771266" y="2156708"/>
            <a:ext cx="1782763" cy="635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5576254" y="2156708"/>
            <a:ext cx="800100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4" name="TextBox 49"/>
          <p:cNvSpPr txBox="1">
            <a:spLocks noChangeArrowheads="1"/>
          </p:cNvSpPr>
          <p:nvPr/>
        </p:nvSpPr>
        <p:spPr bwMode="auto">
          <a:xfrm>
            <a:off x="5560379" y="1623308"/>
            <a:ext cx="777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 at least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3.5 m</a:t>
            </a:r>
          </a:p>
        </p:txBody>
      </p:sp>
      <p:cxnSp>
        <p:nvCxnSpPr>
          <p:cNvPr id="60" name="Straight Connector 59"/>
          <p:cNvCxnSpPr/>
          <p:nvPr/>
        </p:nvCxnSpPr>
        <p:spPr>
          <a:xfrm flipV="1">
            <a:off x="3631566" y="3080633"/>
            <a:ext cx="0" cy="1220787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8243254" y="3120320"/>
            <a:ext cx="0" cy="118110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>
            <a:off x="3623629" y="4149020"/>
            <a:ext cx="1952625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9" name="TextBox 69"/>
          <p:cNvSpPr txBox="1">
            <a:spLocks noChangeArrowheads="1"/>
          </p:cNvSpPr>
          <p:nvPr/>
        </p:nvSpPr>
        <p:spPr bwMode="auto">
          <a:xfrm>
            <a:off x="3855404" y="3820408"/>
            <a:ext cx="1073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at least 10 m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 flipH="1">
            <a:off x="5576254" y="4091870"/>
            <a:ext cx="2667000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H="1">
            <a:off x="5598479" y="3831520"/>
            <a:ext cx="1163637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2" name="TextBox 77"/>
          <p:cNvSpPr txBox="1">
            <a:spLocks noChangeArrowheads="1"/>
          </p:cNvSpPr>
          <p:nvPr/>
        </p:nvSpPr>
        <p:spPr bwMode="auto">
          <a:xfrm>
            <a:off x="6063616" y="3474333"/>
            <a:ext cx="4397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4 m</a:t>
            </a:r>
          </a:p>
        </p:txBody>
      </p:sp>
      <p:sp>
        <p:nvSpPr>
          <p:cNvPr id="80" name="Oval 79"/>
          <p:cNvSpPr/>
          <p:nvPr/>
        </p:nvSpPr>
        <p:spPr>
          <a:xfrm>
            <a:off x="5468304" y="4436358"/>
            <a:ext cx="215900" cy="2174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3623629" y="1154995"/>
            <a:ext cx="4619625" cy="2206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8097204" y="1154995"/>
            <a:ext cx="146050" cy="170973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9726" name="TextBox 47"/>
          <p:cNvSpPr txBox="1">
            <a:spLocks noChangeArrowheads="1"/>
          </p:cNvSpPr>
          <p:nvPr/>
        </p:nvSpPr>
        <p:spPr bwMode="auto">
          <a:xfrm>
            <a:off x="7168516" y="2363083"/>
            <a:ext cx="777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 at least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10 m</a:t>
            </a: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7952741" y="1624895"/>
            <a:ext cx="166688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29729" idx="1"/>
          </p:cNvCxnSpPr>
          <p:nvPr/>
        </p:nvCxnSpPr>
        <p:spPr>
          <a:xfrm flipH="1">
            <a:off x="8273416" y="1624895"/>
            <a:ext cx="180975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9" name="TextBox 54"/>
          <p:cNvSpPr txBox="1">
            <a:spLocks noChangeArrowheads="1"/>
          </p:cNvSpPr>
          <p:nvPr/>
        </p:nvSpPr>
        <p:spPr bwMode="auto">
          <a:xfrm>
            <a:off x="8454391" y="1470908"/>
            <a:ext cx="339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9”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6804979" y="1386770"/>
            <a:ext cx="0" cy="187325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6804979" y="956558"/>
            <a:ext cx="0" cy="187325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32" name="TextBox 62"/>
          <p:cNvSpPr txBox="1">
            <a:spLocks noChangeArrowheads="1"/>
          </p:cNvSpPr>
          <p:nvPr/>
        </p:nvSpPr>
        <p:spPr bwMode="auto">
          <a:xfrm>
            <a:off x="6890704" y="1420108"/>
            <a:ext cx="422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18”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56941" y="1556633"/>
            <a:ext cx="166688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3799841" y="1551870"/>
            <a:ext cx="138113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35" name="TextBox 65"/>
          <p:cNvSpPr txBox="1">
            <a:spLocks noChangeArrowheads="1"/>
          </p:cNvSpPr>
          <p:nvPr/>
        </p:nvSpPr>
        <p:spPr bwMode="auto">
          <a:xfrm>
            <a:off x="3075941" y="1469320"/>
            <a:ext cx="341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9”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4450716" y="4571295"/>
            <a:ext cx="838200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 flipV="1">
            <a:off x="4984116" y="1154995"/>
            <a:ext cx="0" cy="339090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38" name="TextBox 47"/>
          <p:cNvSpPr txBox="1">
            <a:spLocks noChangeArrowheads="1"/>
          </p:cNvSpPr>
          <p:nvPr/>
        </p:nvSpPr>
        <p:spPr bwMode="auto">
          <a:xfrm>
            <a:off x="4309429" y="2874258"/>
            <a:ext cx="561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 10 m</a:t>
            </a:r>
          </a:p>
        </p:txBody>
      </p:sp>
      <p:sp>
        <p:nvSpPr>
          <p:cNvPr id="29739" name="TextBox 64"/>
          <p:cNvSpPr txBox="1">
            <a:spLocks noChangeArrowheads="1"/>
          </p:cNvSpPr>
          <p:nvPr/>
        </p:nvSpPr>
        <p:spPr bwMode="auto">
          <a:xfrm>
            <a:off x="8170229" y="5050898"/>
            <a:ext cx="8645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Non-shielding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fence</a:t>
            </a:r>
          </a:p>
        </p:txBody>
      </p:sp>
      <p:sp>
        <p:nvSpPr>
          <p:cNvPr id="29740" name="TextBox 64"/>
          <p:cNvSpPr txBox="1">
            <a:spLocks noChangeArrowheads="1"/>
          </p:cNvSpPr>
          <p:nvPr/>
        </p:nvSpPr>
        <p:spPr bwMode="auto">
          <a:xfrm>
            <a:off x="2836684" y="5130174"/>
            <a:ext cx="8620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Non-shielding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fence</a:t>
            </a:r>
          </a:p>
        </p:txBody>
      </p:sp>
      <p:sp>
        <p:nvSpPr>
          <p:cNvPr id="29741" name="TextBox 69"/>
          <p:cNvSpPr txBox="1">
            <a:spLocks noChangeArrowheads="1"/>
          </p:cNvSpPr>
          <p:nvPr/>
        </p:nvSpPr>
        <p:spPr bwMode="auto">
          <a:xfrm>
            <a:off x="6984366" y="3715633"/>
            <a:ext cx="1073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at least 10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623629" y="6082595"/>
            <a:ext cx="4619625" cy="127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76" name="Straight Connector 75"/>
          <p:cNvCxnSpPr>
            <a:endCxn id="73" idx="1"/>
          </p:cNvCxnSpPr>
          <p:nvPr/>
        </p:nvCxnSpPr>
        <p:spPr>
          <a:xfrm>
            <a:off x="3623629" y="4544308"/>
            <a:ext cx="0" cy="1601787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V="1">
            <a:off x="4819016" y="4571295"/>
            <a:ext cx="0" cy="163830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45" name="TextBox 47"/>
          <p:cNvSpPr txBox="1">
            <a:spLocks noChangeArrowheads="1"/>
          </p:cNvSpPr>
          <p:nvPr/>
        </p:nvSpPr>
        <p:spPr bwMode="auto">
          <a:xfrm>
            <a:off x="4190366" y="5255508"/>
            <a:ext cx="4810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 5 m</a:t>
            </a:r>
          </a:p>
        </p:txBody>
      </p:sp>
      <p:cxnSp>
        <p:nvCxnSpPr>
          <p:cNvPr id="81" name="Straight Arrow Connector 80"/>
          <p:cNvCxnSpPr/>
          <p:nvPr/>
        </p:nvCxnSpPr>
        <p:spPr>
          <a:xfrm flipV="1">
            <a:off x="7235191" y="6209595"/>
            <a:ext cx="0" cy="187325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7235191" y="5895270"/>
            <a:ext cx="0" cy="187325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48" name="TextBox 62"/>
          <p:cNvSpPr txBox="1">
            <a:spLocks noChangeArrowheads="1"/>
          </p:cNvSpPr>
          <p:nvPr/>
        </p:nvSpPr>
        <p:spPr bwMode="auto">
          <a:xfrm>
            <a:off x="7362191" y="5684133"/>
            <a:ext cx="339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5”</a:t>
            </a:r>
          </a:p>
        </p:txBody>
      </p:sp>
      <p:cxnSp>
        <p:nvCxnSpPr>
          <p:cNvPr id="67" name="Straight Connector 66"/>
          <p:cNvCxnSpPr/>
          <p:nvPr/>
        </p:nvCxnSpPr>
        <p:spPr>
          <a:xfrm>
            <a:off x="8243254" y="4571295"/>
            <a:ext cx="0" cy="160178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H="1">
            <a:off x="5576254" y="2282120"/>
            <a:ext cx="2460625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ontent Placeholder 23"/>
          <p:cNvSpPr txBox="1">
            <a:spLocks/>
          </p:cNvSpPr>
          <p:nvPr/>
        </p:nvSpPr>
        <p:spPr>
          <a:xfrm>
            <a:off x="409484" y="921633"/>
            <a:ext cx="2708643" cy="5251450"/>
          </a:xfrm>
          <a:prstGeom prst="rect">
            <a:avLst/>
          </a:prstGeom>
        </p:spPr>
        <p:txBody>
          <a:bodyPr/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20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11175" indent="-2270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302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84313" indent="-28575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90000"/>
              <a:buFont typeface="Arial" pitchFamily="34" charset="0"/>
              <a:buChar char="–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80000"/>
              </a:lnSpc>
              <a:buClr>
                <a:schemeClr val="hlink"/>
              </a:buClr>
              <a:buSzPct val="90000"/>
              <a:defRPr/>
            </a:pPr>
            <a:r>
              <a:rPr lang="en-US" kern="0" dirty="0" smtClean="0"/>
              <a:t>Assumptions</a:t>
            </a:r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b="0" kern="0" dirty="0"/>
              <a:t>150 containers per </a:t>
            </a:r>
            <a:r>
              <a:rPr lang="en-US" b="0" kern="0" dirty="0" smtClean="0"/>
              <a:t>hour</a:t>
            </a:r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b="0" kern="0" dirty="0" smtClean="0"/>
              <a:t>Each truck </a:t>
            </a:r>
            <a:r>
              <a:rPr lang="en-US" b="0" u="sng" kern="0" dirty="0"/>
              <a:t>&lt;</a:t>
            </a:r>
            <a:r>
              <a:rPr lang="en-US" b="0" kern="0" dirty="0" smtClean="0"/>
              <a:t> 18 m</a:t>
            </a:r>
            <a:endParaRPr lang="en-US" b="0" kern="0" dirty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b="0" kern="0" dirty="0" smtClean="0"/>
              <a:t>10 </a:t>
            </a:r>
            <a:r>
              <a:rPr lang="en-US" b="0" kern="0" dirty="0"/>
              <a:t>km/h scan </a:t>
            </a:r>
            <a:r>
              <a:rPr lang="en-US" b="0" kern="0" dirty="0" smtClean="0"/>
              <a:t>speed</a:t>
            </a:r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b="0" kern="0" dirty="0" smtClean="0"/>
              <a:t>Gives duty cycle of 27%</a:t>
            </a:r>
            <a:endParaRPr lang="en-US" b="0" kern="0" dirty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b="0" kern="0" dirty="0" smtClean="0"/>
              <a:t>0.5 </a:t>
            </a:r>
            <a:r>
              <a:rPr lang="en-US" b="0" kern="0" dirty="0" err="1" smtClean="0"/>
              <a:t>uSv</a:t>
            </a:r>
            <a:r>
              <a:rPr lang="en-US" b="0" kern="0" dirty="0" smtClean="0"/>
              <a:t>/h at boundaries</a:t>
            </a:r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b="0" kern="0" dirty="0" smtClean="0"/>
              <a:t>Container loaded with organics</a:t>
            </a:r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b="0" kern="0" dirty="0" smtClean="0"/>
              <a:t>Wall height 10</a:t>
            </a:r>
            <a:r>
              <a:rPr lang="en-US" b="0" kern="0" dirty="0"/>
              <a:t>’ (3 m) </a:t>
            </a:r>
            <a:r>
              <a:rPr lang="en-US" b="0" kern="0" dirty="0" smtClean="0"/>
              <a:t>everywhere</a:t>
            </a:r>
            <a:endParaRPr lang="en-US" b="0" kern="0" dirty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b="0" kern="0" dirty="0" smtClean="0"/>
              <a:t>regular </a:t>
            </a:r>
            <a:r>
              <a:rPr lang="en-US" b="0" kern="0" dirty="0"/>
              <a:t>concrete, 2.35 </a:t>
            </a:r>
            <a:r>
              <a:rPr lang="en-US" b="0" kern="0" dirty="0" smtClean="0"/>
              <a:t>g/cc</a:t>
            </a:r>
          </a:p>
          <a:p>
            <a:pPr marL="0" indent="0">
              <a:buClr>
                <a:schemeClr val="hlink"/>
              </a:buClr>
              <a:buSzPct val="90000"/>
              <a:defRPr/>
            </a:pPr>
            <a:r>
              <a:rPr lang="en-US" kern="0" dirty="0" smtClean="0"/>
              <a:t>Radiation shielding can be added to reduce overall controlled zone</a:t>
            </a:r>
          </a:p>
        </p:txBody>
      </p:sp>
    </p:spTree>
    <p:extLst>
      <p:ext uri="{BB962C8B-B14F-4D97-AF65-F5344CB8AC3E}">
        <p14:creationId xmlns:p14="http://schemas.microsoft.com/office/powerpoint/2010/main" val="4121167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System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6359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Driver Scan Activation (Option)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</a:t>
            </a:r>
            <a:r>
              <a:rPr lang="en-US" dirty="0"/>
              <a:t>scanning a </a:t>
            </a:r>
            <a:r>
              <a:rPr lang="en-US" dirty="0" smtClean="0"/>
              <a:t>wider variety </a:t>
            </a:r>
            <a:r>
              <a:rPr lang="en-US" dirty="0"/>
              <a:t>of vehicle types by having the driver </a:t>
            </a:r>
            <a:r>
              <a:rPr lang="en-US" dirty="0" smtClean="0"/>
              <a:t>activate scanning </a:t>
            </a:r>
            <a:r>
              <a:rPr lang="en-US" dirty="0"/>
              <a:t>after </a:t>
            </a:r>
            <a:r>
              <a:rPr lang="en-US" dirty="0" smtClean="0"/>
              <a:t>he/she </a:t>
            </a:r>
            <a:r>
              <a:rPr lang="en-US" dirty="0"/>
              <a:t>has already passed through </a:t>
            </a:r>
            <a:r>
              <a:rPr lang="en-US" dirty="0" smtClean="0"/>
              <a:t>the inactive </a:t>
            </a:r>
            <a:r>
              <a:rPr lang="en-US" dirty="0"/>
              <a:t>beam </a:t>
            </a:r>
            <a:r>
              <a:rPr lang="en-US" dirty="0" smtClean="0"/>
              <a:t>plane</a:t>
            </a:r>
          </a:p>
          <a:p>
            <a:pPr marL="857250" lvl="1" indent="-342900"/>
            <a:r>
              <a:rPr lang="en-US" dirty="0" smtClean="0"/>
              <a:t>System </a:t>
            </a:r>
            <a:r>
              <a:rPr lang="en-US" dirty="0"/>
              <a:t>has an entrance traffic light, which signals that the driver can enter the system, and an exit traffic light where they stop to press a scan activation button. </a:t>
            </a:r>
            <a:endParaRPr lang="en-US" dirty="0" smtClean="0"/>
          </a:p>
          <a:p>
            <a:pPr marL="857250" lvl="1" indent="-342900"/>
            <a:r>
              <a:rPr lang="en-US" dirty="0" smtClean="0"/>
              <a:t>Once </a:t>
            </a:r>
            <a:r>
              <a:rPr lang="en-US" dirty="0"/>
              <a:t>the button is pressed, and the vehicle starts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moving</a:t>
            </a:r>
            <a:r>
              <a:rPr lang="en-US" dirty="0"/>
              <a:t>, then the </a:t>
            </a:r>
            <a:r>
              <a:rPr lang="en-US" dirty="0" smtClean="0"/>
              <a:t>transmission </a:t>
            </a:r>
            <a:r>
              <a:rPr lang="en-US" dirty="0"/>
              <a:t>X-ray scan starts 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continues </a:t>
            </a:r>
            <a:r>
              <a:rPr lang="en-US" dirty="0"/>
              <a:t>until the complete vehicle has passed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through </a:t>
            </a:r>
            <a:r>
              <a:rPr lang="en-US" dirty="0"/>
              <a:t>the system.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684" y="2536754"/>
            <a:ext cx="1882641" cy="365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83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 Alert (Option)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 w="25400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Operator Alert automatically processes the X-ray data and provides visible cues to the operator to draw attention to parts of the image that are:</a:t>
            </a:r>
          </a:p>
          <a:p>
            <a:pPr marL="857250" lvl="1" indent="-342900"/>
            <a:r>
              <a:rPr lang="en-US" dirty="0" smtClean="0"/>
              <a:t>Highly attenuating (shown in blue boxes) </a:t>
            </a:r>
          </a:p>
          <a:p>
            <a:pPr marL="857250" lvl="1" indent="-342900"/>
            <a:r>
              <a:rPr lang="en-US" dirty="0" smtClean="0"/>
              <a:t>Impenetrable (shown in red boxes)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10727"/>
          <a:stretch/>
        </p:blipFill>
        <p:spPr>
          <a:xfrm>
            <a:off x="712074" y="3038872"/>
            <a:ext cx="7488075" cy="314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4520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Historical Compare (Option)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Automatic Historical Compare (AHC) facilitates operator comparison of the current image with a recent image of the same vehicle in order to aid in detection of threats and contraband</a:t>
            </a:r>
          </a:p>
          <a:p>
            <a:r>
              <a:rPr lang="en-US" dirty="0" smtClean="0"/>
              <a:t>AHC finds a reference </a:t>
            </a:r>
            <a:r>
              <a:rPr lang="en-US" dirty="0"/>
              <a:t>image by searching the database </a:t>
            </a:r>
            <a:r>
              <a:rPr lang="en-US" dirty="0" smtClean="0"/>
              <a:t>based on a user </a:t>
            </a:r>
            <a:r>
              <a:rPr lang="en-US" dirty="0"/>
              <a:t>defined </a:t>
            </a:r>
            <a:r>
              <a:rPr lang="en-US" dirty="0" smtClean="0"/>
              <a:t>field, such as vehicle license plate number</a:t>
            </a:r>
          </a:p>
          <a:p>
            <a:pPr lvl="0"/>
            <a:r>
              <a:rPr lang="en-US" dirty="0" smtClean="0"/>
              <a:t>As </a:t>
            </a:r>
            <a:r>
              <a:rPr lang="en-US" dirty="0"/>
              <a:t>a vehicle enters the </a:t>
            </a:r>
            <a:r>
              <a:rPr lang="en-US" dirty="0" smtClean="0"/>
              <a:t>Sentry and </a:t>
            </a:r>
            <a:r>
              <a:rPr lang="en-US" dirty="0"/>
              <a:t>a scan is initiated, AHC </a:t>
            </a:r>
            <a:r>
              <a:rPr lang="en-US" dirty="0" smtClean="0"/>
              <a:t>automatically </a:t>
            </a:r>
            <a:r>
              <a:rPr lang="en-US" dirty="0"/>
              <a:t>searches the local database for the most recent vehicle identifier match of the current </a:t>
            </a:r>
            <a:r>
              <a:rPr lang="en-US" dirty="0" smtClean="0"/>
              <a:t>vehicle</a:t>
            </a:r>
            <a:endParaRPr lang="en-US" dirty="0"/>
          </a:p>
          <a:p>
            <a:pPr lvl="0"/>
            <a:r>
              <a:rPr lang="en-US" dirty="0"/>
              <a:t>When a match is found, the operator is alerted with a pop-up window on the bottom of the screen and can choose to initiate a </a:t>
            </a:r>
            <a:r>
              <a:rPr lang="en-US" dirty="0" smtClean="0"/>
              <a:t>comparison, which opens the 2 images side-by-side so that the operator can analyze </a:t>
            </a:r>
          </a:p>
          <a:p>
            <a:pPr marL="857250" lvl="1" indent="-342900"/>
            <a:r>
              <a:rPr lang="en-US" dirty="0" smtClean="0"/>
              <a:t>A </a:t>
            </a:r>
            <a:r>
              <a:rPr lang="en-US" dirty="0"/>
              <a:t>comparison can also be manually </a:t>
            </a:r>
            <a:r>
              <a:rPr lang="en-US" dirty="0" smtClean="0"/>
              <a:t>initiated </a:t>
            </a:r>
            <a:br>
              <a:rPr lang="en-US" dirty="0" smtClean="0"/>
            </a:br>
            <a:r>
              <a:rPr lang="en-US" dirty="0" smtClean="0"/>
              <a:t>at any time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7" t="88957" r="76192" b="5352"/>
          <a:stretch/>
        </p:blipFill>
        <p:spPr>
          <a:xfrm>
            <a:off x="7014972" y="4857752"/>
            <a:ext cx="1554353" cy="74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069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274638" y="4664075"/>
            <a:ext cx="8594725" cy="9667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Co-Located Sentry and Z Portal Systems (Option)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Offers high penetration transmission X-rays of cargo along with Z Backscatter for photo-like images and highlighting of organics</a:t>
            </a:r>
          </a:p>
          <a:p>
            <a:pPr lvl="1">
              <a:defRPr/>
            </a:pPr>
            <a:r>
              <a:rPr lang="en-US" dirty="0" smtClean="0"/>
              <a:t>Multi-views </a:t>
            </a:r>
            <a:r>
              <a:rPr lang="en-US" dirty="0"/>
              <a:t>offer images from top, left and right sides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cargo</a:t>
            </a:r>
            <a:endParaRPr lang="en-US" dirty="0"/>
          </a:p>
          <a:p>
            <a:pPr lvl="1">
              <a:defRPr/>
            </a:pPr>
            <a:r>
              <a:rPr lang="en-US" dirty="0" smtClean="0"/>
              <a:t>Images </a:t>
            </a:r>
            <a:r>
              <a:rPr lang="en-US" dirty="0"/>
              <a:t>entire vehicle including </a:t>
            </a:r>
            <a:r>
              <a:rPr lang="en-US" dirty="0" smtClean="0"/>
              <a:t>tires</a:t>
            </a:r>
          </a:p>
          <a:p>
            <a:pPr lvl="2">
              <a:defRPr/>
            </a:pPr>
            <a:r>
              <a:rPr lang="en-US" dirty="0"/>
              <a:t>Z Portal offers low radiation dose to allow scanning of cab</a:t>
            </a:r>
          </a:p>
          <a:p>
            <a:pPr lvl="1">
              <a:defRPr/>
            </a:pPr>
            <a:r>
              <a:rPr lang="en-US" dirty="0" smtClean="0"/>
              <a:t>Scan </a:t>
            </a:r>
            <a:r>
              <a:rPr lang="en-US" dirty="0"/>
              <a:t>speed 5 </a:t>
            </a:r>
            <a:r>
              <a:rPr lang="en-US" dirty="0" smtClean="0"/>
              <a:t>km/h</a:t>
            </a:r>
          </a:p>
          <a:p>
            <a:pPr lvl="1">
              <a:defRPr/>
            </a:pPr>
            <a:r>
              <a:rPr lang="en-US" dirty="0"/>
              <a:t>Ideal for manifest verification</a:t>
            </a:r>
          </a:p>
          <a:p>
            <a:pPr lvl="1">
              <a:defRPr/>
            </a:pPr>
            <a:endParaRPr lang="en-US" dirty="0"/>
          </a:p>
          <a:p>
            <a:pPr lvl="2" eaLnBrk="1" hangingPunct="1"/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sz="2000" dirty="0" smtClean="0"/>
          </a:p>
          <a:p>
            <a:pPr lvl="1" eaLnBrk="1" hangingPunct="1"/>
            <a:endParaRPr lang="en-US" sz="1800" dirty="0" smtClean="0"/>
          </a:p>
        </p:txBody>
      </p:sp>
      <p:sp>
        <p:nvSpPr>
          <p:cNvPr id="2662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A5B1387-FE7D-45FE-8FE0-76ACDE83FCE0}" type="slidenum">
              <a:rPr lang="en-US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39943" name="Line 6"/>
          <p:cNvSpPr>
            <a:spLocks noChangeShapeType="1"/>
          </p:cNvSpPr>
          <p:nvPr/>
        </p:nvSpPr>
        <p:spPr bwMode="auto">
          <a:xfrm>
            <a:off x="341313" y="4857750"/>
            <a:ext cx="8458200" cy="0"/>
          </a:xfrm>
          <a:prstGeom prst="line">
            <a:avLst/>
          </a:prstGeom>
          <a:noFill/>
          <a:ln w="38100" cap="sq">
            <a:solidFill>
              <a:srgbClr val="FFCC00"/>
            </a:solidFill>
            <a:round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9944" name="Line 7"/>
          <p:cNvSpPr>
            <a:spLocks noChangeShapeType="1"/>
          </p:cNvSpPr>
          <p:nvPr/>
        </p:nvSpPr>
        <p:spPr bwMode="auto">
          <a:xfrm>
            <a:off x="341313" y="5467350"/>
            <a:ext cx="8458200" cy="0"/>
          </a:xfrm>
          <a:prstGeom prst="line">
            <a:avLst/>
          </a:prstGeom>
          <a:noFill/>
          <a:ln w="38100" cap="sq">
            <a:solidFill>
              <a:srgbClr val="FFCC00"/>
            </a:solidFill>
            <a:round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pSp>
        <p:nvGrpSpPr>
          <p:cNvPr id="39945" name="Group 11"/>
          <p:cNvGrpSpPr>
            <a:grpSpLocks/>
          </p:cNvGrpSpPr>
          <p:nvPr/>
        </p:nvGrpSpPr>
        <p:grpSpPr bwMode="auto">
          <a:xfrm rot="22521">
            <a:off x="1066800" y="4908550"/>
            <a:ext cx="2667000" cy="539750"/>
            <a:chOff x="1880" y="2349"/>
            <a:chExt cx="1983" cy="402"/>
          </a:xfrm>
        </p:grpSpPr>
        <p:sp>
          <p:nvSpPr>
            <p:cNvPr id="39950" name="Rectangle 12"/>
            <p:cNvSpPr>
              <a:spLocks noChangeArrowheads="1"/>
            </p:cNvSpPr>
            <p:nvPr/>
          </p:nvSpPr>
          <p:spPr bwMode="auto">
            <a:xfrm>
              <a:off x="3374" y="2502"/>
              <a:ext cx="126" cy="114"/>
            </a:xfrm>
            <a:prstGeom prst="rect">
              <a:avLst/>
            </a:prstGeom>
            <a:solidFill>
              <a:schemeClr val="bg1"/>
            </a:solidFill>
            <a:ln w="28575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1" name="Rectangle 13"/>
            <p:cNvSpPr>
              <a:spLocks noChangeArrowheads="1"/>
            </p:cNvSpPr>
            <p:nvPr/>
          </p:nvSpPr>
          <p:spPr bwMode="auto">
            <a:xfrm>
              <a:off x="3494" y="2400"/>
              <a:ext cx="165" cy="297"/>
            </a:xfrm>
            <a:prstGeom prst="rect">
              <a:avLst/>
            </a:prstGeom>
            <a:solidFill>
              <a:srgbClr val="3366FF"/>
            </a:solidFill>
            <a:ln w="381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2" name="Rectangle 14"/>
            <p:cNvSpPr>
              <a:spLocks noChangeArrowheads="1"/>
            </p:cNvSpPr>
            <p:nvPr/>
          </p:nvSpPr>
          <p:spPr bwMode="auto">
            <a:xfrm>
              <a:off x="3666" y="2397"/>
              <a:ext cx="174" cy="300"/>
            </a:xfrm>
            <a:prstGeom prst="rect">
              <a:avLst/>
            </a:prstGeom>
            <a:solidFill>
              <a:srgbClr val="000099"/>
            </a:solidFill>
            <a:ln w="28575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3" name="AutoShape 15"/>
            <p:cNvSpPr>
              <a:spLocks noChangeArrowheads="1"/>
            </p:cNvSpPr>
            <p:nvPr/>
          </p:nvSpPr>
          <p:spPr bwMode="auto">
            <a:xfrm rot="-5400000">
              <a:off x="3588" y="2461"/>
              <a:ext cx="321" cy="1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70 w 21600"/>
                <a:gd name="T13" fmla="*/ 3972 h 21600"/>
                <a:gd name="T14" fmla="*/ 17630 w 21600"/>
                <a:gd name="T15" fmla="*/ 1762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4333" y="21600"/>
                  </a:lnTo>
                  <a:lnTo>
                    <a:pt x="17267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3333FF"/>
                </a:gs>
                <a:gs pos="100000">
                  <a:srgbClr val="181876"/>
                </a:gs>
              </a:gsLst>
              <a:lin ang="5400000" scaled="1"/>
            </a:gradFill>
            <a:ln w="28575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4" name="Line 16"/>
            <p:cNvSpPr>
              <a:spLocks noChangeShapeType="1"/>
            </p:cNvSpPr>
            <p:nvPr/>
          </p:nvSpPr>
          <p:spPr bwMode="auto">
            <a:xfrm>
              <a:off x="3674" y="2394"/>
              <a:ext cx="0" cy="312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5" name="Rectangle 17"/>
            <p:cNvSpPr>
              <a:spLocks noChangeArrowheads="1"/>
            </p:cNvSpPr>
            <p:nvPr/>
          </p:nvSpPr>
          <p:spPr bwMode="auto">
            <a:xfrm>
              <a:off x="1880" y="2400"/>
              <a:ext cx="1518" cy="300"/>
            </a:xfrm>
            <a:prstGeom prst="rect">
              <a:avLst/>
            </a:prstGeom>
            <a:solidFill>
              <a:schemeClr val="bg1"/>
            </a:solidFill>
            <a:ln w="28575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6" name="Rectangle 18"/>
            <p:cNvSpPr>
              <a:spLocks noChangeArrowheads="1"/>
            </p:cNvSpPr>
            <p:nvPr/>
          </p:nvSpPr>
          <p:spPr bwMode="auto">
            <a:xfrm>
              <a:off x="3647" y="2349"/>
              <a:ext cx="38" cy="32"/>
            </a:xfrm>
            <a:prstGeom prst="rect">
              <a:avLst/>
            </a:prstGeom>
            <a:solidFill>
              <a:schemeClr val="tx1"/>
            </a:solidFill>
            <a:ln w="38100" cap="sq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7" name="Rectangle 19"/>
            <p:cNvSpPr>
              <a:spLocks noChangeArrowheads="1"/>
            </p:cNvSpPr>
            <p:nvPr/>
          </p:nvSpPr>
          <p:spPr bwMode="auto">
            <a:xfrm>
              <a:off x="3648" y="2719"/>
              <a:ext cx="38" cy="32"/>
            </a:xfrm>
            <a:prstGeom prst="rect">
              <a:avLst/>
            </a:prstGeom>
            <a:solidFill>
              <a:schemeClr val="tx1"/>
            </a:solidFill>
            <a:ln w="38100" cap="sq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8" name="Line 20"/>
            <p:cNvSpPr>
              <a:spLocks noChangeShapeType="1"/>
            </p:cNvSpPr>
            <p:nvPr/>
          </p:nvSpPr>
          <p:spPr bwMode="auto">
            <a:xfrm>
              <a:off x="3833" y="2376"/>
              <a:ext cx="30" cy="36"/>
            </a:xfrm>
            <a:prstGeom prst="line">
              <a:avLst/>
            </a:prstGeom>
            <a:noFill/>
            <a:ln w="38100" cap="sq">
              <a:solidFill>
                <a:srgbClr val="B2B2B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9" name="Line 21"/>
            <p:cNvSpPr>
              <a:spLocks noChangeShapeType="1"/>
            </p:cNvSpPr>
            <p:nvPr/>
          </p:nvSpPr>
          <p:spPr bwMode="auto">
            <a:xfrm flipV="1">
              <a:off x="3831" y="2683"/>
              <a:ext cx="27" cy="39"/>
            </a:xfrm>
            <a:prstGeom prst="line">
              <a:avLst/>
            </a:prstGeom>
            <a:noFill/>
            <a:ln w="38100" cap="sq">
              <a:solidFill>
                <a:srgbClr val="B2B2B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39946" name="Group 8"/>
          <p:cNvGrpSpPr>
            <a:grpSpLocks/>
          </p:cNvGrpSpPr>
          <p:nvPr/>
        </p:nvGrpSpPr>
        <p:grpSpPr bwMode="auto">
          <a:xfrm>
            <a:off x="4435984" y="4380078"/>
            <a:ext cx="546100" cy="1524000"/>
            <a:chOff x="3552" y="-48"/>
            <a:chExt cx="912" cy="2544"/>
          </a:xfrm>
        </p:grpSpPr>
        <p:pic>
          <p:nvPicPr>
            <p:cNvPr id="39948" name="Picture 9" descr="top view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594" t="28902" r="11594" b="28856"/>
            <a:stretch>
              <a:fillRect/>
            </a:stretch>
          </p:blipFill>
          <p:spPr bwMode="auto">
            <a:xfrm rot="5400000">
              <a:off x="2736" y="768"/>
              <a:ext cx="2544" cy="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49" name="Rectangle 10"/>
            <p:cNvSpPr>
              <a:spLocks noChangeArrowheads="1"/>
            </p:cNvSpPr>
            <p:nvPr/>
          </p:nvSpPr>
          <p:spPr bwMode="auto">
            <a:xfrm rot="5400000">
              <a:off x="3514" y="928"/>
              <a:ext cx="986" cy="574"/>
            </a:xfrm>
            <a:prstGeom prst="rect">
              <a:avLst/>
            </a:prstGeom>
            <a:solidFill>
              <a:schemeClr val="bg2"/>
            </a:solidFill>
            <a:ln w="38100" cap="sq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</p:grpSp>
      <p:pic>
        <p:nvPicPr>
          <p:cNvPr id="39947" name="Picture 22" descr="TopViewSentrynew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19500" y="4400550"/>
            <a:ext cx="8001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4" descr="EF0DB6A6-D5A2-43FB-8A06-A8BEEDA75D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8936" y="1755564"/>
            <a:ext cx="2303916" cy="1718311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Transmission and Backscatter Images of Tanker</a:t>
            </a:r>
          </a:p>
        </p:txBody>
      </p:sp>
      <p:sp>
        <p:nvSpPr>
          <p:cNvPr id="2867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E941216-E5EE-451D-942B-3A8C8BE8DBD1}" type="slidenum">
              <a:rPr lang="en-US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10" name="Picture 4" descr="20090616_182710_channel3_Left Side BX"/>
          <p:cNvPicPr>
            <a:picLocks noChangeAspect="1" noChangeArrowheads="1"/>
          </p:cNvPicPr>
          <p:nvPr/>
        </p:nvPicPr>
        <p:blipFill>
          <a:blip r:embed="rId3" cstate="print">
            <a:lum bright="4000" contrast="4000"/>
          </a:blip>
          <a:srcRect l="7730" t="4738" r="11664"/>
          <a:stretch>
            <a:fillRect/>
          </a:stretch>
        </p:blipFill>
        <p:spPr bwMode="auto">
          <a:xfrm>
            <a:off x="834644" y="2410540"/>
            <a:ext cx="7370572" cy="135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20090616_182710_channel1_Right Side BX"/>
          <p:cNvPicPr>
            <a:picLocks noChangeAspect="1" noChangeArrowheads="1"/>
          </p:cNvPicPr>
          <p:nvPr/>
        </p:nvPicPr>
        <p:blipFill>
          <a:blip r:embed="rId4" cstate="print">
            <a:lum bright="4000" contrast="4000"/>
          </a:blip>
          <a:srcRect l="8833" t="4762" r="10559"/>
          <a:stretch>
            <a:fillRect/>
          </a:stretch>
        </p:blipFill>
        <p:spPr bwMode="auto">
          <a:xfrm>
            <a:off x="834644" y="5063442"/>
            <a:ext cx="7370572" cy="128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20090616_182710_channel2_Top BX"/>
          <p:cNvPicPr>
            <a:picLocks noChangeAspect="1" noChangeArrowheads="1"/>
          </p:cNvPicPr>
          <p:nvPr/>
        </p:nvPicPr>
        <p:blipFill>
          <a:blip r:embed="rId5" cstate="print">
            <a:lum bright="4000" contrast="4000"/>
          </a:blip>
          <a:srcRect l="7735" t="4762" r="11603" b="9525"/>
          <a:stretch>
            <a:fillRect/>
          </a:stretch>
        </p:blipFill>
        <p:spPr bwMode="auto">
          <a:xfrm>
            <a:off x="834644" y="3830323"/>
            <a:ext cx="7370572" cy="115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 descr="20090616_181824_channel1_Transmission"/>
          <p:cNvPicPr>
            <a:picLocks noChangeAspect="1" noChangeArrowheads="1"/>
          </p:cNvPicPr>
          <p:nvPr/>
        </p:nvPicPr>
        <p:blipFill>
          <a:blip r:embed="rId6" cstate="print">
            <a:lum bright="4000" contrast="4000"/>
          </a:blip>
          <a:srcRect/>
          <a:stretch>
            <a:fillRect/>
          </a:stretch>
        </p:blipFill>
        <p:spPr bwMode="auto">
          <a:xfrm>
            <a:off x="3002459" y="950976"/>
            <a:ext cx="5202757" cy="1352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3"/>
          <p:cNvSpPr/>
          <p:nvPr/>
        </p:nvSpPr>
        <p:spPr>
          <a:xfrm>
            <a:off x="5367338" y="1346200"/>
            <a:ext cx="358775" cy="423863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544879" y="5681663"/>
            <a:ext cx="503237" cy="422275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Pass-Through Mode (Option)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2307771"/>
          </a:xfrm>
        </p:spPr>
        <p:txBody>
          <a:bodyPr/>
          <a:lstStyle/>
          <a:p>
            <a:r>
              <a:rPr lang="en-US" dirty="0" smtClean="0"/>
              <a:t>Pass-Through </a:t>
            </a:r>
            <a:r>
              <a:rPr lang="en-US" dirty="0"/>
              <a:t>Mode </a:t>
            </a:r>
            <a:r>
              <a:rPr lang="en-US" dirty="0" smtClean="0"/>
              <a:t>allows the </a:t>
            </a:r>
            <a:r>
              <a:rPr lang="en-US" dirty="0"/>
              <a:t>system </a:t>
            </a:r>
            <a:r>
              <a:rPr lang="en-US" dirty="0" smtClean="0"/>
              <a:t>operator </a:t>
            </a:r>
            <a:r>
              <a:rPr lang="en-US" dirty="0"/>
              <a:t>the freedom to pass a vehicle through the system without a scan being performed on </a:t>
            </a:r>
            <a:r>
              <a:rPr lang="en-US" dirty="0" smtClean="0"/>
              <a:t>it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selected, it enables the green traffic light allowing the driver to drive through the system – but does NOT enable the X-ray </a:t>
            </a:r>
            <a:r>
              <a:rPr lang="en-US" dirty="0" smtClean="0"/>
              <a:t>scan</a:t>
            </a:r>
          </a:p>
          <a:p>
            <a:pPr lvl="1"/>
            <a:r>
              <a:rPr lang="en-US" dirty="0" smtClean="0"/>
              <a:t>This </a:t>
            </a:r>
            <a:r>
              <a:rPr lang="en-US" dirty="0"/>
              <a:t>is particularly helpful for a Co-Located system, where the </a:t>
            </a:r>
            <a:r>
              <a:rPr lang="en-US" dirty="0" smtClean="0"/>
              <a:t>Z Portal </a:t>
            </a:r>
            <a:r>
              <a:rPr lang="en-US" dirty="0"/>
              <a:t>low energy scan is desired, but not a high energy Sentry Portal </a:t>
            </a:r>
            <a:r>
              <a:rPr lang="en-US" dirty="0" smtClean="0"/>
              <a:t>scan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2701"/>
          <a:stretch/>
        </p:blipFill>
        <p:spPr>
          <a:xfrm>
            <a:off x="369221" y="3526971"/>
            <a:ext cx="8363631" cy="147089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127422" y="3445329"/>
            <a:ext cx="808264" cy="775607"/>
          </a:xfrm>
          <a:prstGeom prst="ellipse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endCxn id="6" idx="3"/>
          </p:cNvCxnSpPr>
          <p:nvPr/>
        </p:nvCxnSpPr>
        <p:spPr>
          <a:xfrm flipV="1">
            <a:off x="6237514" y="4107351"/>
            <a:ext cx="1008276" cy="1332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 bwMode="auto">
          <a:xfrm>
            <a:off x="4444747" y="5453340"/>
            <a:ext cx="358553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US" sz="14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Disables X-rays with traffic control still working</a:t>
            </a:r>
          </a:p>
        </p:txBody>
      </p:sp>
    </p:spTree>
    <p:extLst>
      <p:ext uri="{BB962C8B-B14F-4D97-AF65-F5344CB8AC3E}">
        <p14:creationId xmlns:p14="http://schemas.microsoft.com/office/powerpoint/2010/main" val="15237347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Cargo Sensor Options</a:t>
            </a:r>
          </a:p>
        </p:txBody>
      </p:sp>
      <p:sp>
        <p:nvSpPr>
          <p:cNvPr id="10246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021638" cy="5181600"/>
          </a:xfrm>
        </p:spPr>
        <p:txBody>
          <a:bodyPr/>
          <a:lstStyle/>
          <a:p>
            <a:pPr lvl="1"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lvl="1" eaLnBrk="1" hangingPunct="1"/>
            <a:endParaRPr lang="en-US" dirty="0" smtClean="0"/>
          </a:p>
        </p:txBody>
      </p:sp>
      <p:sp>
        <p:nvSpPr>
          <p:cNvPr id="10242" name="Slide Number Placeholder 3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A87154EC-C67F-48BB-BDE3-46B4B7664980}" type="slidenum">
              <a:rPr lang="en-US" smtClean="0">
                <a:latin typeface="Arial" pitchFamily="34" charset="0"/>
                <a:cs typeface="Arial" pitchFamily="34" charset="0"/>
              </a:rPr>
              <a:pPr/>
              <a:t>33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4" name="Rectangle 17"/>
          <p:cNvSpPr>
            <a:spLocks noChangeArrowheads="1"/>
          </p:cNvSpPr>
          <p:nvPr/>
        </p:nvSpPr>
        <p:spPr bwMode="auto">
          <a:xfrm>
            <a:off x="304800" y="2971800"/>
            <a:ext cx="8534400" cy="1600200"/>
          </a:xfrm>
          <a:prstGeom prst="rect">
            <a:avLst/>
          </a:prstGeom>
          <a:solidFill>
            <a:schemeClr val="bg2"/>
          </a:solidFill>
          <a:ln w="38100" cap="sq" algn="ctr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anchor="ctr">
            <a:noAutofit/>
          </a:bodyPr>
          <a:lstStyle/>
          <a:p>
            <a:endParaRPr lang="en-US"/>
          </a:p>
        </p:txBody>
      </p:sp>
      <p:sp>
        <p:nvSpPr>
          <p:cNvPr id="358406" name="AutoShape 6"/>
          <p:cNvSpPr>
            <a:spLocks noChangeArrowheads="1"/>
          </p:cNvSpPr>
          <p:nvPr/>
        </p:nvSpPr>
        <p:spPr bwMode="auto">
          <a:xfrm>
            <a:off x="7086600" y="4800600"/>
            <a:ext cx="1527858" cy="1371600"/>
          </a:xfrm>
          <a:prstGeom prst="roundRect">
            <a:avLst>
              <a:gd name="adj" fmla="val 16667"/>
            </a:avLst>
          </a:prstGeom>
          <a:blipFill dpi="0" rotWithShape="1">
            <a:blip r:embed="rId3" cstate="print"/>
            <a:srcRect/>
            <a:stretch>
              <a:fillRect r="-19181"/>
            </a:stretch>
          </a:blipFill>
          <a:ln w="38100" cap="sq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358407" name="AutoShape 7"/>
          <p:cNvSpPr>
            <a:spLocks noChangeArrowheads="1"/>
          </p:cNvSpPr>
          <p:nvPr/>
        </p:nvSpPr>
        <p:spPr bwMode="auto">
          <a:xfrm>
            <a:off x="6858000" y="1371600"/>
            <a:ext cx="1527858" cy="1371600"/>
          </a:xfrm>
          <a:prstGeom prst="roundRect">
            <a:avLst>
              <a:gd name="adj" fmla="val 16667"/>
            </a:avLst>
          </a:prstGeom>
          <a:blipFill dpi="0" rotWithShape="1">
            <a:blip r:embed="rId4" cstate="print"/>
            <a:srcRect/>
            <a:stretch>
              <a:fillRect r="-35200"/>
            </a:stretch>
          </a:blipFill>
          <a:ln w="38100" cap="sq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358408" name="AutoShape 8"/>
          <p:cNvSpPr>
            <a:spLocks noChangeArrowheads="1"/>
          </p:cNvSpPr>
          <p:nvPr/>
        </p:nvSpPr>
        <p:spPr bwMode="auto">
          <a:xfrm>
            <a:off x="605742" y="4800600"/>
            <a:ext cx="1527858" cy="1371600"/>
          </a:xfrm>
          <a:prstGeom prst="roundRect">
            <a:avLst>
              <a:gd name="adj" fmla="val 16667"/>
            </a:avLst>
          </a:prstGeom>
          <a:blipFill dpi="0" rotWithShape="1">
            <a:blip r:embed="rId5" cstate="print"/>
            <a:srcRect/>
            <a:stretch>
              <a:fillRect r="-38980"/>
            </a:stretch>
          </a:blipFill>
          <a:ln w="38100" cap="sq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358409" name="AutoShape 9"/>
          <p:cNvSpPr>
            <a:spLocks noChangeArrowheads="1"/>
          </p:cNvSpPr>
          <p:nvPr/>
        </p:nvSpPr>
        <p:spPr bwMode="auto">
          <a:xfrm>
            <a:off x="609600" y="1371600"/>
            <a:ext cx="1527858" cy="1371600"/>
          </a:xfrm>
          <a:prstGeom prst="roundRect">
            <a:avLst>
              <a:gd name="adj" fmla="val 16667"/>
            </a:avLst>
          </a:prstGeom>
          <a:blipFill dpi="0" rotWithShape="1">
            <a:blip r:embed="rId6" cstate="print"/>
            <a:srcRect/>
            <a:stretch>
              <a:fillRect r="-127939"/>
            </a:stretch>
          </a:blipFill>
          <a:ln w="38100" cap="sq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358410" name="AutoShape 10"/>
          <p:cNvSpPr>
            <a:spLocks noChangeArrowheads="1"/>
          </p:cNvSpPr>
          <p:nvPr/>
        </p:nvSpPr>
        <p:spPr bwMode="auto">
          <a:xfrm>
            <a:off x="3810000" y="1371600"/>
            <a:ext cx="1527858" cy="1371600"/>
          </a:xfrm>
          <a:prstGeom prst="roundRect">
            <a:avLst>
              <a:gd name="adj" fmla="val 16667"/>
            </a:avLst>
          </a:prstGeom>
          <a:blipFill dpi="0" rotWithShape="1">
            <a:blip r:embed="rId7" cstate="print"/>
            <a:srcRect/>
            <a:stretch>
              <a:fillRect r="-22976"/>
            </a:stretch>
          </a:blipFill>
          <a:ln w="38100" cap="sq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358411" name="AutoShape 11"/>
          <p:cNvSpPr>
            <a:spLocks noChangeArrowheads="1"/>
          </p:cNvSpPr>
          <p:nvPr/>
        </p:nvSpPr>
        <p:spPr bwMode="auto">
          <a:xfrm>
            <a:off x="3806142" y="4800600"/>
            <a:ext cx="1527858" cy="1371600"/>
          </a:xfrm>
          <a:prstGeom prst="roundRect">
            <a:avLst>
              <a:gd name="adj" fmla="val 16667"/>
            </a:avLst>
          </a:prstGeom>
          <a:blipFill dpi="0" rotWithShape="1">
            <a:blip r:embed="rId8" cstate="print"/>
            <a:srcRect/>
            <a:stretch>
              <a:fillRect r="-19781"/>
            </a:stretch>
          </a:blipFill>
          <a:ln w="38100" cap="sq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pic>
        <p:nvPicPr>
          <p:cNvPr id="358414" name="Picture 14" descr="HTP Illustration top low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19997" y="3090862"/>
            <a:ext cx="1676400" cy="1328738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10269" name="Text Box 22"/>
          <p:cNvSpPr txBox="1">
            <a:spLocks noChangeArrowheads="1"/>
          </p:cNvSpPr>
          <p:nvPr/>
        </p:nvSpPr>
        <p:spPr bwMode="auto">
          <a:xfrm>
            <a:off x="457200" y="6172200"/>
            <a:ext cx="1905000" cy="304800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folHlink"/>
                </a:solidFill>
                <a:latin typeface="Calibri" panose="020F0502020204030204" pitchFamily="34" charset="0"/>
              </a:rPr>
              <a:t>License Plate </a:t>
            </a:r>
            <a:r>
              <a:rPr lang="en-US" sz="1400" dirty="0" smtClean="0">
                <a:solidFill>
                  <a:schemeClr val="folHlink"/>
                </a:solidFill>
                <a:latin typeface="Calibri" panose="020F0502020204030204" pitchFamily="34" charset="0"/>
              </a:rPr>
              <a:t>Reader</a:t>
            </a:r>
            <a:endParaRPr lang="en-US" sz="1400" dirty="0">
              <a:solidFill>
                <a:schemeClr val="folHlink"/>
              </a:solidFill>
              <a:latin typeface="Calibri" panose="020F0502020204030204" pitchFamily="34" charset="0"/>
            </a:endParaRPr>
          </a:p>
        </p:txBody>
      </p:sp>
      <p:sp>
        <p:nvSpPr>
          <p:cNvPr id="10270" name="Text Box 23"/>
          <p:cNvSpPr txBox="1">
            <a:spLocks noChangeArrowheads="1"/>
          </p:cNvSpPr>
          <p:nvPr/>
        </p:nvSpPr>
        <p:spPr bwMode="auto">
          <a:xfrm>
            <a:off x="3429000" y="990600"/>
            <a:ext cx="2286000" cy="304800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1400" dirty="0">
                <a:solidFill>
                  <a:schemeClr val="folHlink"/>
                </a:solidFill>
                <a:latin typeface="Calibri" panose="020F0502020204030204" pitchFamily="34" charset="0"/>
              </a:rPr>
              <a:t>Manifest Scanning</a:t>
            </a:r>
          </a:p>
        </p:txBody>
      </p:sp>
      <p:sp>
        <p:nvSpPr>
          <p:cNvPr id="10271" name="Text Box 24"/>
          <p:cNvSpPr txBox="1">
            <a:spLocks noChangeArrowheads="1"/>
          </p:cNvSpPr>
          <p:nvPr/>
        </p:nvSpPr>
        <p:spPr bwMode="auto">
          <a:xfrm>
            <a:off x="3581400" y="6172200"/>
            <a:ext cx="2057400" cy="307777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folHlink"/>
                </a:solidFill>
                <a:latin typeface="Calibri" panose="020F0502020204030204" pitchFamily="34" charset="0"/>
              </a:rPr>
              <a:t>Perimeter</a:t>
            </a:r>
            <a:r>
              <a:rPr lang="en-US" sz="1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en-US" sz="1400" dirty="0">
                <a:solidFill>
                  <a:schemeClr val="folHlink"/>
                </a:solidFill>
                <a:latin typeface="Calibri" panose="020F0502020204030204" pitchFamily="34" charset="0"/>
              </a:rPr>
              <a:t>CCTV Cameras</a:t>
            </a:r>
          </a:p>
        </p:txBody>
      </p:sp>
      <p:sp>
        <p:nvSpPr>
          <p:cNvPr id="10272" name="Text Box 25"/>
          <p:cNvSpPr txBox="1">
            <a:spLocks noChangeArrowheads="1"/>
          </p:cNvSpPr>
          <p:nvPr/>
        </p:nvSpPr>
        <p:spPr bwMode="auto">
          <a:xfrm>
            <a:off x="228600" y="990600"/>
            <a:ext cx="2438400" cy="304800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1400" dirty="0">
                <a:solidFill>
                  <a:schemeClr val="folHlink"/>
                </a:solidFill>
                <a:latin typeface="Calibri" panose="020F0502020204030204" pitchFamily="34" charset="0"/>
              </a:rPr>
              <a:t>Under Vehicle Inspection</a:t>
            </a:r>
          </a:p>
        </p:txBody>
      </p:sp>
      <p:sp>
        <p:nvSpPr>
          <p:cNvPr id="10273" name="Text Box 26"/>
          <p:cNvSpPr txBox="1">
            <a:spLocks noChangeArrowheads="1"/>
          </p:cNvSpPr>
          <p:nvPr/>
        </p:nvSpPr>
        <p:spPr bwMode="auto">
          <a:xfrm>
            <a:off x="6553200" y="6172200"/>
            <a:ext cx="2514600" cy="307777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folHlink"/>
                </a:solidFill>
                <a:latin typeface="Calibri" panose="020F0502020204030204" pitchFamily="34" charset="0"/>
              </a:rPr>
              <a:t>Container </a:t>
            </a:r>
            <a:r>
              <a:rPr lang="en-US" sz="1400" dirty="0" smtClean="0">
                <a:solidFill>
                  <a:schemeClr val="folHlink"/>
                </a:solidFill>
                <a:latin typeface="Calibri" panose="020F0502020204030204" pitchFamily="34" charset="0"/>
              </a:rPr>
              <a:t>Code Recognition</a:t>
            </a:r>
            <a:endParaRPr lang="en-US" sz="1400" dirty="0">
              <a:solidFill>
                <a:schemeClr val="folHlink"/>
              </a:solidFill>
              <a:latin typeface="Calibri" panose="020F0502020204030204" pitchFamily="34" charset="0"/>
            </a:endParaRPr>
          </a:p>
        </p:txBody>
      </p:sp>
      <p:sp>
        <p:nvSpPr>
          <p:cNvPr id="10274" name="Text Box 27"/>
          <p:cNvSpPr txBox="1">
            <a:spLocks noChangeArrowheads="1"/>
          </p:cNvSpPr>
          <p:nvPr/>
        </p:nvSpPr>
        <p:spPr bwMode="auto">
          <a:xfrm>
            <a:off x="6400800" y="990600"/>
            <a:ext cx="2286000" cy="304800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1400" dirty="0">
                <a:solidFill>
                  <a:schemeClr val="folHlink"/>
                </a:solidFill>
                <a:latin typeface="Calibri" panose="020F0502020204030204" pitchFamily="34" charset="0"/>
              </a:rPr>
              <a:t>Radiation Detection</a:t>
            </a:r>
          </a:p>
        </p:txBody>
      </p:sp>
      <p:sp>
        <p:nvSpPr>
          <p:cNvPr id="10275" name="Line 28"/>
          <p:cNvSpPr>
            <a:spLocks noChangeShapeType="1"/>
          </p:cNvSpPr>
          <p:nvPr/>
        </p:nvSpPr>
        <p:spPr bwMode="auto">
          <a:xfrm>
            <a:off x="1371600" y="2762250"/>
            <a:ext cx="0" cy="152400"/>
          </a:xfrm>
          <a:prstGeom prst="line">
            <a:avLst/>
          </a:prstGeom>
          <a:noFill/>
          <a:ln w="38100" cap="sq">
            <a:solidFill>
              <a:schemeClr val="folHlink"/>
            </a:solidFill>
            <a:round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276" name="Line 29"/>
          <p:cNvSpPr>
            <a:spLocks noChangeShapeType="1"/>
          </p:cNvSpPr>
          <p:nvPr/>
        </p:nvSpPr>
        <p:spPr bwMode="auto">
          <a:xfrm>
            <a:off x="4572000" y="2743200"/>
            <a:ext cx="0" cy="228600"/>
          </a:xfrm>
          <a:prstGeom prst="line">
            <a:avLst/>
          </a:prstGeom>
          <a:noFill/>
          <a:ln w="38100" cap="sq">
            <a:solidFill>
              <a:schemeClr val="folHlink"/>
            </a:solidFill>
            <a:round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0277" name="Line 30"/>
          <p:cNvSpPr>
            <a:spLocks noChangeShapeType="1"/>
          </p:cNvSpPr>
          <p:nvPr/>
        </p:nvSpPr>
        <p:spPr bwMode="auto">
          <a:xfrm>
            <a:off x="7696200" y="2743200"/>
            <a:ext cx="0" cy="228600"/>
          </a:xfrm>
          <a:prstGeom prst="line">
            <a:avLst/>
          </a:prstGeom>
          <a:noFill/>
          <a:ln w="38100" cap="sq">
            <a:solidFill>
              <a:schemeClr val="folHlink"/>
            </a:solidFill>
            <a:round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0278" name="Line 31"/>
          <p:cNvSpPr>
            <a:spLocks noChangeShapeType="1"/>
          </p:cNvSpPr>
          <p:nvPr/>
        </p:nvSpPr>
        <p:spPr bwMode="auto">
          <a:xfrm>
            <a:off x="7924800" y="4572000"/>
            <a:ext cx="0" cy="228600"/>
          </a:xfrm>
          <a:prstGeom prst="line">
            <a:avLst/>
          </a:prstGeom>
          <a:noFill/>
          <a:ln w="38100" cap="sq">
            <a:solidFill>
              <a:schemeClr val="folHlink"/>
            </a:solidFill>
            <a:round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0279" name="Line 32"/>
          <p:cNvSpPr>
            <a:spLocks noChangeShapeType="1"/>
          </p:cNvSpPr>
          <p:nvPr/>
        </p:nvSpPr>
        <p:spPr bwMode="auto">
          <a:xfrm>
            <a:off x="4572000" y="4572000"/>
            <a:ext cx="0" cy="228600"/>
          </a:xfrm>
          <a:prstGeom prst="line">
            <a:avLst/>
          </a:prstGeom>
          <a:noFill/>
          <a:ln w="38100" cap="sq">
            <a:solidFill>
              <a:schemeClr val="folHlink"/>
            </a:solidFill>
            <a:round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0280" name="Line 33"/>
          <p:cNvSpPr>
            <a:spLocks noChangeShapeType="1"/>
          </p:cNvSpPr>
          <p:nvPr/>
        </p:nvSpPr>
        <p:spPr bwMode="auto">
          <a:xfrm>
            <a:off x="1371600" y="4610100"/>
            <a:ext cx="0" cy="152400"/>
          </a:xfrm>
          <a:prstGeom prst="line">
            <a:avLst/>
          </a:prstGeom>
          <a:noFill/>
          <a:ln w="38100" cap="sq">
            <a:solidFill>
              <a:schemeClr val="folHlink"/>
            </a:solidFill>
            <a:round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31" name="Picture 30" descr="CIMG1155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14400" y="3103418"/>
            <a:ext cx="1727200" cy="129540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0" name="Picture 3" descr="W:\Sales and Marketing\Communications\Image Gallery\Cargo\Z Portal\System Photos\QATAR PICS\DSC05023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62198" y="3106270"/>
            <a:ext cx="1775012" cy="1331259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27264217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License Plate Reader (LPR) System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5538419" cy="4968240"/>
          </a:xfrm>
        </p:spPr>
        <p:txBody>
          <a:bodyPr>
            <a:normAutofit fontScale="85000" lnSpcReduction="10000"/>
          </a:bodyPr>
          <a:lstStyle/>
          <a:p>
            <a:pPr indent="0">
              <a:spcAft>
                <a:spcPts val="600"/>
              </a:spcAft>
            </a:pPr>
            <a:r>
              <a:rPr lang="en-US" dirty="0" smtClean="0"/>
              <a:t>Integrated with </a:t>
            </a:r>
            <a:r>
              <a:rPr lang="en-US" dirty="0" err="1" smtClean="0"/>
              <a:t>ASEInspection</a:t>
            </a:r>
            <a:r>
              <a:rPr lang="en-US" dirty="0" smtClean="0"/>
              <a:t> Software</a:t>
            </a:r>
          </a:p>
          <a:p>
            <a:pPr indent="0">
              <a:spcAft>
                <a:spcPts val="600"/>
              </a:spcAft>
            </a:pPr>
            <a:r>
              <a:rPr lang="en-US" dirty="0" smtClean="0"/>
              <a:t>License plate information is automatically entered into image database via Optical Character Recognition System</a:t>
            </a:r>
          </a:p>
          <a:p>
            <a:pPr marL="796925" lvl="1" indent="-285750">
              <a:lnSpc>
                <a:spcPct val="80000"/>
              </a:lnSpc>
              <a:spcAft>
                <a:spcPts val="600"/>
              </a:spcAft>
            </a:pPr>
            <a:r>
              <a:rPr lang="en-US" dirty="0"/>
              <a:t>Large install base with proven License Plate Reader performance</a:t>
            </a:r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en-US" dirty="0" smtClean="0"/>
              <a:t>Captures front and rear license plates </a:t>
            </a:r>
          </a:p>
          <a:p>
            <a:pPr marL="796925" lvl="1" indent="-285750">
              <a:lnSpc>
                <a:spcPct val="80000"/>
              </a:lnSpc>
              <a:spcAft>
                <a:spcPts val="600"/>
              </a:spcAft>
            </a:pPr>
            <a:r>
              <a:rPr lang="en-US" dirty="0"/>
              <a:t>Multiple images captured for each plate ensures high recognition </a:t>
            </a:r>
            <a:r>
              <a:rPr lang="en-US" dirty="0" smtClean="0"/>
              <a:t>rate</a:t>
            </a:r>
            <a:endParaRPr lang="en-US" dirty="0"/>
          </a:p>
          <a:p>
            <a:pPr indent="0">
              <a:spcAft>
                <a:spcPts val="600"/>
              </a:spcAft>
            </a:pPr>
            <a:r>
              <a:rPr lang="en-US" dirty="0"/>
              <a:t>Reading of reflective and non-reflective plates supported </a:t>
            </a:r>
          </a:p>
          <a:p>
            <a:pPr indent="0">
              <a:spcAft>
                <a:spcPts val="600"/>
              </a:spcAft>
            </a:pPr>
            <a:r>
              <a:rPr lang="en-US" dirty="0" smtClean="0"/>
              <a:t>Integrated Scene </a:t>
            </a:r>
            <a:r>
              <a:rPr lang="en-US" dirty="0"/>
              <a:t>C</a:t>
            </a:r>
            <a:r>
              <a:rPr lang="en-US" dirty="0" smtClean="0"/>
              <a:t>amera for view of approaching vehicle; useful to obtain </a:t>
            </a:r>
            <a:r>
              <a:rPr lang="en-US" dirty="0"/>
              <a:t>images of the driver, as well as make and model vehicle information </a:t>
            </a:r>
            <a:endParaRPr lang="en-US" dirty="0" smtClean="0"/>
          </a:p>
          <a:p>
            <a:pPr indent="0">
              <a:spcAft>
                <a:spcPts val="600"/>
              </a:spcAft>
            </a:pPr>
            <a:r>
              <a:rPr lang="en-US" dirty="0" smtClean="0"/>
              <a:t>Operates in a wide range of weather conditions</a:t>
            </a:r>
            <a:endParaRPr lang="en-US" dirty="0"/>
          </a:p>
          <a:p>
            <a:pPr indent="0">
              <a:spcAft>
                <a:spcPts val="600"/>
              </a:spcAft>
            </a:pPr>
            <a:r>
              <a:rPr lang="en-US" dirty="0" smtClean="0"/>
              <a:t>&gt;95% average read accuracy rates. Data varies by country</a:t>
            </a:r>
          </a:p>
        </p:txBody>
      </p:sp>
      <p:sp>
        <p:nvSpPr>
          <p:cNvPr id="2662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7C41D95-CDAA-4CF5-A3F4-0EEACC33CC2D}" type="slidenum">
              <a:rPr lang="en-US">
                <a:solidFill>
                  <a:srgbClr val="303030">
                    <a:lumMod val="65000"/>
                    <a:lumOff val="35000"/>
                  </a:srgbClr>
                </a:solidFill>
                <a:latin typeface="Arial" charset="0"/>
                <a:cs typeface="Arial" charset="0"/>
              </a:rPr>
              <a:pPr>
                <a:defRPr/>
              </a:pPr>
              <a:t>34</a:t>
            </a:fld>
            <a:endParaRPr lang="en-US">
              <a:solidFill>
                <a:srgbClr val="303030">
                  <a:lumMod val="65000"/>
                  <a:lumOff val="35000"/>
                </a:srgbClr>
              </a:solidFill>
              <a:latin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432" y="3782192"/>
            <a:ext cx="2891420" cy="24129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8" t="7866" r="21786" b="11881"/>
          <a:stretch/>
        </p:blipFill>
        <p:spPr>
          <a:xfrm>
            <a:off x="6000670" y="1107628"/>
            <a:ext cx="1095553" cy="25225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0" t="7940" r="7975" b="921"/>
          <a:stretch/>
        </p:blipFill>
        <p:spPr>
          <a:xfrm>
            <a:off x="7215575" y="1088135"/>
            <a:ext cx="1445710" cy="256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569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Container Code Recognition (CCR)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5702766" cy="496824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Analyze, integrate, and archive container ID data with cargo X-ray system images and subsystem data</a:t>
            </a:r>
          </a:p>
          <a:p>
            <a:pPr>
              <a:lnSpc>
                <a:spcPct val="120000"/>
              </a:lnSpc>
            </a:pPr>
            <a:r>
              <a:rPr lang="en-US" dirty="0"/>
              <a:t>CCR system auto adjusts for changes in scene illumination for optimum container recognition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Performance </a:t>
            </a:r>
            <a:r>
              <a:rPr lang="en-US" dirty="0"/>
              <a:t>optimized for the full range of Intermodal Containers defined in ISO </a:t>
            </a:r>
            <a:r>
              <a:rPr lang="en-US" dirty="0" smtClean="0"/>
              <a:t>668</a:t>
            </a:r>
          </a:p>
          <a:p>
            <a:pPr marL="341313" lvl="1" indent="-334963">
              <a:lnSpc>
                <a:spcPct val="120000"/>
              </a:lnSpc>
            </a:pPr>
            <a:r>
              <a:rPr lang="en-US" dirty="0"/>
              <a:t>Covers all types of containers (20, 40, 45, 20/20 feet and combinations).  Performance guaranteed for single conveyances, tandem conveyances, and dual containers mounted on a single conveyance</a:t>
            </a:r>
          </a:p>
          <a:p>
            <a:pPr indent="0">
              <a:lnSpc>
                <a:spcPct val="120000"/>
              </a:lnSpc>
            </a:pPr>
            <a:r>
              <a:rPr lang="en-US" dirty="0" smtClean="0"/>
              <a:t>Optional </a:t>
            </a:r>
            <a:r>
              <a:rPr lang="en-US" dirty="0"/>
              <a:t>integrated License Plate Reader to capture the front and rear license plates of the truck and trailer</a:t>
            </a:r>
          </a:p>
          <a:p>
            <a:pPr indent="0">
              <a:lnSpc>
                <a:spcPct val="120000"/>
              </a:lnSpc>
            </a:pPr>
            <a:r>
              <a:rPr lang="en-US" dirty="0" smtClean="0"/>
              <a:t>Optional integrated </a:t>
            </a:r>
            <a:r>
              <a:rPr lang="en-US" dirty="0"/>
              <a:t>Scene Camera for view of approaching vehicle; useful to obtain images of the driver, as well as make and model vehicle </a:t>
            </a:r>
            <a:r>
              <a:rPr lang="en-US" dirty="0" smtClean="0"/>
              <a:t>information</a:t>
            </a:r>
          </a:p>
          <a:p>
            <a:pPr indent="0">
              <a:lnSpc>
                <a:spcPct val="120000"/>
              </a:lnSpc>
            </a:pPr>
            <a:r>
              <a:rPr lang="en-US" dirty="0" smtClean="0"/>
              <a:t>Both LPR and Scene camera images and character text strings are attached to the X-ray record along with the CCR images/ text strings</a:t>
            </a:r>
          </a:p>
          <a:p>
            <a:pPr>
              <a:lnSpc>
                <a:spcPct val="120000"/>
              </a:lnSpc>
            </a:pPr>
            <a:r>
              <a:rPr lang="en-US" dirty="0"/>
              <a:t>Large install base with proven Container Code Recognition performance</a:t>
            </a:r>
          </a:p>
          <a:p>
            <a:pPr marL="285750" lvl="2" indent="-285750">
              <a:lnSpc>
                <a:spcPct val="120000"/>
              </a:lnSpc>
              <a:spcBef>
                <a:spcPts val="12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dirty="0"/>
              <a:t>&gt;95% accuracy</a:t>
            </a:r>
          </a:p>
          <a:p>
            <a:pPr indent="0">
              <a:lnSpc>
                <a:spcPct val="80000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>
                <a:solidFill>
                  <a:srgbClr val="303030">
                    <a:lumMod val="65000"/>
                    <a:lumOff val="35000"/>
                  </a:srgbClr>
                </a:solidFill>
              </a:rPr>
              <a:pPr>
                <a:defRPr/>
              </a:pPr>
              <a:t>35</a:t>
            </a:fld>
            <a:endParaRPr lang="en-US" dirty="0">
              <a:solidFill>
                <a:srgbClr val="30303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1026" name="Picture 2" descr="cid:image002.png@01D057DE.9E95AD70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666" y="3437511"/>
            <a:ext cx="2665493" cy="2119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666" y="1248058"/>
            <a:ext cx="2717165" cy="187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961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Under Vehicle Inspection System (UVIS) (Option)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342899" y="1219200"/>
            <a:ext cx="8166919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Safe, rapid and thorough method of examining the undercarriage of passenger and commercial vehicles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Capture a single, seamless, high-resolution image for accurate detection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Provides 12X zoom capability, contrast and brightness adjustment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Image integrated into ASEInspection</a:t>
            </a:r>
          </a:p>
        </p:txBody>
      </p:sp>
      <p:sp>
        <p:nvSpPr>
          <p:cNvPr id="32770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70BB5A4-35DB-4465-A333-C4EFFE91D9C0}" type="slidenum">
              <a:rPr lang="en-US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63"/>
          <a:stretch/>
        </p:blipFill>
        <p:spPr>
          <a:xfrm>
            <a:off x="471949" y="3898524"/>
            <a:ext cx="8278761" cy="159767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Networking (Option)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143000"/>
            <a:ext cx="8226425" cy="504444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1800" dirty="0" smtClean="0"/>
              <a:t>ASE Connect</a:t>
            </a:r>
            <a:r>
              <a:rPr lang="en-US" baseline="30000" dirty="0" smtClean="0"/>
              <a:t>™ </a:t>
            </a:r>
            <a:r>
              <a:rPr lang="en-US" sz="1800" dirty="0" smtClean="0"/>
              <a:t>Networking Solution</a:t>
            </a:r>
            <a:endParaRPr lang="en-US" sz="1600" dirty="0" smtClean="0"/>
          </a:p>
          <a:p>
            <a:pPr lvl="1" eaLnBrk="1" hangingPunct="1">
              <a:lnSpc>
                <a:spcPct val="70000"/>
              </a:lnSpc>
            </a:pPr>
            <a:r>
              <a:rPr lang="en-US" sz="1800" dirty="0" smtClean="0"/>
              <a:t>Allows for the centralized management of equipment, images, and data by a common software application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800" dirty="0" smtClean="0"/>
              <a:t>Scalable and customizable to meet specific security requirements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800" dirty="0" smtClean="0"/>
              <a:t>Allows for networked image viewing and analysis at a secondary or remote analysis station 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800" dirty="0" smtClean="0"/>
              <a:t>Web enabled browser allows supervisors to run reports, view equipment status, manage users, and manage the database</a:t>
            </a:r>
          </a:p>
        </p:txBody>
      </p:sp>
      <p:sp>
        <p:nvSpPr>
          <p:cNvPr id="11266" name="Slide Number Placeholder 3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6450E993-1431-4D01-B5C5-4E7EAE359D12}" type="slidenum">
              <a:rPr lang="en-US" smtClean="0">
                <a:latin typeface="Arial" pitchFamily="34" charset="0"/>
                <a:cs typeface="Arial" pitchFamily="34" charset="0"/>
              </a:rPr>
              <a:pPr/>
              <a:t>37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70" name="Picture 11" descr="Network-ZP-0610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275408"/>
            <a:ext cx="4648200" cy="307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67061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Sentry </a:t>
            </a:r>
            <a:r>
              <a:rPr lang="en-US" dirty="0"/>
              <a:t>Portal </a:t>
            </a:r>
            <a:r>
              <a:rPr lang="en-US" dirty="0" smtClean="0"/>
              <a:t>System Summary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US" dirty="0"/>
              <a:t>High quality imaging with material discrimination </a:t>
            </a:r>
          </a:p>
          <a:p>
            <a:pPr eaLnBrk="1" hangingPunct="1">
              <a:lnSpc>
                <a:spcPct val="70000"/>
              </a:lnSpc>
            </a:pPr>
            <a:r>
              <a:rPr lang="en-US" dirty="0" smtClean="0"/>
              <a:t>High throughput of up to 150 trucks per hour</a:t>
            </a:r>
          </a:p>
          <a:p>
            <a:pPr eaLnBrk="1" hangingPunct="1">
              <a:lnSpc>
                <a:spcPct val="70000"/>
              </a:lnSpc>
            </a:pPr>
            <a:r>
              <a:rPr lang="en-US" dirty="0" smtClean="0"/>
              <a:t>Compact footprint due to small structure and low radiation dose </a:t>
            </a:r>
          </a:p>
          <a:p>
            <a:pPr>
              <a:lnSpc>
                <a:spcPct val="70000"/>
              </a:lnSpc>
            </a:pPr>
            <a:r>
              <a:rPr lang="en-US" dirty="0"/>
              <a:t>Radiation </a:t>
            </a:r>
            <a:r>
              <a:rPr lang="en-US" dirty="0" smtClean="0"/>
              <a:t>safe for cargo and drivers</a:t>
            </a:r>
            <a:endParaRPr lang="en-US" dirty="0"/>
          </a:p>
          <a:p>
            <a:pPr eaLnBrk="1" hangingPunct="1">
              <a:lnSpc>
                <a:spcPct val="70000"/>
              </a:lnSpc>
            </a:pPr>
            <a:r>
              <a:rPr lang="en-US" dirty="0" smtClean="0"/>
              <a:t>Integrate with Z Portal for enhanced detection and imaging of entire vehicle</a:t>
            </a:r>
          </a:p>
          <a:p>
            <a:pPr eaLnBrk="1" hangingPunct="1">
              <a:lnSpc>
                <a:spcPct val="70000"/>
              </a:lnSpc>
            </a:pPr>
            <a:endParaRPr lang="en-US" dirty="0" smtClean="0"/>
          </a:p>
          <a:p>
            <a:pPr eaLnBrk="1" hangingPunct="1">
              <a:lnSpc>
                <a:spcPct val="70000"/>
              </a:lnSpc>
            </a:pPr>
            <a:endParaRPr lang="en-US" dirty="0" smtClean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73B5BED-F07C-4D54-8271-78A6A6639E90}" type="slidenum">
              <a:rPr lang="en-US" smtClean="0">
                <a:latin typeface="Arial" pitchFamily="34" charset="0"/>
              </a:rPr>
              <a:pPr>
                <a:defRPr/>
              </a:pPr>
              <a:t>38</a:t>
            </a:fld>
            <a:endParaRPr lang="en-US" dirty="0" smtClean="0">
              <a:latin typeface="Arial" pitchFamily="34" charset="0"/>
            </a:endParaRPr>
          </a:p>
        </p:txBody>
      </p:sp>
      <p:pic>
        <p:nvPicPr>
          <p:cNvPr id="57349" name="Picture 4" descr="HTP Illustration top l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3427" y="3196590"/>
            <a:ext cx="5314950" cy="2990850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38100" cap="sq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38100" cap="sq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S&amp;E 2010">
  <a:themeElements>
    <a:clrScheme name="AS&amp;E Colors">
      <a:dk1>
        <a:srgbClr val="00000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F3A42F"/>
      </a:accent2>
      <a:accent3>
        <a:srgbClr val="BBBDC3"/>
      </a:accent3>
      <a:accent4>
        <a:srgbClr val="D32027"/>
      </a:accent4>
      <a:accent5>
        <a:srgbClr val="000000"/>
      </a:accent5>
      <a:accent6>
        <a:srgbClr val="4F81BD"/>
      </a:accent6>
      <a:hlink>
        <a:srgbClr val="D32027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ASE_2010_Theme_Final">
  <a:themeElements>
    <a:clrScheme name="AS&amp;E Colors">
      <a:dk1>
        <a:srgbClr val="00000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F3A42F"/>
      </a:accent2>
      <a:accent3>
        <a:srgbClr val="BBBDC3"/>
      </a:accent3>
      <a:accent4>
        <a:srgbClr val="D32027"/>
      </a:accent4>
      <a:accent5>
        <a:srgbClr val="000000"/>
      </a:accent5>
      <a:accent6>
        <a:srgbClr val="4F81BD"/>
      </a:accent6>
      <a:hlink>
        <a:srgbClr val="D32027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Theme1">
  <a:themeElements>
    <a:clrScheme name="AS&amp;E Colors">
      <a:dk1>
        <a:srgbClr val="00000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F3A42F"/>
      </a:accent2>
      <a:accent3>
        <a:srgbClr val="BBBDC3"/>
      </a:accent3>
      <a:accent4>
        <a:srgbClr val="D32027"/>
      </a:accent4>
      <a:accent5>
        <a:srgbClr val="000000"/>
      </a:accent5>
      <a:accent6>
        <a:srgbClr val="4F81BD"/>
      </a:accent6>
      <a:hlink>
        <a:srgbClr val="D32027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ASE_2011_THEME_FINAL">
  <a:themeElements>
    <a:clrScheme name="AS&amp;E Colors">
      <a:dk1>
        <a:srgbClr val="00000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F3A42F"/>
      </a:accent2>
      <a:accent3>
        <a:srgbClr val="BBBDC3"/>
      </a:accent3>
      <a:accent4>
        <a:srgbClr val="D32027"/>
      </a:accent4>
      <a:accent5>
        <a:srgbClr val="000000"/>
      </a:accent5>
      <a:accent6>
        <a:srgbClr val="4F81BD"/>
      </a:accent6>
      <a:hlink>
        <a:srgbClr val="D32027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1_ASE_2010_THEME_FINAL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SE_2010_THEME_FINAL" id="{E8581A38-83BF-4CF9-A7CF-6C00BCFC030E}" vid="{6595BB4D-9712-44C2-BF85-16C13950381F}"/>
    </a:ext>
  </a:extLst>
</a:theme>
</file>

<file path=ppt/theme/theme7.xml><?xml version="1.0" encoding="utf-8"?>
<a:theme xmlns:a="http://schemas.openxmlformats.org/drawingml/2006/main" name="2_ASE_2010_THEME_FINAL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SE_2010_THEME_FINAL" id="{E8581A38-83BF-4CF9-A7CF-6C00BCFC030E}" vid="{6595BB4D-9712-44C2-BF85-16C13950381F}"/>
    </a:ext>
  </a:extLst>
</a:theme>
</file>

<file path=ppt/theme/theme8.xml><?xml version="1.0" encoding="utf-8"?>
<a:theme xmlns:a="http://schemas.openxmlformats.org/drawingml/2006/main" name="3_ASE_2010_THEME_FINAL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SE_2010_THEME_FINAL" id="{E8581A38-83BF-4CF9-A7CF-6C00BCFC030E}" vid="{6595BB4D-9712-44C2-BF85-16C13950381F}"/>
    </a:ext>
  </a:extLst>
</a:theme>
</file>

<file path=ppt/theme/theme9.xml><?xml version="1.0" encoding="utf-8"?>
<a:theme xmlns:a="http://schemas.openxmlformats.org/drawingml/2006/main" name="4_ASE_2010_THEME_FINAL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SE_2010_THEME_FINAL" id="{E8581A38-83BF-4CF9-A7CF-6C00BCFC030E}" vid="{6595BB4D-9712-44C2-BF85-16C13950381F}"/>
    </a:ext>
  </a:extLst>
</a:theme>
</file>

<file path=ppt/theme/theme10.xml><?xml version="1.0" encoding="utf-8"?>
<a:theme xmlns:a="http://schemas.openxmlformats.org/drawingml/2006/main" name="Theme2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b="0" dirty="0" err="1" smtClean="0">
            <a:solidFill>
              <a:schemeClr val="tx1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2" id="{E9E8455C-5D2E-4A1C-83B6-0932C3175BCA}" vid="{910E34C3-E680-42A0-9A97-6314FE44B96B}"/>
    </a:ext>
  </a:extLst>
</a:theme>
</file>

<file path=ppt/theme/theme11.xml><?xml version="1.0" encoding="utf-8"?>
<a:theme xmlns:a="http://schemas.openxmlformats.org/drawingml/2006/main" name="ASE_FINAL_2014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b="0" dirty="0" err="1" smtClean="0">
            <a:solidFill>
              <a:schemeClr val="tx1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S&amp;E_OSI_PowerPoint template.potx" id="{8AC21A94-426B-425D-9B6F-01122B5245AB}" vid="{88899AEB-35F5-44AD-A6AB-0E95937AAE6E}"/>
    </a:ext>
  </a:extLst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ASE_2007</Template>
  <TotalTime>23567</TotalTime>
  <Words>1885</Words>
  <Application>Microsoft Office PowerPoint</Application>
  <PresentationFormat>On-screen Show (4:3)</PresentationFormat>
  <Paragraphs>367</Paragraphs>
  <Slides>38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38</vt:i4>
      </vt:variant>
    </vt:vector>
  </HeadingPairs>
  <TitlesOfParts>
    <vt:vector size="59" baseType="lpstr">
      <vt:lpstr>Arial Unicode MS</vt:lpstr>
      <vt:lpstr>굴림</vt:lpstr>
      <vt:lpstr>ＭＳ Ｐゴシック</vt:lpstr>
      <vt:lpstr>Arial</vt:lpstr>
      <vt:lpstr>Arial Narrow</vt:lpstr>
      <vt:lpstr>Calibri</vt:lpstr>
      <vt:lpstr>Symbol</vt:lpstr>
      <vt:lpstr>Times New Roman</vt:lpstr>
      <vt:lpstr>Wingdings</vt:lpstr>
      <vt:lpstr>Wingdings 3</vt:lpstr>
      <vt:lpstr>Custom Design</vt:lpstr>
      <vt:lpstr>AS&amp;E 2010</vt:lpstr>
      <vt:lpstr>ASE_2010_Theme_Final</vt:lpstr>
      <vt:lpstr>Theme1</vt:lpstr>
      <vt:lpstr>ASE_2011_THEME_FINAL</vt:lpstr>
      <vt:lpstr>1_ASE_2010_THEME_FINAL</vt:lpstr>
      <vt:lpstr>2_ASE_2010_THEME_FINAL</vt:lpstr>
      <vt:lpstr>3_ASE_2010_THEME_FINAL</vt:lpstr>
      <vt:lpstr>4_ASE_2010_THEME_FINAL</vt:lpstr>
      <vt:lpstr>Theme2</vt:lpstr>
      <vt:lpstr>ASE_FINAL_2014</vt:lpstr>
      <vt:lpstr> Sentry® Portal Cargo Inspection System Product Overview</vt:lpstr>
      <vt:lpstr>Sentry® Portal Cargo Inspection System</vt:lpstr>
      <vt:lpstr>Sample Images</vt:lpstr>
      <vt:lpstr>High Energy Image</vt:lpstr>
      <vt:lpstr>High Energy Image</vt:lpstr>
      <vt:lpstr>High Energy Image</vt:lpstr>
      <vt:lpstr>High Energy Images</vt:lpstr>
      <vt:lpstr>Dual-Energy Images</vt:lpstr>
      <vt:lpstr>Dual-Energy Images</vt:lpstr>
      <vt:lpstr>High Throughput Radiography Sample X-Ray Images</vt:lpstr>
      <vt:lpstr>System Operation and Specifications</vt:lpstr>
      <vt:lpstr>System Operation</vt:lpstr>
      <vt:lpstr>Sentry Portal System Specifications</vt:lpstr>
      <vt:lpstr>Sentry Portal System Dimensions</vt:lpstr>
      <vt:lpstr>PowerPoint Presentation</vt:lpstr>
      <vt:lpstr>ASEInspection™ Image Analysis Features</vt:lpstr>
      <vt:lpstr>Automatic Image Segmentation</vt:lpstr>
      <vt:lpstr>System Safety</vt:lpstr>
      <vt:lpstr>Container Locating Subsystem</vt:lpstr>
      <vt:lpstr>Sentry Portal System Safety</vt:lpstr>
      <vt:lpstr>Radiation Safety</vt:lpstr>
      <vt:lpstr>Health and Safety</vt:lpstr>
      <vt:lpstr>Applicable Radiation Standards for Drive Through Systems</vt:lpstr>
      <vt:lpstr>Sentry Portal System Exclusion Zone without wall or building</vt:lpstr>
      <vt:lpstr>PowerPoint Presentation</vt:lpstr>
      <vt:lpstr>System Options</vt:lpstr>
      <vt:lpstr>Driver Scan Activation (Option)</vt:lpstr>
      <vt:lpstr>Operator Alert (Option) </vt:lpstr>
      <vt:lpstr>Automatic Historical Compare (Option)</vt:lpstr>
      <vt:lpstr>Co-Located Sentry and Z Portal Systems (Option)</vt:lpstr>
      <vt:lpstr>Transmission and Backscatter Images of Tanker</vt:lpstr>
      <vt:lpstr>Pass-Through Mode (Option)</vt:lpstr>
      <vt:lpstr>Cargo Sensor Options</vt:lpstr>
      <vt:lpstr>License Plate Reader (LPR) System</vt:lpstr>
      <vt:lpstr>Container Code Recognition (CCR) System</vt:lpstr>
      <vt:lpstr>Under Vehicle Inspection System (UVIS) (Option)</vt:lpstr>
      <vt:lpstr>Networking (Option)</vt:lpstr>
      <vt:lpstr>Sentry Portal System Summary</vt:lpstr>
    </vt:vector>
  </TitlesOfParts>
  <Company>AS&amp;E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Cargo Presentation APAC 2004</dc:title>
  <dc:creator>Wronski</dc:creator>
  <cp:lastModifiedBy>Gerry, Lorri</cp:lastModifiedBy>
  <cp:revision>820</cp:revision>
  <cp:lastPrinted>2001-04-26T17:32:59Z</cp:lastPrinted>
  <dcterms:created xsi:type="dcterms:W3CDTF">2001-04-23T12:59:00Z</dcterms:created>
  <dcterms:modified xsi:type="dcterms:W3CDTF">2016-09-29T14:42:30Z</dcterms:modified>
</cp:coreProperties>
</file>