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567" r:id="rId1"/>
    <p:sldMasterId id="2147484586" r:id="rId2"/>
  </p:sldMasterIdLst>
  <p:notesMasterIdLst>
    <p:notesMasterId r:id="rId38"/>
  </p:notesMasterIdLst>
  <p:handoutMasterIdLst>
    <p:handoutMasterId r:id="rId39"/>
  </p:handoutMasterIdLst>
  <p:sldIdLst>
    <p:sldId id="423" r:id="rId3"/>
    <p:sldId id="819" r:id="rId4"/>
    <p:sldId id="820" r:id="rId5"/>
    <p:sldId id="800" r:id="rId6"/>
    <p:sldId id="824" r:id="rId7"/>
    <p:sldId id="860" r:id="rId8"/>
    <p:sldId id="706" r:id="rId9"/>
    <p:sldId id="848" r:id="rId10"/>
    <p:sldId id="841" r:id="rId11"/>
    <p:sldId id="861" r:id="rId12"/>
    <p:sldId id="843" r:id="rId13"/>
    <p:sldId id="844" r:id="rId14"/>
    <p:sldId id="845" r:id="rId15"/>
    <p:sldId id="846" r:id="rId16"/>
    <p:sldId id="827" r:id="rId17"/>
    <p:sldId id="857" r:id="rId18"/>
    <p:sldId id="831" r:id="rId19"/>
    <p:sldId id="792" r:id="rId20"/>
    <p:sldId id="858" r:id="rId21"/>
    <p:sldId id="859" r:id="rId22"/>
    <p:sldId id="784" r:id="rId23"/>
    <p:sldId id="793" r:id="rId24"/>
    <p:sldId id="862" r:id="rId25"/>
    <p:sldId id="863" r:id="rId26"/>
    <p:sldId id="864" r:id="rId27"/>
    <p:sldId id="838" r:id="rId28"/>
    <p:sldId id="840" r:id="rId29"/>
    <p:sldId id="850" r:id="rId30"/>
    <p:sldId id="774" r:id="rId31"/>
    <p:sldId id="811" r:id="rId32"/>
    <p:sldId id="865" r:id="rId33"/>
    <p:sldId id="817" r:id="rId34"/>
    <p:sldId id="837" r:id="rId35"/>
    <p:sldId id="689" r:id="rId36"/>
    <p:sldId id="856" r:id="rId37"/>
  </p:sldIdLst>
  <p:sldSz cx="9144000" cy="6858000" type="screen4x3"/>
  <p:notesSz cx="7019925" cy="9305925"/>
  <p:defaultTextStyle>
    <a:defPPr>
      <a:defRPr lang="en-US"/>
    </a:defPPr>
    <a:lvl1pPr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>
          <p15:clr>
            <a:srgbClr val="A4A3A4"/>
          </p15:clr>
        </p15:guide>
        <p15:guide id="2" pos="221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th, Colleen" initials="RC" lastIdx="1" clrIdx="0">
    <p:extLst>
      <p:ext uri="{19B8F6BF-5375-455C-9EA6-DF929625EA0E}">
        <p15:presenceInfo xmlns:p15="http://schemas.microsoft.com/office/powerpoint/2012/main" userId="S-1-5-21-282464784-1840122752-318601546-559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D0D2D6"/>
    <a:srgbClr val="E9EAEC"/>
    <a:srgbClr val="868D98"/>
    <a:srgbClr val="FF3300"/>
    <a:srgbClr val="FF0000"/>
    <a:srgbClr val="9900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22" autoAdjust="0"/>
    <p:restoredTop sz="96355" autoAdjust="0"/>
  </p:normalViewPr>
  <p:slideViewPr>
    <p:cSldViewPr snapToGrid="0">
      <p:cViewPr varScale="1">
        <p:scale>
          <a:sx n="89" d="100"/>
          <a:sy n="89" d="100"/>
        </p:scale>
        <p:origin x="498" y="90"/>
      </p:cViewPr>
      <p:guideLst>
        <p:guide orient="horz" pos="22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-1878" y="-78"/>
      </p:cViewPr>
      <p:guideLst>
        <p:guide orient="horz" pos="2931"/>
        <p:guide pos="2211"/>
      </p:guideLst>
    </p:cSldViewPr>
  </p:notes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23" tIns="46610" rIns="93223" bIns="46610" numCol="1" anchor="t" anchorCtr="0" compatLnSpc="1">
            <a:prstTxWarp prst="textNoShape">
              <a:avLst/>
            </a:prstTxWarp>
          </a:bodyPr>
          <a:lstStyle>
            <a:lvl1pPr algn="l" defTabSz="931863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8275" y="0"/>
            <a:ext cx="30416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23" tIns="46610" rIns="93223" bIns="46610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0788"/>
            <a:ext cx="304165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23" tIns="46610" rIns="93223" bIns="46610" numCol="1" anchor="b" anchorCtr="0" compatLnSpc="1">
            <a:prstTxWarp prst="textNoShape">
              <a:avLst/>
            </a:prstTxWarp>
          </a:bodyPr>
          <a:lstStyle>
            <a:lvl1pPr algn="l" defTabSz="931863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8275" y="8840788"/>
            <a:ext cx="304165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23" tIns="46610" rIns="93223" bIns="46610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BEBE060F-B5B1-4C9D-85CB-97DA12A6F4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39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51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223" tIns="46610" rIns="93223" bIns="46610" numCol="1" anchor="ctr" anchorCtr="0" compatLnSpc="1">
            <a:prstTxWarp prst="textNoShape">
              <a:avLst/>
            </a:prstTxWarp>
          </a:bodyPr>
          <a:lstStyle>
            <a:lvl1pPr algn="l" defTabSz="931863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275" y="0"/>
            <a:ext cx="3041650" cy="4651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223" tIns="46610" rIns="93223" bIns="46610" numCol="1" anchor="ctr" anchorCtr="0" compatLnSpc="1">
            <a:prstTxWarp prst="textNoShape">
              <a:avLst/>
            </a:prstTxWarp>
          </a:bodyPr>
          <a:lstStyle>
            <a:lvl1pPr algn="r" defTabSz="931863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21188"/>
            <a:ext cx="5149850" cy="4186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223" tIns="46610" rIns="93223" bIns="466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05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0788"/>
            <a:ext cx="3041650" cy="465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223" tIns="46610" rIns="93223" bIns="46610" numCol="1" anchor="b" anchorCtr="0" compatLnSpc="1">
            <a:prstTxWarp prst="textNoShape">
              <a:avLst/>
            </a:prstTxWarp>
          </a:bodyPr>
          <a:lstStyle>
            <a:lvl1pPr algn="l" defTabSz="931863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275" y="8840788"/>
            <a:ext cx="3041650" cy="465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3223" tIns="46610" rIns="93223" bIns="46610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BC199CF8-37CE-412B-B881-0F7D4E926B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2229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C5CFEB-F266-4342-8333-4D307FA9DCD9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51426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B869F2-72A5-408D-94C7-6CF7371BB233}" type="slidenum">
              <a:rPr lang="en-US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803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dirty="0" smtClean="0"/>
              <a:t>In typical gantry systems penetration is limited by unwanted scatter from system structures and components</a:t>
            </a:r>
          </a:p>
          <a:p>
            <a:pPr lvl="1"/>
            <a:r>
              <a:rPr lang="en-US" dirty="0" smtClean="0"/>
              <a:t>Arc array of detectors minimizes scatter from other detectors</a:t>
            </a:r>
          </a:p>
          <a:p>
            <a:pPr lvl="1"/>
            <a:r>
              <a:rPr lang="en-US" dirty="0" smtClean="0"/>
              <a:t>Detectors are off-set from supporting Arc structure to eliminate scatter into the detectors from the structure</a:t>
            </a:r>
          </a:p>
          <a:p>
            <a:pPr lvl="1"/>
            <a:r>
              <a:rPr lang="en-US" dirty="0" smtClean="0"/>
              <a:t>Design of collimators, scatter shield and beam stop minimize scatter from all components of system.  </a:t>
            </a:r>
          </a:p>
          <a:p>
            <a:pPr lvl="2"/>
            <a:r>
              <a:rPr lang="en-US" dirty="0" smtClean="0"/>
              <a:t>Beam stop is substantially behind the detectors to minimize scatter.</a:t>
            </a: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93CFFE-A563-4E81-B618-349B45C3E252}" type="slidenum">
              <a:rPr lang="en-US" smtClean="0">
                <a:latin typeface="Arial" pitchFamily="34" charset="0"/>
                <a:cs typeface="Arial" pitchFamily="34" charset="0"/>
              </a:rPr>
              <a:pPr/>
              <a:t>3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863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5038"/>
            <a:fld id="{71DBDEB2-A312-45A5-B26D-8C59C3328BDF}" type="slidenum">
              <a:rPr lang="en-US" smtClean="0">
                <a:latin typeface="Arial" pitchFamily="34" charset="0"/>
                <a:cs typeface="Arial" pitchFamily="34" charset="0"/>
              </a:rPr>
              <a:pPr defTabSz="935038"/>
              <a:t>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017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24E979-3D79-4184-A4F5-F285A6F650E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70038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D89B2E-9771-4DE0-9335-735F5D80A807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32371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D48574-AF19-49E3-8579-2C9A976374C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43297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199CF8-37CE-412B-B881-0F7D4E926B3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965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D7C75C-D9F4-4602-B8FA-B7A1F46ACB38}" type="slidenum">
              <a:rPr lang="en-US" smtClean="0">
                <a:latin typeface="Arial" pitchFamily="34" charset="0"/>
              </a:rPr>
              <a:pPr/>
              <a:t>17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2627482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5038"/>
            <a:fld id="{5D3E7ACD-3DB0-4FAA-86FC-DE945DAB56A1}" type="slidenum">
              <a:rPr lang="en-US" smtClean="0"/>
              <a:pPr defTabSz="935038"/>
              <a:t>18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37908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91D2-77B6-4587-BA1F-0279E21F2FD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282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2AD8F9-BCE0-41C2-97C3-87754F7D2CCE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713226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A9AA5B-8B22-4453-894B-D35CC3D6EDCF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54550" cy="3490912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21188"/>
            <a:ext cx="5613400" cy="4187825"/>
          </a:xfrm>
          <a:noFill/>
          <a:ln w="9525"/>
        </p:spPr>
        <p:txBody>
          <a:bodyPr/>
          <a:lstStyle/>
          <a:p>
            <a:r>
              <a:rPr lang="en-US" smtClean="0"/>
              <a:t>Two steel blocks suspended in water tanker</a:t>
            </a:r>
          </a:p>
        </p:txBody>
      </p:sp>
    </p:spTree>
    <p:extLst>
      <p:ext uri="{BB962C8B-B14F-4D97-AF65-F5344CB8AC3E}">
        <p14:creationId xmlns:p14="http://schemas.microsoft.com/office/powerpoint/2010/main" val="1819570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12DA86-FC7A-4414-B87D-AE34E308FE29}" type="slidenum">
              <a:rPr lang="en-US" smtClean="0">
                <a:latin typeface="Arial" pitchFamily="34" charset="0"/>
                <a:cs typeface="Arial" pitchFamily="34" charset="0"/>
              </a:rPr>
              <a:pPr/>
              <a:t>30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54550" cy="3490913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21188"/>
            <a:ext cx="5613400" cy="4186237"/>
          </a:xfrm>
          <a:noFill/>
          <a:ln w="9525"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2339843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199CF8-37CE-412B-B881-0F7D4E926B39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7941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199CF8-37CE-412B-B881-0F7D4E926B39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0912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B869F2-72A5-408D-94C7-6CF7371BB233}" type="slidenum">
              <a:rPr lang="en-US" smtClean="0">
                <a:latin typeface="Arial" pitchFamily="34" charset="0"/>
                <a:cs typeface="Arial" pitchFamily="34" charset="0"/>
              </a:rPr>
              <a:pPr/>
              <a:t>35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009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r>
              <a:rPr lang="en-US" smtClean="0"/>
              <a:t>2 June 2010</a:t>
            </a:r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231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</a:defRPr>
            </a:lvl1pPr>
            <a:lvl2pPr marL="514350" indent="-231775">
              <a:defRPr sz="1800">
                <a:latin typeface="Calibri" panose="020F0502020204030204" pitchFamily="34" charset="0"/>
              </a:defRPr>
            </a:lvl2pPr>
            <a:lvl3pPr marL="1030288" indent="-230188">
              <a:spcBef>
                <a:spcPts val="800"/>
              </a:spcBef>
              <a:tabLst/>
              <a:defRPr sz="1600">
                <a:latin typeface="Calibri" panose="020F0502020204030204" pitchFamily="34" charset="0"/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2070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ound Same Side Corner Rectangle 14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202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5831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ound Same Side Corner Rectangle 17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67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2051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 Same Side Corner Rectangle 12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9550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Round Same Side Corner Rectangle 8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3317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 Same Side Corner Rectangle 1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8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731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4301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 Same Side Corner Rectangle 16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35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039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spcBef>
                <a:spcPts val="800"/>
              </a:spcBef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spcBef>
                <a:spcPts val="800"/>
              </a:spcBef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868AEEE-E526-470B-9864-6929D90D17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744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61522813-A21F-44B7-ABE5-2DCC3E2A0D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83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DB68D68C-E2A4-49F7-B196-054C4A78C6C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415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63563" y="257175"/>
            <a:ext cx="6281737" cy="8382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90550" y="1384300"/>
            <a:ext cx="3933825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1384300"/>
            <a:ext cx="3935413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90550" y="3806825"/>
            <a:ext cx="3933825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6775" y="3806825"/>
            <a:ext cx="3935413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1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r>
              <a:rPr lang="en-US" smtClean="0"/>
              <a:t>2 June 2010</a:t>
            </a:r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4779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09CB7-BBF6-4D90-948C-EDA4A2EBB4F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961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ubtitle Layout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7A872-026C-4B50-9E2E-6C67D41583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61504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r>
              <a:rPr lang="en-US" smtClean="0"/>
              <a:t>2 June 2010</a:t>
            </a:r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40" y="347472"/>
            <a:ext cx="922021" cy="61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8819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</a:defRPr>
            </a:lvl1pPr>
            <a:lvl2pPr marL="514350" indent="-231775">
              <a:defRPr sz="1800">
                <a:latin typeface="Calibri" panose="020F0502020204030204" pitchFamily="34" charset="0"/>
              </a:defRPr>
            </a:lvl2pPr>
            <a:lvl3pPr marL="1030288" indent="-230188">
              <a:spcBef>
                <a:spcPts val="800"/>
              </a:spcBef>
              <a:tabLst/>
              <a:defRPr sz="1600">
                <a:latin typeface="Calibri" panose="020F0502020204030204" pitchFamily="34" charset="0"/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431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ound Same Side Corner Rectangle 14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258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7701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ound Same Side Corner Rectangle 17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912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8709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 Same Side Corner Rectangle 12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196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Round Same Side Corner Rectangle 8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4619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 Same Side Corner Rectangle 1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8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393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2554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 Same Side Corner Rectangle 16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194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162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spcBef>
                <a:spcPts val="800"/>
              </a:spcBef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spcBef>
                <a:spcPts val="800"/>
              </a:spcBef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5868AEEE-E526-470B-9864-6929D90D17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97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61522813-A21F-44B7-ABE5-2DCC3E2A0D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6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DB68D68C-E2A4-49F7-B196-054C4A78C6C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267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63563" y="257175"/>
            <a:ext cx="6281737" cy="8382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90550" y="1384300"/>
            <a:ext cx="3933825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1384300"/>
            <a:ext cx="3935413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90550" y="3806825"/>
            <a:ext cx="3933825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6775" y="3806825"/>
            <a:ext cx="3935413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1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r>
              <a:rPr lang="en-US" smtClean="0"/>
              <a:t>2 June 2010</a:t>
            </a:r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255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09CB7-BBF6-4D90-948C-EDA4A2EBB4F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200400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6261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ubtitle Layout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7A872-026C-4B50-9E2E-6C67D41583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 June 2010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5325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r>
              <a:rPr lang="en-US" smtClean="0"/>
              <a:t>2 June 2010</a:t>
            </a:r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109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8" r:id="rId1"/>
    <p:sldLayoutId id="2147484569" r:id="rId2"/>
    <p:sldLayoutId id="2147484570" r:id="rId3"/>
    <p:sldLayoutId id="2147484571" r:id="rId4"/>
    <p:sldLayoutId id="2147484572" r:id="rId5"/>
    <p:sldLayoutId id="2147484573" r:id="rId6"/>
    <p:sldLayoutId id="2147484574" r:id="rId7"/>
    <p:sldLayoutId id="2147484575" r:id="rId8"/>
    <p:sldLayoutId id="2147484576" r:id="rId9"/>
    <p:sldLayoutId id="2147484577" r:id="rId10"/>
    <p:sldLayoutId id="2147484578" r:id="rId11"/>
    <p:sldLayoutId id="2147484579" r:id="rId12"/>
    <p:sldLayoutId id="2147484580" r:id="rId13"/>
    <p:sldLayoutId id="2147484581" r:id="rId14"/>
    <p:sldLayoutId id="2147484582" r:id="rId15"/>
    <p:sldLayoutId id="2147484583" r:id="rId16"/>
    <p:sldLayoutId id="2147484584" r:id="rId17"/>
    <p:sldLayoutId id="2147484585" r:id="rId18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 kern="1200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sz="2000" b="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8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6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fld id="{456FFE7B-01B6-4E60-8779-A351200331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r>
              <a:rPr lang="en-US" smtClean="0"/>
              <a:t>2 June 2010</a:t>
            </a:r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Company Confidential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40" y="347472"/>
            <a:ext cx="922021" cy="61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73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7" r:id="rId1"/>
    <p:sldLayoutId id="2147484588" r:id="rId2"/>
    <p:sldLayoutId id="2147484589" r:id="rId3"/>
    <p:sldLayoutId id="2147484590" r:id="rId4"/>
    <p:sldLayoutId id="2147484591" r:id="rId5"/>
    <p:sldLayoutId id="2147484592" r:id="rId6"/>
    <p:sldLayoutId id="2147484593" r:id="rId7"/>
    <p:sldLayoutId id="2147484594" r:id="rId8"/>
    <p:sldLayoutId id="2147484595" r:id="rId9"/>
    <p:sldLayoutId id="2147484596" r:id="rId10"/>
    <p:sldLayoutId id="2147484597" r:id="rId11"/>
    <p:sldLayoutId id="2147484598" r:id="rId12"/>
    <p:sldLayoutId id="2147484599" r:id="rId13"/>
    <p:sldLayoutId id="2147484600" r:id="rId14"/>
    <p:sldLayoutId id="2147484601" r:id="rId15"/>
    <p:sldLayoutId id="2147484602" r:id="rId16"/>
    <p:sldLayoutId id="2147484603" r:id="rId17"/>
    <p:sldLayoutId id="2147484604" r:id="rId18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 kern="1200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sz="2000" b="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8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6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cid:image001.png@01CACD02.4E42A6A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cid:image002.png@01D057DE.9E95AD70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iff"/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1.jpeg"/><Relationship Id="rId4" Type="http://schemas.openxmlformats.org/officeDocument/2006/relationships/image" Target="../media/image60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6"/>
          <p:cNvSpPr txBox="1">
            <a:spLocks noChangeArrowheads="1"/>
          </p:cNvSpPr>
          <p:nvPr/>
        </p:nvSpPr>
        <p:spPr bwMode="auto">
          <a:xfrm>
            <a:off x="7315200" y="6310313"/>
            <a:ext cx="163830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en-US" sz="1600" b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33796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August 2015</a:t>
            </a:r>
          </a:p>
        </p:txBody>
      </p:sp>
      <p:sp>
        <p:nvSpPr>
          <p:cNvPr id="9219" name="Rectangle 7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err="1"/>
              <a:t>OmniView</a:t>
            </a:r>
            <a:r>
              <a:rPr lang="en-US" baseline="30000" dirty="0"/>
              <a:t>™</a:t>
            </a:r>
            <a:r>
              <a:rPr lang="en-US" dirty="0"/>
              <a:t> Gantry Cargo Inspection </a:t>
            </a:r>
            <a:r>
              <a:rPr lang="en-US" dirty="0" smtClean="0"/>
              <a:t>System</a:t>
            </a:r>
            <a:br>
              <a:rPr lang="en-US" dirty="0" smtClean="0"/>
            </a:br>
            <a:r>
              <a:rPr lang="en-US" dirty="0" smtClean="0"/>
              <a:t>Product Overview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OmniView</a:t>
            </a:r>
            <a:r>
              <a:rPr lang="en-US" baseline="30000" dirty="0"/>
              <a:t>™</a:t>
            </a:r>
            <a:r>
              <a:rPr lang="en-US" dirty="0"/>
              <a:t> Gantry Cargo Inspection System</a:t>
            </a:r>
            <a:endParaRPr lang="en-US" dirty="0" smtClean="0"/>
          </a:p>
        </p:txBody>
      </p:sp>
      <p:sp>
        <p:nvSpPr>
          <p:cNvPr id="25608" name="Content Placeholder 8"/>
          <p:cNvSpPr>
            <a:spLocks noGrp="1"/>
          </p:cNvSpPr>
          <p:nvPr>
            <p:ph idx="1"/>
          </p:nvPr>
        </p:nvSpPr>
        <p:spPr>
          <a:xfrm>
            <a:off x="331025" y="1119810"/>
            <a:ext cx="8226425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Superior Imaging Performance</a:t>
            </a:r>
          </a:p>
          <a:p>
            <a:pPr lvl="1"/>
            <a:r>
              <a:rPr lang="en-US" dirty="0" smtClean="0"/>
              <a:t>High Penetration - 400 mm (15.7 in) of steel</a:t>
            </a:r>
          </a:p>
          <a:p>
            <a:pPr lvl="1"/>
            <a:r>
              <a:rPr lang="en-US" dirty="0" smtClean="0"/>
              <a:t>Excellent wire resolution – 0.8 mm</a:t>
            </a:r>
          </a:p>
          <a:p>
            <a:r>
              <a:rPr lang="en-US" dirty="0" smtClean="0"/>
              <a:t>Configurable</a:t>
            </a:r>
          </a:p>
          <a:p>
            <a:pPr lvl="1"/>
            <a:r>
              <a:rPr lang="en-US" dirty="0" smtClean="0"/>
              <a:t>Standard Dual-Energy </a:t>
            </a:r>
            <a:r>
              <a:rPr lang="en-US" dirty="0" err="1" smtClean="0"/>
              <a:t>Linac</a:t>
            </a:r>
            <a:r>
              <a:rPr lang="en-US" dirty="0" smtClean="0"/>
              <a:t> with                                                                                  Single-Energy mode</a:t>
            </a:r>
          </a:p>
          <a:p>
            <a:pPr lvl="1"/>
            <a:r>
              <a:rPr lang="en-US" dirty="0" smtClean="0"/>
              <a:t>Optional 3-sided Z Backscatter imaging</a:t>
            </a:r>
          </a:p>
          <a:p>
            <a:pPr lvl="1"/>
            <a:r>
              <a:rPr lang="en-US" dirty="0"/>
              <a:t>Operator Assist (High Density Anomaly)</a:t>
            </a:r>
          </a:p>
          <a:p>
            <a:pPr marL="228600" indent="-285750">
              <a:lnSpc>
                <a:spcPct val="90000"/>
              </a:lnSpc>
              <a:spcBef>
                <a:spcPct val="25000"/>
              </a:spcBef>
              <a:buClr>
                <a:schemeClr val="folHlink"/>
              </a:buClr>
              <a:defRPr/>
            </a:pPr>
            <a:r>
              <a:rPr lang="en-US" kern="0" dirty="0" smtClean="0"/>
              <a:t>Material Discrimination with Dual Energy</a:t>
            </a:r>
          </a:p>
          <a:p>
            <a:pPr lvl="1" indent="-228600">
              <a:lnSpc>
                <a:spcPct val="90000"/>
              </a:lnSpc>
              <a:spcBef>
                <a:spcPct val="25000"/>
              </a:spcBef>
              <a:buClr>
                <a:srgbClr val="CC3300"/>
              </a:buClr>
              <a:defRPr/>
            </a:pPr>
            <a:r>
              <a:rPr lang="en-US" kern="0" dirty="0" smtClean="0"/>
              <a:t>Differentiate classes of materials based on atomic number</a:t>
            </a:r>
          </a:p>
          <a:p>
            <a:pPr lvl="1" indent="-228600">
              <a:lnSpc>
                <a:spcPct val="90000"/>
              </a:lnSpc>
              <a:spcBef>
                <a:spcPct val="25000"/>
              </a:spcBef>
              <a:buClr>
                <a:srgbClr val="CC3300"/>
              </a:buClr>
              <a:defRPr/>
            </a:pPr>
            <a:r>
              <a:rPr lang="en-US" kern="0" dirty="0" smtClean="0"/>
              <a:t>High resolution images show organics in orange, non-organics in green, metallics in blue, and heavy metals in purple</a:t>
            </a:r>
          </a:p>
          <a:p>
            <a:pPr>
              <a:lnSpc>
                <a:spcPct val="70000"/>
              </a:lnSpc>
            </a:pPr>
            <a:r>
              <a:rPr lang="en-US" dirty="0" smtClean="0"/>
              <a:t>Large Scan Tunnel</a:t>
            </a:r>
          </a:p>
          <a:p>
            <a:pPr lvl="1">
              <a:lnSpc>
                <a:spcPct val="70000"/>
              </a:lnSpc>
            </a:pPr>
            <a:r>
              <a:rPr lang="en-US" dirty="0" smtClean="0"/>
              <a:t>Accommodates 5 m (16.4 ft)                                                                                               tall port trucks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95331" y="6646026"/>
            <a:ext cx="2895600" cy="228600"/>
          </a:xfrm>
        </p:spPr>
        <p:txBody>
          <a:bodyPr/>
          <a:lstStyle/>
          <a:p>
            <a:r>
              <a:rPr lang="en-US" smtClean="0">
                <a:latin typeface="+mj-lt"/>
                <a:ea typeface="ＭＳ Ｐゴシック" pitchFamily="-109" charset="-128"/>
              </a:rPr>
              <a:t>Company Confidential</a:t>
            </a:r>
            <a:endParaRPr lang="en-US" dirty="0">
              <a:latin typeface="+mj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444237" y="5333372"/>
            <a:ext cx="4348913" cy="1004395"/>
            <a:chOff x="3859742" y="4748368"/>
            <a:chExt cx="4955999" cy="1008963"/>
          </a:xfrm>
        </p:grpSpPr>
        <p:sp>
          <p:nvSpPr>
            <p:cNvPr id="13" name="Double Bracket 12"/>
            <p:cNvSpPr/>
            <p:nvPr/>
          </p:nvSpPr>
          <p:spPr>
            <a:xfrm rot="16200000">
              <a:off x="5890675" y="2899117"/>
              <a:ext cx="1008962" cy="4707466"/>
            </a:xfrm>
            <a:prstGeom prst="bracketPair">
              <a:avLst>
                <a:gd name="adj" fmla="val 11905"/>
              </a:avLst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14" name="Picture 8" descr="C:\Documents and Settings\cahill\Desktop\CORP-PPT-JUNE09\arrow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9742" y="4748368"/>
              <a:ext cx="293688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4198585" y="4815506"/>
              <a:ext cx="4617156" cy="871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90000"/>
                </a:lnSpc>
                <a:buClr>
                  <a:schemeClr val="hlink"/>
                </a:buClr>
                <a:buSzPct val="90000"/>
                <a:defRPr/>
              </a:pPr>
              <a:r>
                <a:rPr lang="en-US" sz="1400" b="0" kern="0" dirty="0" smtClean="0">
                  <a:latin typeface="Calibri" panose="020F0502020204030204" pitchFamily="34" charset="0"/>
                </a:rPr>
                <a:t>The OmniView </a:t>
              </a:r>
              <a:r>
                <a:rPr lang="en-US" sz="1400" b="0" kern="0" dirty="0">
                  <a:latin typeface="Calibri" panose="020F0502020204030204" pitchFamily="34" charset="0"/>
                </a:rPr>
                <a:t>G</a:t>
              </a:r>
              <a:r>
                <a:rPr lang="en-US" sz="1400" b="0" kern="0" dirty="0" smtClean="0">
                  <a:latin typeface="Calibri" panose="020F0502020204030204" pitchFamily="34" charset="0"/>
                </a:rPr>
                <a:t>antry system offers superior imaging performance and optional </a:t>
              </a:r>
              <a:r>
                <a:rPr lang="en-US" sz="1400" b="0" kern="0" dirty="0">
                  <a:latin typeface="Calibri" panose="020F0502020204030204" pitchFamily="34" charset="0"/>
                </a:rPr>
                <a:t>multi-view imaging, providing superior detection capability and simplified image analysis for customs and security </a:t>
              </a:r>
              <a:r>
                <a:rPr lang="en-US" sz="1400" b="0" kern="0" dirty="0" smtClean="0">
                  <a:latin typeface="Calibri" panose="020F0502020204030204" pitchFamily="34" charset="0"/>
                </a:rPr>
                <a:t>applications</a:t>
              </a:r>
              <a:endParaRPr lang="en-US" sz="1400" b="0" kern="0" dirty="0">
                <a:latin typeface="Calibri" panose="020F0502020204030204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975" y="1232367"/>
            <a:ext cx="3598877" cy="2699158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7" descr="OMV-II-Render01 - 20 May 10"/>
          <p:cNvPicPr>
            <a:picLocks noChangeAspect="1" noChangeArrowheads="1"/>
          </p:cNvPicPr>
          <p:nvPr/>
        </p:nvPicPr>
        <p:blipFill>
          <a:blip r:embed="rId3" cstate="print"/>
          <a:srcRect l="6505" r="5331"/>
          <a:stretch>
            <a:fillRect/>
          </a:stretch>
        </p:blipFill>
        <p:spPr bwMode="auto">
          <a:xfrm>
            <a:off x="652322" y="1235281"/>
            <a:ext cx="7641823" cy="4875698"/>
          </a:xfrm>
          <a:prstGeom prst="roundRect">
            <a:avLst>
              <a:gd name="adj" fmla="val 6961"/>
            </a:avLst>
          </a:prstGeom>
          <a:noFill/>
          <a:ln w="25400" algn="ctr">
            <a:noFill/>
            <a:miter lim="800000"/>
            <a:headEnd/>
            <a:tailEnd/>
          </a:ln>
        </p:spPr>
      </p:pic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OmniView</a:t>
            </a:r>
            <a:r>
              <a:rPr lang="en-US" baseline="30000" dirty="0" smtClean="0"/>
              <a:t>™</a:t>
            </a:r>
            <a:r>
              <a:rPr lang="en-US" dirty="0" smtClean="0"/>
              <a:t> Gantry System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95331" y="6646026"/>
            <a:ext cx="2895600" cy="228600"/>
          </a:xfrm>
        </p:spPr>
        <p:txBody>
          <a:bodyPr/>
          <a:lstStyle/>
          <a:p>
            <a:r>
              <a:rPr lang="en-US" smtClean="0">
                <a:latin typeface="+mj-lt"/>
                <a:ea typeface="ＭＳ Ｐゴシック" pitchFamily="-109" charset="-128"/>
              </a:rPr>
              <a:t>Company Confidential</a:t>
            </a:r>
            <a:endParaRPr lang="en-US" dirty="0">
              <a:latin typeface="+mj-lt"/>
            </a:endParaRPr>
          </a:p>
        </p:txBody>
      </p:sp>
      <p:pic>
        <p:nvPicPr>
          <p:cNvPr id="26629" name="Picture 7" descr="http://varian.mediaroom.com/file.php/76/varian+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8913" y="2371912"/>
            <a:ext cx="1495425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TextBox 8"/>
          <p:cNvSpPr txBox="1">
            <a:spLocks noChangeArrowheads="1"/>
          </p:cNvSpPr>
          <p:nvPr/>
        </p:nvSpPr>
        <p:spPr bwMode="auto">
          <a:xfrm>
            <a:off x="6733802" y="1431234"/>
            <a:ext cx="180455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</a:rPr>
              <a:t>Arc structure minimizes </a:t>
            </a:r>
            <a:r>
              <a:rPr lang="en-US" sz="1400" dirty="0" smtClean="0">
                <a:latin typeface="Calibri" panose="020F0502020204030204" pitchFamily="34" charset="0"/>
              </a:rPr>
              <a:t>scatter and creates superior images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26631" name="TextBox 9"/>
          <p:cNvSpPr txBox="1">
            <a:spLocks noChangeArrowheads="1"/>
          </p:cNvSpPr>
          <p:nvPr/>
        </p:nvSpPr>
        <p:spPr bwMode="auto">
          <a:xfrm>
            <a:off x="6740786" y="5105718"/>
            <a:ext cx="1724025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</a:rPr>
              <a:t>Unique electronic beam alignment – Patent pending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rot="10800000" flipV="1">
            <a:off x="6207163" y="1965511"/>
            <a:ext cx="775879" cy="325868"/>
          </a:xfrm>
          <a:prstGeom prst="straightConnector1">
            <a:avLst/>
          </a:prstGeom>
          <a:ln w="19050"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26631" idx="0"/>
          </p:cNvCxnSpPr>
          <p:nvPr/>
        </p:nvCxnSpPr>
        <p:spPr>
          <a:xfrm rot="16200000" flipV="1">
            <a:off x="6499381" y="4002299"/>
            <a:ext cx="934501" cy="1272337"/>
          </a:xfrm>
          <a:prstGeom prst="straightConnector1">
            <a:avLst/>
          </a:prstGeom>
          <a:ln w="19050"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002622" y="3093496"/>
            <a:ext cx="735012" cy="557213"/>
          </a:xfrm>
          <a:prstGeom prst="straightConnector1">
            <a:avLst/>
          </a:prstGeom>
          <a:ln w="19050"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1"/>
          <p:cNvSpPr txBox="1">
            <a:spLocks noChangeArrowheads="1"/>
          </p:cNvSpPr>
          <p:nvPr/>
        </p:nvSpPr>
        <p:spPr bwMode="auto">
          <a:xfrm>
            <a:off x="938101" y="2163950"/>
            <a:ext cx="1724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</a:rPr>
              <a:t>Varian M6 or Mi6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</a:t>
            </a:r>
            <a:r>
              <a:rPr lang="en-US" dirty="0" smtClean="0">
                <a:cs typeface="Arial" pitchFamily="34" charset="0"/>
              </a:rPr>
              <a:t>Installations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09CB7-BBF6-4D90-948C-EDA4A2EBB4F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Company Confidential</a:t>
            </a:r>
            <a:endParaRPr lang="en-US" dirty="0"/>
          </a:p>
        </p:txBody>
      </p:sp>
      <p:pic>
        <p:nvPicPr>
          <p:cNvPr id="19" name="Picture 18" descr="DSC_828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420" y="1928197"/>
            <a:ext cx="2820699" cy="2061521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sp>
        <p:nvSpPr>
          <p:cNvPr id="2" name="Rectangle 1"/>
          <p:cNvSpPr/>
          <p:nvPr/>
        </p:nvSpPr>
        <p:spPr>
          <a:xfrm>
            <a:off x="288407" y="3707129"/>
            <a:ext cx="982690" cy="284828"/>
          </a:xfrm>
          <a:prstGeom prst="rect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en-US" sz="1400" b="0" dirty="0" smtClean="0">
                <a:latin typeface="Calibri" panose="020F0502020204030204" pitchFamily="34" charset="0"/>
              </a:rPr>
              <a:t>Abu Dhabi</a:t>
            </a:r>
            <a:endParaRPr lang="en-US" sz="1400" b="0" dirty="0">
              <a:latin typeface="Calibri" panose="020F0502020204030204" pitchFamily="34" charset="0"/>
            </a:endParaRPr>
          </a:p>
        </p:txBody>
      </p:sp>
      <p:pic>
        <p:nvPicPr>
          <p:cNvPr id="22" name="Picture 6" descr="Charlest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2856" y="4156962"/>
            <a:ext cx="2824546" cy="2065590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sp>
        <p:nvSpPr>
          <p:cNvPr id="39" name="Rectangle 38"/>
          <p:cNvSpPr/>
          <p:nvPr/>
        </p:nvSpPr>
        <p:spPr>
          <a:xfrm>
            <a:off x="280714" y="5939926"/>
            <a:ext cx="1578346" cy="280796"/>
          </a:xfrm>
          <a:prstGeom prst="rect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en-US" sz="1400" b="0" dirty="0" smtClean="0">
                <a:latin typeface="Calibri" panose="020F0502020204030204" pitchFamily="34" charset="0"/>
              </a:rPr>
              <a:t>Port of Charleston</a:t>
            </a:r>
            <a:endParaRPr lang="en-US" sz="1400" b="0" dirty="0">
              <a:latin typeface="Calibri" panose="020F0502020204030204" pitchFamily="34" charset="0"/>
            </a:endParaRPr>
          </a:p>
        </p:txBody>
      </p:sp>
      <p:pic>
        <p:nvPicPr>
          <p:cNvPr id="27" name="Picture 15" descr="K:\Marketing\System Photos &amp; Illustrations\Cargo\OmniView Gantry\Port of Venice\IMG_01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7929" y="1934279"/>
            <a:ext cx="2819785" cy="2065960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sp>
        <p:nvSpPr>
          <p:cNvPr id="40" name="Rectangle 39"/>
          <p:cNvSpPr/>
          <p:nvPr/>
        </p:nvSpPr>
        <p:spPr>
          <a:xfrm>
            <a:off x="3175002" y="3707057"/>
            <a:ext cx="1402825" cy="290982"/>
          </a:xfrm>
          <a:prstGeom prst="rect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en-US" sz="1400" b="0" dirty="0" smtClean="0">
                <a:latin typeface="Calibri" panose="020F0502020204030204" pitchFamily="34" charset="0"/>
              </a:rPr>
              <a:t>Port of Venice</a:t>
            </a:r>
            <a:endParaRPr lang="en-US" sz="1400" b="0" dirty="0">
              <a:latin typeface="Calibri" panose="020F0502020204030204" pitchFamily="34" charset="0"/>
            </a:endParaRPr>
          </a:p>
        </p:txBody>
      </p:sp>
      <p:pic>
        <p:nvPicPr>
          <p:cNvPr id="18" name="Picture 3" descr="DSCF0436"/>
          <p:cNvPicPr>
            <a:picLocks noChangeAspect="1" noChangeArrowheads="1"/>
          </p:cNvPicPr>
          <p:nvPr/>
        </p:nvPicPr>
        <p:blipFill>
          <a:blip r:embed="rId6" cstate="print"/>
          <a:srcRect l="23096" t="8844" r="15129" b="30135"/>
          <a:stretch>
            <a:fillRect/>
          </a:stretch>
        </p:blipFill>
        <p:spPr bwMode="auto">
          <a:xfrm>
            <a:off x="3170111" y="4156713"/>
            <a:ext cx="2820905" cy="2062547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sp>
        <p:nvSpPr>
          <p:cNvPr id="41" name="Rectangle 40"/>
          <p:cNvSpPr/>
          <p:nvPr/>
        </p:nvSpPr>
        <p:spPr>
          <a:xfrm>
            <a:off x="3167681" y="5942830"/>
            <a:ext cx="962025" cy="274369"/>
          </a:xfrm>
          <a:prstGeom prst="rect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en-US" sz="1400" b="0" dirty="0" smtClean="0">
                <a:latin typeface="Calibri" panose="020F0502020204030204" pitchFamily="34" charset="0"/>
              </a:rPr>
              <a:t>NATO</a:t>
            </a:r>
            <a:endParaRPr lang="en-US" sz="1400" b="0" dirty="0">
              <a:latin typeface="Calibri" panose="020F0502020204030204" pitchFamily="34" charset="0"/>
            </a:endParaRPr>
          </a:p>
        </p:txBody>
      </p:sp>
      <p:pic>
        <p:nvPicPr>
          <p:cNvPr id="21" name="Picture 4" descr="Egypt 07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51362" y="1935692"/>
            <a:ext cx="2816629" cy="2067445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sp>
        <p:nvSpPr>
          <p:cNvPr id="42" name="Rectangle 41"/>
          <p:cNvSpPr/>
          <p:nvPr/>
        </p:nvSpPr>
        <p:spPr>
          <a:xfrm>
            <a:off x="6049255" y="3715783"/>
            <a:ext cx="1005312" cy="287645"/>
          </a:xfrm>
          <a:prstGeom prst="rect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en-US" sz="1400" b="0" dirty="0" smtClean="0">
                <a:latin typeface="Calibri" panose="020F0502020204030204" pitchFamily="34" charset="0"/>
              </a:rPr>
              <a:t>Egypt</a:t>
            </a:r>
            <a:endParaRPr lang="en-US" sz="1400" b="0" dirty="0">
              <a:latin typeface="Calibri" panose="020F0502020204030204" pitchFamily="34" charset="0"/>
            </a:endParaRPr>
          </a:p>
        </p:txBody>
      </p:sp>
      <p:pic>
        <p:nvPicPr>
          <p:cNvPr id="31" name="Picture 30" descr="CIMG115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51666" y="4156713"/>
            <a:ext cx="2824089" cy="2065399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sp>
        <p:nvSpPr>
          <p:cNvPr id="43" name="Rectangle 42"/>
          <p:cNvSpPr/>
          <p:nvPr/>
        </p:nvSpPr>
        <p:spPr>
          <a:xfrm>
            <a:off x="6049067" y="5934372"/>
            <a:ext cx="1415396" cy="286101"/>
          </a:xfrm>
          <a:prstGeom prst="rect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en-US" sz="1400" b="0" dirty="0" smtClean="0">
                <a:latin typeface="Calibri" panose="020F0502020204030204" pitchFamily="34" charset="0"/>
              </a:rPr>
              <a:t>Saudi Customs</a:t>
            </a:r>
            <a:endParaRPr lang="en-US" sz="1400" b="0" dirty="0"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04310" y="1240877"/>
            <a:ext cx="4052455" cy="505751"/>
          </a:xfrm>
          <a:prstGeom prst="rect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en-US" b="0" dirty="0" smtClean="0">
                <a:latin typeface="Calibri" panose="020F0502020204030204" pitchFamily="34" charset="0"/>
              </a:rPr>
              <a:t>More than 30 Systems Sold To Date</a:t>
            </a:r>
            <a:endParaRPr lang="en-US" b="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Dimensions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09CB7-BBF6-4D90-948C-EDA4A2EBB4F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Company Confidential</a:t>
            </a:r>
            <a:endParaRPr lang="en-US"/>
          </a:p>
        </p:txBody>
      </p:sp>
      <p:pic>
        <p:nvPicPr>
          <p:cNvPr id="36868" name="Picture 1" descr="cid:image003.jpg@01CACD01.8C00E25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0F1F6"/>
              </a:clrFrom>
              <a:clrTo>
                <a:srgbClr val="F0F1F6">
                  <a:alpha val="0"/>
                </a:srgbClr>
              </a:clrTo>
            </a:clrChange>
          </a:blip>
          <a:srcRect r="2225"/>
          <a:stretch>
            <a:fillRect/>
          </a:stretch>
        </p:blipFill>
        <p:spPr bwMode="auto">
          <a:xfrm>
            <a:off x="0" y="1061861"/>
            <a:ext cx="8875713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System Specifications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idx="1"/>
          </p:nvPr>
        </p:nvSpPr>
        <p:spPr>
          <a:xfrm>
            <a:off x="521028" y="1104405"/>
            <a:ext cx="8248503" cy="2866703"/>
          </a:xfrm>
        </p:spPr>
        <p:txBody>
          <a:bodyPr>
            <a:normAutofit fontScale="85000" lnSpcReduction="20000"/>
          </a:bodyPr>
          <a:lstStyle/>
          <a:p>
            <a:pPr marL="381000" indent="-381000">
              <a:lnSpc>
                <a:spcPct val="80000"/>
              </a:lnSpc>
            </a:pPr>
            <a:r>
              <a:rPr lang="en-US" sz="2000" dirty="0" smtClean="0"/>
              <a:t>Tunnel size: 3.7 m W x 5.2 m H (12.1 ft W  x 17 ft H) </a:t>
            </a:r>
          </a:p>
          <a:p>
            <a:pPr marL="381000" indent="-381000">
              <a:lnSpc>
                <a:spcPct val="80000"/>
              </a:lnSpc>
            </a:pPr>
            <a:r>
              <a:rPr lang="en-US" sz="2000" dirty="0" smtClean="0"/>
              <a:t>Max vehicle size: 3.0 m W x 5.0 m H (9.8 ft W x 16.4 ft H) </a:t>
            </a:r>
          </a:p>
          <a:p>
            <a:pPr marL="381000" indent="-381000">
              <a:lnSpc>
                <a:spcPct val="80000"/>
              </a:lnSpc>
            </a:pPr>
            <a:r>
              <a:rPr lang="en-US" sz="2000" dirty="0" smtClean="0"/>
              <a:t>System size: 11 m W x 7.7 m H x 5.3 m D (36 ft W x 25.3 ft H x 17.4 ft D) </a:t>
            </a:r>
          </a:p>
          <a:p>
            <a:pPr marL="381000" indent="-381000">
              <a:lnSpc>
                <a:spcPct val="80000"/>
              </a:lnSpc>
            </a:pPr>
            <a:r>
              <a:rPr lang="en-US" sz="2000" dirty="0" smtClean="0"/>
              <a:t>Tunnel lengths: </a:t>
            </a:r>
          </a:p>
          <a:p>
            <a:pPr marL="892175" lvl="1" indent="-381000">
              <a:lnSpc>
                <a:spcPct val="80000"/>
              </a:lnSpc>
            </a:pPr>
            <a:r>
              <a:rPr lang="en-US" sz="1800" dirty="0" smtClean="0"/>
              <a:t>36.57 m (120 </a:t>
            </a:r>
            <a:r>
              <a:rPr lang="en-US" sz="1800" dirty="0" err="1" smtClean="0"/>
              <a:t>ft</a:t>
            </a:r>
            <a:r>
              <a:rPr lang="en-US" sz="1800" dirty="0" smtClean="0"/>
              <a:t>) rails: Accommodates scanning of one 19 m (62 </a:t>
            </a:r>
            <a:r>
              <a:rPr lang="en-US" sz="1800" dirty="0" err="1" smtClean="0"/>
              <a:t>ft</a:t>
            </a:r>
            <a:r>
              <a:rPr lang="en-US" sz="1800" dirty="0" smtClean="0"/>
              <a:t>) truck at 0.4 m/s or less</a:t>
            </a:r>
          </a:p>
          <a:p>
            <a:pPr marL="892175" lvl="1" indent="-381000">
              <a:lnSpc>
                <a:spcPct val="80000"/>
              </a:lnSpc>
            </a:pPr>
            <a:r>
              <a:rPr lang="en-US" dirty="0" smtClean="0"/>
              <a:t>54.86 m (180 </a:t>
            </a:r>
            <a:r>
              <a:rPr lang="en-US" dirty="0" err="1" smtClean="0"/>
              <a:t>ft</a:t>
            </a:r>
            <a:r>
              <a:rPr lang="en-US" dirty="0" smtClean="0"/>
              <a:t>) rails: Accommodates scanning of two 19 m (62 </a:t>
            </a:r>
            <a:r>
              <a:rPr lang="en-US" dirty="0" err="1" smtClean="0"/>
              <a:t>ft</a:t>
            </a:r>
            <a:r>
              <a:rPr lang="en-US" dirty="0" smtClean="0"/>
              <a:t>) truck at 0.4 m/s or less</a:t>
            </a:r>
          </a:p>
          <a:p>
            <a:pPr marL="381000" indent="-381000">
              <a:lnSpc>
                <a:spcPct val="80000"/>
              </a:lnSpc>
            </a:pPr>
            <a:r>
              <a:rPr lang="en-US" dirty="0" smtClean="0"/>
              <a:t>Tunnel lengths with the optional Z Backscatter module:</a:t>
            </a:r>
          </a:p>
          <a:p>
            <a:pPr marL="892175" lvl="1" indent="-381000">
              <a:lnSpc>
                <a:spcPct val="80000"/>
              </a:lnSpc>
            </a:pPr>
            <a:r>
              <a:rPr lang="en-US" dirty="0" smtClean="0"/>
              <a:t>38.10 </a:t>
            </a:r>
            <a:r>
              <a:rPr lang="en-US" dirty="0"/>
              <a:t>m (125 </a:t>
            </a:r>
            <a:r>
              <a:rPr lang="en-US" dirty="0" err="1"/>
              <a:t>ft</a:t>
            </a:r>
            <a:r>
              <a:rPr lang="en-US" dirty="0"/>
              <a:t>) rails: Accommodates scanning of one 60-ft truck at 0.4 m/s</a:t>
            </a:r>
          </a:p>
          <a:p>
            <a:pPr marL="892175" lvl="1" indent="-381000">
              <a:lnSpc>
                <a:spcPct val="80000"/>
              </a:lnSpc>
            </a:pPr>
            <a:r>
              <a:rPr lang="en-US" dirty="0"/>
              <a:t>56.38 m (185 </a:t>
            </a:r>
            <a:r>
              <a:rPr lang="en-US" dirty="0" err="1"/>
              <a:t>ft</a:t>
            </a:r>
            <a:r>
              <a:rPr lang="en-US" dirty="0"/>
              <a:t>) rails: Accommodates scanning of two 60-ft trucks at 0.4 m/s</a:t>
            </a:r>
          </a:p>
          <a:p>
            <a:pPr marL="892175" lvl="1" indent="-381000">
              <a:lnSpc>
                <a:spcPct val="80000"/>
              </a:lnSpc>
            </a:pPr>
            <a:r>
              <a:rPr lang="en-US" dirty="0"/>
              <a:t>62.18 (204 </a:t>
            </a:r>
            <a:r>
              <a:rPr lang="en-US" dirty="0" err="1"/>
              <a:t>ft</a:t>
            </a:r>
            <a:r>
              <a:rPr lang="en-US" dirty="0"/>
              <a:t>) rails: Accommodates scanning of two 60-ft trucks at 0.6 m/s</a:t>
            </a:r>
          </a:p>
          <a:p>
            <a:pPr marL="381000" indent="-381000" eaLnBrk="1" hangingPunct="1">
              <a:lnSpc>
                <a:spcPct val="80000"/>
              </a:lnSpc>
            </a:pPr>
            <a:endParaRPr lang="en-US" sz="1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latin typeface="+mj-lt"/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10" name="Picture 2" descr="cid:image001.png@01CACD02.4E42A6A0"/>
          <p:cNvPicPr>
            <a:picLocks noChangeAspect="1" noChangeArrowheads="1"/>
          </p:cNvPicPr>
          <p:nvPr/>
        </p:nvPicPr>
        <p:blipFill>
          <a:blip r:embed="rId3" r:link="rId4" cstate="print"/>
          <a:srcRect l="5017" t="1600" r="4865" b="24696"/>
          <a:stretch>
            <a:fillRect/>
          </a:stretch>
        </p:blipFill>
        <p:spPr bwMode="auto">
          <a:xfrm>
            <a:off x="1865542" y="3971108"/>
            <a:ext cx="4840058" cy="2337320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050252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Specifications</a:t>
            </a:r>
          </a:p>
        </p:txBody>
      </p:sp>
      <p:sp>
        <p:nvSpPr>
          <p:cNvPr id="38915" name="Rectangle 27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8419511" cy="496824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80000"/>
              </a:lnSpc>
            </a:pPr>
            <a:r>
              <a:rPr lang="en-US" sz="2000" dirty="0" smtClean="0"/>
              <a:t>High-Energy mode penetration</a:t>
            </a:r>
          </a:p>
          <a:p>
            <a:pPr marL="854075" lvl="1" indent="-342900">
              <a:lnSpc>
                <a:spcPct val="80000"/>
              </a:lnSpc>
            </a:pPr>
            <a:r>
              <a:rPr lang="en-US" sz="1800" dirty="0" smtClean="0"/>
              <a:t>400 mm steel equivalent (at 0.2 m/s) </a:t>
            </a:r>
          </a:p>
          <a:p>
            <a:pPr marL="0" indent="0">
              <a:lnSpc>
                <a:spcPct val="80000"/>
              </a:lnSpc>
            </a:pPr>
            <a:r>
              <a:rPr lang="en-US" sz="2000" dirty="0" smtClean="0"/>
              <a:t>Dual-energy penetration</a:t>
            </a:r>
          </a:p>
          <a:p>
            <a:pPr marL="854075" lvl="1" indent="-342900">
              <a:lnSpc>
                <a:spcPct val="80000"/>
              </a:lnSpc>
            </a:pPr>
            <a:r>
              <a:rPr lang="en-US" sz="1800" dirty="0" smtClean="0"/>
              <a:t>375 mm steel equivalent (at 0.2 m/s)</a:t>
            </a:r>
          </a:p>
          <a:p>
            <a:pPr marL="381000" indent="-381000">
              <a:lnSpc>
                <a:spcPct val="80000"/>
              </a:lnSpc>
            </a:pPr>
            <a:r>
              <a:rPr lang="en-US" sz="2000" dirty="0" smtClean="0"/>
              <a:t>Wire resolution</a:t>
            </a:r>
          </a:p>
          <a:p>
            <a:pPr marL="892175" lvl="1" indent="-381000">
              <a:lnSpc>
                <a:spcPct val="80000"/>
              </a:lnSpc>
            </a:pPr>
            <a:r>
              <a:rPr lang="en-US" sz="1800" dirty="0" smtClean="0"/>
              <a:t>0.8 mm wire in air</a:t>
            </a:r>
          </a:p>
          <a:p>
            <a:r>
              <a:rPr lang="en-US" sz="2000" dirty="0" smtClean="0"/>
              <a:t>Operating temperature</a:t>
            </a:r>
          </a:p>
          <a:p>
            <a:pPr marL="857250" lvl="1" indent="-342900"/>
            <a:r>
              <a:rPr lang="en-US" sz="1800" dirty="0" smtClean="0"/>
              <a:t>-18</a:t>
            </a:r>
            <a:r>
              <a:rPr lang="en-US" sz="1800" dirty="0"/>
              <a:t>° to 55°C (0° to 131°F</a:t>
            </a:r>
            <a:r>
              <a:rPr lang="en-US" sz="1800" dirty="0" smtClean="0"/>
              <a:t>)</a:t>
            </a:r>
          </a:p>
          <a:p>
            <a:r>
              <a:rPr lang="en-US" sz="2000" dirty="0"/>
              <a:t>Scan </a:t>
            </a:r>
            <a:r>
              <a:rPr lang="en-US" sz="2000" dirty="0" smtClean="0"/>
              <a:t>speed</a:t>
            </a:r>
          </a:p>
          <a:p>
            <a:pPr marL="857250" lvl="1" indent="-342900"/>
            <a:r>
              <a:rPr lang="en-US" sz="1800" dirty="0" smtClean="0"/>
              <a:t>0.2</a:t>
            </a:r>
            <a:r>
              <a:rPr lang="en-US" sz="1800" dirty="0"/>
              <a:t>, 0.3, 0.4 </a:t>
            </a:r>
            <a:r>
              <a:rPr lang="en-US" sz="1800" dirty="0" smtClean="0"/>
              <a:t>m/s (8, 12, 16 in/s)</a:t>
            </a:r>
          </a:p>
          <a:p>
            <a:pPr marL="381000" indent="-381000">
              <a:lnSpc>
                <a:spcPct val="80000"/>
              </a:lnSpc>
            </a:pPr>
            <a:r>
              <a:rPr lang="en-US" dirty="0"/>
              <a:t>Throughput</a:t>
            </a:r>
          </a:p>
          <a:p>
            <a:pPr marL="892175" lvl="1" indent="-381000">
              <a:lnSpc>
                <a:spcPct val="80000"/>
              </a:lnSpc>
            </a:pPr>
            <a:r>
              <a:rPr lang="en-US" dirty="0"/>
              <a:t>28 trucks/hour (2 trucks per scan) using 54.86 (180ft) of rail</a:t>
            </a:r>
          </a:p>
          <a:p>
            <a:pPr eaLnBrk="1" hangingPunct="1"/>
            <a:r>
              <a:rPr lang="en-US" sz="2000" dirty="0" smtClean="0"/>
              <a:t>Enclosed facility</a:t>
            </a:r>
          </a:p>
          <a:p>
            <a:pPr marL="857250" lvl="1" indent="-342900"/>
            <a:r>
              <a:rPr lang="en-US" sz="1800" dirty="0" smtClean="0"/>
              <a:t>System is designed to be deployed in an enclosed facility to reduce the size of the radiation controlled zone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latin typeface="+mj-lt"/>
                <a:ea typeface="ＭＳ Ｐゴシック" pitchFamily="-109" charset="-128"/>
              </a:rPr>
              <a:t>Company Confidential</a:t>
            </a:r>
            <a:endParaRPr lang="en-US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4" r="11436"/>
          <a:stretch/>
        </p:blipFill>
        <p:spPr>
          <a:xfrm>
            <a:off x="4667693" y="1219200"/>
            <a:ext cx="4178595" cy="2796654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338617"/>
            <a:ext cx="7439025" cy="584200"/>
          </a:xfrm>
        </p:spPr>
        <p:txBody>
          <a:bodyPr/>
          <a:lstStyle/>
          <a:p>
            <a:pPr eaLnBrk="1" hangingPunct="1"/>
            <a:r>
              <a:rPr lang="en-US" dirty="0" smtClean="0"/>
              <a:t>System Configurability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4597235" cy="496824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X-ray Source</a:t>
            </a:r>
          </a:p>
          <a:p>
            <a:pPr lvl="1" eaLnBrk="1" hangingPunct="1"/>
            <a:r>
              <a:rPr lang="en-US" dirty="0" smtClean="0"/>
              <a:t>4/6 MeV Dual Energy LINAC </a:t>
            </a:r>
          </a:p>
          <a:p>
            <a:pPr eaLnBrk="1" hangingPunct="1"/>
            <a:r>
              <a:rPr lang="en-US" dirty="0" smtClean="0"/>
              <a:t>Multi-view technology add-ons</a:t>
            </a:r>
          </a:p>
          <a:p>
            <a:pPr lvl="1"/>
            <a:r>
              <a:rPr lang="en-US" dirty="0" smtClean="0"/>
              <a:t>Z Backscatter module </a:t>
            </a:r>
          </a:p>
          <a:p>
            <a:pPr lvl="2"/>
            <a:r>
              <a:rPr lang="en-US" dirty="0" smtClean="0"/>
              <a:t>3-sided backscatter imaging</a:t>
            </a:r>
          </a:p>
          <a:p>
            <a:pPr lvl="2"/>
            <a:r>
              <a:rPr lang="en-US" dirty="0" smtClean="0"/>
              <a:t>Future upgrade option</a:t>
            </a:r>
          </a:p>
          <a:p>
            <a:pPr marL="509588" lvl="1" indent="-222250"/>
            <a:r>
              <a:rPr lang="en-US" dirty="0"/>
              <a:t>Radiation Portal Monitor</a:t>
            </a:r>
          </a:p>
          <a:p>
            <a:pPr lvl="2"/>
            <a:r>
              <a:rPr lang="en-US" dirty="0" smtClean="0"/>
              <a:t>Gamma ray only or gamma/neutron detection</a:t>
            </a:r>
            <a:endParaRPr lang="en-US" dirty="0"/>
          </a:p>
          <a:p>
            <a:pPr lvl="1"/>
            <a:r>
              <a:rPr lang="en-US" dirty="0" smtClean="0"/>
              <a:t>Integrated Peripheral Devices</a:t>
            </a:r>
          </a:p>
          <a:p>
            <a:pPr lvl="2"/>
            <a:r>
              <a:rPr lang="en-US" dirty="0"/>
              <a:t>Container Code Recognition</a:t>
            </a:r>
          </a:p>
          <a:p>
            <a:pPr lvl="2"/>
            <a:r>
              <a:rPr lang="en-US" dirty="0"/>
              <a:t>License Plate Reader</a:t>
            </a:r>
          </a:p>
          <a:p>
            <a:pPr lvl="2"/>
            <a:r>
              <a:rPr lang="en-US" dirty="0"/>
              <a:t>Under-Vehicle Inspection System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latin typeface="+mj-lt"/>
                <a:ea typeface="ＭＳ Ｐゴシック" pitchFamily="-109" charset="-128"/>
              </a:rPr>
              <a:t>Company Confidential</a:t>
            </a:r>
            <a:endParaRPr lang="en-US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5217513" y="3308060"/>
            <a:ext cx="28441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 smtClean="0">
                <a:solidFill>
                  <a:schemeClr val="tx1"/>
                </a:solidFill>
                <a:latin typeface="+mj-lt"/>
              </a:rPr>
              <a:t>OmniView Gantry Standard Configuration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4937759" y="6014727"/>
            <a:ext cx="370145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 smtClean="0">
                <a:latin typeface="+mj-lt"/>
              </a:rPr>
              <a:t>OmniView Gantry with optional Z Backscatter Module</a:t>
            </a:r>
            <a:endParaRPr lang="en-US" sz="1200" b="0" dirty="0" smtClean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28" y="1231852"/>
            <a:ext cx="3071936" cy="20441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3628" y="3762033"/>
            <a:ext cx="3072384" cy="2202061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Dual-Energy </a:t>
            </a:r>
            <a:r>
              <a:rPr lang="en-US" dirty="0" smtClean="0"/>
              <a:t>Imaging Performance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2900" y="1219200"/>
            <a:ext cx="8115300" cy="4968240"/>
          </a:xfrm>
        </p:spPr>
        <p:txBody>
          <a:bodyPr>
            <a:normAutofit/>
          </a:bodyPr>
          <a:lstStyle/>
          <a:p>
            <a:r>
              <a:rPr lang="en-US" dirty="0" smtClean="0"/>
              <a:t>Interlaced 4/6 </a:t>
            </a:r>
            <a:r>
              <a:rPr lang="en-US" dirty="0" err="1" smtClean="0"/>
              <a:t>MeV</a:t>
            </a:r>
            <a:r>
              <a:rPr lang="en-US" dirty="0" smtClean="0"/>
              <a:t> </a:t>
            </a:r>
            <a:r>
              <a:rPr lang="en-US" dirty="0" err="1" smtClean="0"/>
              <a:t>Linac</a:t>
            </a:r>
            <a:r>
              <a:rPr lang="en-US" dirty="0" smtClean="0"/>
              <a:t> offers the ability to visually differentiate classes of materials </a:t>
            </a:r>
          </a:p>
          <a:p>
            <a:pPr lvl="1"/>
            <a:r>
              <a:rPr lang="en-US" dirty="0" smtClean="0"/>
              <a:t>Organic = Orange</a:t>
            </a:r>
          </a:p>
          <a:p>
            <a:pPr lvl="1"/>
            <a:r>
              <a:rPr lang="en-US" dirty="0" smtClean="0"/>
              <a:t>Inorganic = Green</a:t>
            </a:r>
          </a:p>
          <a:p>
            <a:pPr lvl="1"/>
            <a:r>
              <a:rPr lang="en-US" dirty="0" smtClean="0"/>
              <a:t>Metallic = Blue </a:t>
            </a:r>
          </a:p>
          <a:p>
            <a:pPr lvl="1"/>
            <a:r>
              <a:rPr lang="en-US" dirty="0" smtClean="0"/>
              <a:t>Heavy Metals= Purple</a:t>
            </a:r>
          </a:p>
          <a:p>
            <a:r>
              <a:rPr lang="en-US" dirty="0" smtClean="0"/>
              <a:t>Offers the option to scan in dual-energy (4/6 MeV) or single-energy (6 MeV) mode</a:t>
            </a:r>
          </a:p>
          <a:p>
            <a:r>
              <a:rPr lang="en-US" dirty="0" smtClean="0"/>
              <a:t>User friendly image analysis features</a:t>
            </a:r>
          </a:p>
          <a:p>
            <a:pPr lvl="1"/>
            <a:r>
              <a:rPr lang="en-US" dirty="0" smtClean="0"/>
              <a:t>Toggle between grayscale and color</a:t>
            </a:r>
          </a:p>
          <a:p>
            <a:pPr lvl="1"/>
            <a:r>
              <a:rPr lang="en-US" dirty="0" smtClean="0"/>
              <a:t>Add or remove individual colors in any combination</a:t>
            </a:r>
          </a:p>
          <a:p>
            <a:r>
              <a:rPr lang="en-US" dirty="0" smtClean="0"/>
              <a:t>Portions of the image not able to be discriminated with high confidence remain in grayscale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latin typeface="+mj-lt"/>
                <a:ea typeface="ＭＳ Ｐゴシック" pitchFamily="-109" charset="-128"/>
              </a:rPr>
              <a:t>Company Confidential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OmniView</a:t>
            </a:r>
            <a:r>
              <a:rPr lang="en-US" dirty="0" smtClean="0"/>
              <a:t> Transmission Imaging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1"/>
            <a:ext cx="8226425" cy="183275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Set a new standard in the industry for transmission imaging performance</a:t>
            </a:r>
          </a:p>
          <a:p>
            <a:r>
              <a:rPr lang="en-US" dirty="0" smtClean="0"/>
              <a:t>Greater than 400 mm steel penetration with a standard 6 </a:t>
            </a:r>
            <a:r>
              <a:rPr lang="en-US" dirty="0" err="1" smtClean="0"/>
              <a:t>MeV</a:t>
            </a:r>
            <a:r>
              <a:rPr lang="en-US" dirty="0" smtClean="0"/>
              <a:t> </a:t>
            </a:r>
            <a:r>
              <a:rPr lang="en-US" dirty="0" err="1" smtClean="0"/>
              <a:t>Linac</a:t>
            </a:r>
            <a:endParaRPr lang="en-US" dirty="0" smtClean="0"/>
          </a:p>
          <a:p>
            <a:r>
              <a:rPr lang="en-US" dirty="0" smtClean="0"/>
              <a:t>State of the art detector design for 0.8 mm wire resolution</a:t>
            </a:r>
          </a:p>
          <a:p>
            <a:r>
              <a:rPr lang="en-US" dirty="0" smtClean="0"/>
              <a:t>Contrast Sensitivity of 0.27% at 10% penetration and 0.39% at 50% penetration</a:t>
            </a:r>
          </a:p>
          <a:p>
            <a:r>
              <a:rPr lang="en-US" dirty="0" smtClean="0"/>
              <a:t>Unique arc structure minimizes scatter for overall improved performance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latin typeface="+mj-lt"/>
                <a:ea typeface="ＭＳ Ｐゴシック" pitchFamily="-109" charset="-128"/>
              </a:rPr>
              <a:t>Company Confidential</a:t>
            </a:r>
            <a:endParaRPr lang="en-US" dirty="0">
              <a:latin typeface="+mj-lt"/>
            </a:endParaRPr>
          </a:p>
        </p:txBody>
      </p:sp>
      <p:pic>
        <p:nvPicPr>
          <p:cNvPr id="6" name="Picture 2" descr="C:\Documents and Settings\metcalf\Desktop\res3.tif"/>
          <p:cNvPicPr>
            <a:picLocks noChangeAspect="1" noChangeArrowheads="1"/>
          </p:cNvPicPr>
          <p:nvPr/>
        </p:nvPicPr>
        <p:blipFill>
          <a:blip r:embed="rId3" cstate="print"/>
          <a:srcRect l="44693" t="26444" r="14770" b="21623"/>
          <a:stretch>
            <a:fillRect/>
          </a:stretch>
        </p:blipFill>
        <p:spPr bwMode="auto">
          <a:xfrm>
            <a:off x="581891" y="3116247"/>
            <a:ext cx="3871355" cy="327267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 bwMode="auto">
          <a:xfrm>
            <a:off x="4655127" y="3598223"/>
            <a:ext cx="143691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System easily images 0.8 mm wire </a:t>
            </a:r>
          </a:p>
        </p:txBody>
      </p:sp>
      <p:cxnSp>
        <p:nvCxnSpPr>
          <p:cNvPr id="10" name="Straight Arrow Connector 9"/>
          <p:cNvCxnSpPr>
            <a:stCxn id="8" idx="1"/>
          </p:cNvCxnSpPr>
          <p:nvPr/>
        </p:nvCxnSpPr>
        <p:spPr>
          <a:xfrm flipH="1">
            <a:off x="1911927" y="3967555"/>
            <a:ext cx="2743200" cy="3906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1"/>
          </p:cNvCxnSpPr>
          <p:nvPr/>
        </p:nvCxnSpPr>
        <p:spPr>
          <a:xfrm flipH="1">
            <a:off x="3728855" y="3967555"/>
            <a:ext cx="926272" cy="901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7" descr="OMV-II-Render01 - 20 May 10"/>
          <p:cNvPicPr>
            <a:picLocks noChangeAspect="1" noChangeArrowheads="1"/>
          </p:cNvPicPr>
          <p:nvPr/>
        </p:nvPicPr>
        <p:blipFill>
          <a:blip r:embed="rId4" cstate="print"/>
          <a:srcRect l="6505" r="5331"/>
          <a:stretch>
            <a:fillRect/>
          </a:stretch>
        </p:blipFill>
        <p:spPr bwMode="auto">
          <a:xfrm>
            <a:off x="5438621" y="4203865"/>
            <a:ext cx="3430304" cy="2188630"/>
          </a:xfrm>
          <a:prstGeom prst="roundRect">
            <a:avLst>
              <a:gd name="adj" fmla="val 6961"/>
            </a:avLst>
          </a:prstGeom>
          <a:noFill/>
          <a:ln w="25400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61740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Energy Imaging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latin typeface="+mj-lt"/>
                <a:ea typeface="ＭＳ Ｐゴシック" pitchFamily="-109" charset="-128"/>
              </a:rPr>
              <a:t>Company Confidential</a:t>
            </a:r>
            <a:endParaRPr lang="en-US" dirty="0">
              <a:latin typeface="+mj-lt"/>
            </a:endParaRPr>
          </a:p>
        </p:txBody>
      </p:sp>
      <p:pic>
        <p:nvPicPr>
          <p:cNvPr id="1026" name="Picture 2" descr="\\MAHQSMS02\KDrive\XRay_Images\cnia 03022011\omv DE\20110302_194035_499 truck slow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4438" y="1413164"/>
            <a:ext cx="4061362" cy="4536374"/>
          </a:xfrm>
          <a:prstGeom prst="rect">
            <a:avLst/>
          </a:prstGeom>
          <a:noFill/>
        </p:spPr>
      </p:pic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1438227" y="3805882"/>
            <a:ext cx="1046271" cy="278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Aluminum</a:t>
            </a:r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1874533" y="3115344"/>
            <a:ext cx="6099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Steel</a:t>
            </a:r>
          </a:p>
        </p:txBody>
      </p:sp>
      <p:sp>
        <p:nvSpPr>
          <p:cNvPr id="23" name="TextBox 11"/>
          <p:cNvSpPr txBox="1">
            <a:spLocks noChangeArrowheads="1"/>
          </p:cNvSpPr>
          <p:nvPr/>
        </p:nvSpPr>
        <p:spPr bwMode="auto">
          <a:xfrm>
            <a:off x="1795288" y="4426234"/>
            <a:ext cx="6892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Plastic</a:t>
            </a: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1852700" y="2436833"/>
            <a:ext cx="6317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Lead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2624438" y="6115665"/>
            <a:ext cx="4149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>
                <a:solidFill>
                  <a:schemeClr val="tx1"/>
                </a:solidFill>
                <a:latin typeface="+mj-lt"/>
              </a:rPr>
              <a:t>Increasing Material Thickness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699432" y="6245181"/>
            <a:ext cx="1828800" cy="89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20120308_184508_container with log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518304"/>
            <a:ext cx="8606971" cy="30849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Energy Image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latin typeface="+mj-lt"/>
                <a:ea typeface="ＭＳ Ｐゴシック" pitchFamily="-109" charset="-128"/>
              </a:rPr>
              <a:t>Company Confidential</a:t>
            </a:r>
            <a:endParaRPr lang="en-US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08759" y="4845132"/>
            <a:ext cx="131816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+mj-lt"/>
              </a:rPr>
              <a:t>Steel Plates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7212941" y="4855028"/>
            <a:ext cx="13181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+mj-lt"/>
              </a:rPr>
              <a:t>Aluminum Artillery Shell</a:t>
            </a:r>
            <a:endParaRPr lang="en-US" sz="1400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5881587" y="4940795"/>
            <a:ext cx="131816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+mj-lt"/>
              </a:rPr>
              <a:t>Textiles</a:t>
            </a:r>
          </a:p>
        </p:txBody>
      </p:sp>
      <p:cxnSp>
        <p:nvCxnSpPr>
          <p:cNvPr id="12" name="Straight Arrow Connector 11"/>
          <p:cNvCxnSpPr>
            <a:stCxn id="8" idx="0"/>
          </p:cNvCxnSpPr>
          <p:nvPr/>
        </p:nvCxnSpPr>
        <p:spPr>
          <a:xfrm flipH="1" flipV="1">
            <a:off x="812800" y="3033486"/>
            <a:ext cx="155040" cy="18116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9" idx="0"/>
          </p:cNvCxnSpPr>
          <p:nvPr/>
        </p:nvCxnSpPr>
        <p:spPr>
          <a:xfrm flipV="1">
            <a:off x="7872022" y="2728686"/>
            <a:ext cx="96321" cy="21263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0" idx="0"/>
          </p:cNvCxnSpPr>
          <p:nvPr/>
        </p:nvCxnSpPr>
        <p:spPr>
          <a:xfrm flipV="1">
            <a:off x="6540668" y="3294744"/>
            <a:ext cx="382646" cy="16460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 bwMode="auto">
          <a:xfrm>
            <a:off x="5308273" y="1464624"/>
            <a:ext cx="131816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+mj-lt"/>
              </a:rPr>
              <a:t>Lead Shielding</a:t>
            </a:r>
          </a:p>
        </p:txBody>
      </p:sp>
      <p:cxnSp>
        <p:nvCxnSpPr>
          <p:cNvPr id="26" name="Straight Arrow Connector 25"/>
          <p:cNvCxnSpPr>
            <a:stCxn id="25" idx="2"/>
          </p:cNvCxnSpPr>
          <p:nvPr/>
        </p:nvCxnSpPr>
        <p:spPr>
          <a:xfrm>
            <a:off x="5967354" y="1772401"/>
            <a:ext cx="607617" cy="1115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Pallet of Mixed Cargo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latin typeface="+mj-lt"/>
                <a:ea typeface="ＭＳ Ｐゴシック" pitchFamily="-109" charset="-128"/>
              </a:rPr>
              <a:t>Company Confidential</a:t>
            </a:r>
            <a:endParaRPr lang="en-US" dirty="0">
              <a:latin typeface="+mj-lt"/>
            </a:endParaRPr>
          </a:p>
        </p:txBody>
      </p:sp>
      <p:pic>
        <p:nvPicPr>
          <p:cNvPr id="1026" name="Picture 2" descr="\\MAHQSMS02\KDrive\XRay_Images\OmniView\Omniview II\Diesel vs water\20120409\20120409_140056_ShapedEnergy.jpg"/>
          <p:cNvPicPr>
            <a:picLocks noChangeAspect="1" noChangeArrowheads="1"/>
          </p:cNvPicPr>
          <p:nvPr/>
        </p:nvPicPr>
        <p:blipFill>
          <a:blip r:embed="rId2" cstate="print"/>
          <a:srcRect l="85766" t="42622" r="1588" b="17842"/>
          <a:stretch>
            <a:fillRect/>
          </a:stretch>
        </p:blipFill>
        <p:spPr bwMode="auto">
          <a:xfrm>
            <a:off x="4684736" y="1507392"/>
            <a:ext cx="3707703" cy="4655414"/>
          </a:xfrm>
          <a:prstGeom prst="rect">
            <a:avLst/>
          </a:prstGeom>
          <a:noFill/>
        </p:spPr>
      </p:pic>
      <p:pic>
        <p:nvPicPr>
          <p:cNvPr id="1027" name="Picture 3" descr="C:\Documents and Settings\metcalf\Desktop\mixed.tif"/>
          <p:cNvPicPr>
            <a:picLocks noChangeAspect="1" noChangeArrowheads="1"/>
          </p:cNvPicPr>
          <p:nvPr/>
        </p:nvPicPr>
        <p:blipFill>
          <a:blip r:embed="rId3" cstate="print"/>
          <a:srcRect l="49996" t="13542" r="4726" b="7249"/>
          <a:stretch>
            <a:fillRect/>
          </a:stretch>
        </p:blipFill>
        <p:spPr bwMode="auto">
          <a:xfrm>
            <a:off x="613776" y="1528175"/>
            <a:ext cx="3760777" cy="4647157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5461349" y="3945699"/>
            <a:ext cx="1127342" cy="176617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674289" y="3181611"/>
            <a:ext cx="901875" cy="576197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 bwMode="auto">
          <a:xfrm>
            <a:off x="5192656" y="6168346"/>
            <a:ext cx="131816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+mj-lt"/>
              </a:rPr>
              <a:t>Bag of Rice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6846091" y="1202499"/>
            <a:ext cx="1734238" cy="313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+mj-lt"/>
              </a:rPr>
              <a:t>Explosiv</a:t>
            </a:r>
            <a:r>
              <a:rPr lang="en-US" sz="1400" dirty="0" smtClean="0">
                <a:latin typeface="+mj-lt"/>
              </a:rPr>
              <a:t>e </a:t>
            </a:r>
            <a:r>
              <a:rPr lang="en-US" sz="1400" dirty="0" err="1" smtClean="0">
                <a:latin typeface="+mj-lt"/>
              </a:rPr>
              <a:t>Simulant</a:t>
            </a:r>
            <a:endParaRPr lang="en-US" sz="1400" dirty="0" smtClean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2" name="Straight Arrow Connector 11"/>
          <p:cNvCxnSpPr>
            <a:stCxn id="11" idx="2"/>
          </p:cNvCxnSpPr>
          <p:nvPr/>
        </p:nvCxnSpPr>
        <p:spPr>
          <a:xfrm flipH="1">
            <a:off x="6145161" y="1515816"/>
            <a:ext cx="1568049" cy="16657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0"/>
          </p:cNvCxnSpPr>
          <p:nvPr/>
        </p:nvCxnSpPr>
        <p:spPr>
          <a:xfrm flipV="1">
            <a:off x="5851737" y="5728496"/>
            <a:ext cx="193930" cy="4398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:\20120529_150120_blue purple.jpg"/>
          <p:cNvPicPr>
            <a:picLocks noChangeAspect="1" noChangeArrowheads="1"/>
          </p:cNvPicPr>
          <p:nvPr/>
        </p:nvPicPr>
        <p:blipFill>
          <a:blip r:embed="rId2" cstate="print"/>
          <a:srcRect t="15293"/>
          <a:stretch>
            <a:fillRect/>
          </a:stretch>
        </p:blipFill>
        <p:spPr bwMode="auto">
          <a:xfrm>
            <a:off x="3733800" y="4648200"/>
            <a:ext cx="4914436" cy="1613777"/>
          </a:xfrm>
          <a:prstGeom prst="rect">
            <a:avLst/>
          </a:prstGeom>
          <a:noFill/>
        </p:spPr>
      </p:pic>
      <p:pic>
        <p:nvPicPr>
          <p:cNvPr id="2051" name="Picture 3" descr="F:\20120529_150020_orange only.jpg"/>
          <p:cNvPicPr>
            <a:picLocks noChangeAspect="1" noChangeArrowheads="1"/>
          </p:cNvPicPr>
          <p:nvPr/>
        </p:nvPicPr>
        <p:blipFill>
          <a:blip r:embed="rId3" cstate="print"/>
          <a:srcRect t="7647"/>
          <a:stretch>
            <a:fillRect/>
          </a:stretch>
        </p:blipFill>
        <p:spPr bwMode="auto">
          <a:xfrm>
            <a:off x="3733800" y="2628900"/>
            <a:ext cx="4971646" cy="1759453"/>
          </a:xfrm>
          <a:prstGeom prst="rect">
            <a:avLst/>
          </a:prstGeom>
          <a:noFill/>
        </p:spPr>
      </p:pic>
      <p:pic>
        <p:nvPicPr>
          <p:cNvPr id="2050" name="Picture 2" descr="F:\20120529_150155_ShapedEnergy.jpg"/>
          <p:cNvPicPr>
            <a:picLocks noChangeAspect="1" noChangeArrowheads="1"/>
          </p:cNvPicPr>
          <p:nvPr/>
        </p:nvPicPr>
        <p:blipFill>
          <a:blip r:embed="rId4" cstate="print"/>
          <a:srcRect t="11569"/>
          <a:stretch>
            <a:fillRect/>
          </a:stretch>
        </p:blipFill>
        <p:spPr bwMode="auto">
          <a:xfrm>
            <a:off x="3733799" y="863600"/>
            <a:ext cx="4953000" cy="169597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Energy Features – Individual Color Stripping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3390900" cy="4968240"/>
          </a:xfrm>
        </p:spPr>
        <p:txBody>
          <a:bodyPr/>
          <a:lstStyle/>
          <a:p>
            <a:r>
              <a:rPr lang="en-US" dirty="0" smtClean="0"/>
              <a:t>Individual color stripping</a:t>
            </a:r>
          </a:p>
          <a:p>
            <a:pPr lvl="1"/>
            <a:r>
              <a:rPr lang="en-US" dirty="0" smtClean="0"/>
              <a:t>Allows individual colors to be applied in any combination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latin typeface="+mj-lt"/>
                <a:ea typeface="ＭＳ Ｐゴシック" pitchFamily="-109" charset="-128"/>
              </a:rPr>
              <a:t>Company Confidential</a:t>
            </a:r>
            <a:endParaRPr lang="en-US" dirty="0">
              <a:latin typeface="+mj-lt"/>
            </a:endParaRPr>
          </a:p>
        </p:txBody>
      </p:sp>
      <p:pic>
        <p:nvPicPr>
          <p:cNvPr id="7" name="Picture 2" descr="F:\mode.JPG"/>
          <p:cNvPicPr>
            <a:picLocks noChangeAspect="1" noChangeArrowheads="1"/>
          </p:cNvPicPr>
          <p:nvPr/>
        </p:nvPicPr>
        <p:blipFill>
          <a:blip r:embed="rId5" cstate="print"/>
          <a:srcRect r="25000" b="27536"/>
          <a:stretch>
            <a:fillRect/>
          </a:stretch>
        </p:blipFill>
        <p:spPr bwMode="auto">
          <a:xfrm>
            <a:off x="381000" y="2667000"/>
            <a:ext cx="533400" cy="22225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 bwMode="auto">
          <a:xfrm>
            <a:off x="3722876" y="2523815"/>
            <a:ext cx="1702564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300" dirty="0" smtClean="0">
                <a:solidFill>
                  <a:schemeClr val="tx1"/>
                </a:solidFill>
                <a:latin typeface="+mj-lt"/>
              </a:rPr>
              <a:t>Show all colors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3694176" y="4355592"/>
            <a:ext cx="262128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300" dirty="0" smtClean="0">
                <a:solidFill>
                  <a:schemeClr val="tx1"/>
                </a:solidFill>
                <a:latin typeface="+mj-lt"/>
              </a:rPr>
              <a:t>Example: Show organi</a:t>
            </a:r>
            <a:r>
              <a:rPr lang="en-US" sz="1300" dirty="0" smtClean="0">
                <a:latin typeface="+mj-lt"/>
              </a:rPr>
              <a:t>cs only</a:t>
            </a:r>
            <a:endParaRPr lang="en-US" sz="1300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3669792" y="6221984"/>
            <a:ext cx="4596384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300" dirty="0" smtClean="0">
                <a:solidFill>
                  <a:schemeClr val="tx1"/>
                </a:solidFill>
                <a:latin typeface="+mj-lt"/>
              </a:rPr>
              <a:t>Example: Show combination of </a:t>
            </a:r>
            <a:r>
              <a:rPr lang="en-US" sz="1300" dirty="0" err="1" smtClean="0">
                <a:solidFill>
                  <a:schemeClr val="tx1"/>
                </a:solidFill>
                <a:latin typeface="+mj-lt"/>
              </a:rPr>
              <a:t>metallics</a:t>
            </a:r>
            <a:r>
              <a:rPr lang="en-US" sz="1300" dirty="0" smtClean="0">
                <a:solidFill>
                  <a:schemeClr val="tx1"/>
                </a:solidFill>
                <a:latin typeface="+mj-lt"/>
              </a:rPr>
              <a:t> and heavy metals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914400" y="2816423"/>
            <a:ext cx="2999232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300" dirty="0" smtClean="0">
                <a:solidFill>
                  <a:schemeClr val="tx1"/>
                </a:solidFill>
                <a:latin typeface="+mj-lt"/>
              </a:rPr>
              <a:t>Toggle between all colors or grayscale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926592" y="3200400"/>
            <a:ext cx="266700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300" dirty="0" smtClean="0">
                <a:solidFill>
                  <a:schemeClr val="tx1"/>
                </a:solidFill>
                <a:latin typeface="+mj-lt"/>
              </a:rPr>
              <a:t>Show Organics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926592" y="3632200"/>
            <a:ext cx="266700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300" dirty="0" smtClean="0">
                <a:solidFill>
                  <a:schemeClr val="tx1"/>
                </a:solidFill>
                <a:latin typeface="+mj-lt"/>
              </a:rPr>
              <a:t>Show </a:t>
            </a:r>
            <a:r>
              <a:rPr lang="en-US" sz="1300" dirty="0" err="1" smtClean="0">
                <a:solidFill>
                  <a:schemeClr val="tx1"/>
                </a:solidFill>
                <a:latin typeface="+mj-lt"/>
              </a:rPr>
              <a:t>Inorganics</a:t>
            </a:r>
            <a:endParaRPr lang="en-US" sz="1300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938784" y="4064000"/>
            <a:ext cx="266700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300" dirty="0" smtClean="0">
                <a:solidFill>
                  <a:schemeClr val="tx1"/>
                </a:solidFill>
                <a:latin typeface="+mj-lt"/>
              </a:rPr>
              <a:t>Show </a:t>
            </a:r>
            <a:r>
              <a:rPr lang="en-US" sz="1300" dirty="0" err="1" smtClean="0">
                <a:latin typeface="+mj-lt"/>
              </a:rPr>
              <a:t>M</a:t>
            </a:r>
            <a:r>
              <a:rPr lang="en-US" sz="1300" dirty="0" err="1" smtClean="0">
                <a:solidFill>
                  <a:schemeClr val="tx1"/>
                </a:solidFill>
                <a:latin typeface="+mj-lt"/>
              </a:rPr>
              <a:t>etallics</a:t>
            </a:r>
            <a:endParaRPr lang="en-US" sz="1300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938784" y="4495800"/>
            <a:ext cx="266700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300" dirty="0" smtClean="0">
                <a:solidFill>
                  <a:schemeClr val="tx1"/>
                </a:solidFill>
                <a:latin typeface="+mj-lt"/>
              </a:rPr>
              <a:t>Show Heavy </a:t>
            </a:r>
            <a:r>
              <a:rPr lang="en-US" sz="1300" dirty="0" smtClean="0">
                <a:latin typeface="+mj-lt"/>
              </a:rPr>
              <a:t>M</a:t>
            </a:r>
            <a:r>
              <a:rPr lang="en-US" sz="1300" dirty="0" smtClean="0">
                <a:solidFill>
                  <a:schemeClr val="tx1"/>
                </a:solidFill>
                <a:latin typeface="+mj-lt"/>
              </a:rPr>
              <a:t>etals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Backscatter Module (Option)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13" y="1115740"/>
            <a:ext cx="8447139" cy="5105400"/>
          </a:xfrm>
        </p:spPr>
        <p:txBody>
          <a:bodyPr/>
          <a:lstStyle/>
          <a:p>
            <a:r>
              <a:rPr lang="en-US" dirty="0" smtClean="0"/>
              <a:t>Multiple views for images of the right, left and top of cargo</a:t>
            </a:r>
          </a:p>
          <a:p>
            <a:r>
              <a:rPr lang="en-US" dirty="0" smtClean="0"/>
              <a:t>Highlights organic material for easy identification</a:t>
            </a:r>
          </a:p>
          <a:p>
            <a:r>
              <a:rPr lang="en-US" dirty="0" smtClean="0"/>
              <a:t>Photo-like images are ideal for manifest verification</a:t>
            </a:r>
          </a:p>
          <a:p>
            <a:r>
              <a:rPr lang="en-US" dirty="0" smtClean="0"/>
              <a:t>Minimal bottom cutoff allows scanning of tires and gas tanks</a:t>
            </a:r>
          </a:p>
          <a:p>
            <a:pPr marL="169863" indent="-169863">
              <a:buClr>
                <a:schemeClr val="hlink"/>
              </a:buClr>
            </a:pPr>
            <a:r>
              <a:rPr lang="en-US" dirty="0"/>
              <a:t>Clarity of </a:t>
            </a:r>
            <a:r>
              <a:rPr lang="en-US" dirty="0" smtClean="0"/>
              <a:t>Z Backscatter </a:t>
            </a:r>
            <a:r>
              <a:rPr lang="en-US" dirty="0"/>
              <a:t>image simplifies image interpretation and speeds cargo verification</a:t>
            </a:r>
          </a:p>
          <a:p>
            <a:pPr marL="169863" indent="-169863">
              <a:buClr>
                <a:schemeClr val="hlink"/>
              </a:buClr>
            </a:pPr>
            <a:r>
              <a:rPr lang="en-US" dirty="0"/>
              <a:t>Helps operators quickly identify contents and reduces operator fatigue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9" name="Picture 7" descr="20090602_112944_channel1_Backscat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9741" y="4289239"/>
            <a:ext cx="4859081" cy="965951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" name="Picture 9" descr="20090602_112944_channel3_Backscat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3981" y="5255190"/>
            <a:ext cx="4859081" cy="96595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Radiation Portal Monitors (Option)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471678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Detection of gamma and neutron radiation to low levels </a:t>
            </a:r>
          </a:p>
          <a:p>
            <a:pPr lvl="0"/>
            <a:r>
              <a:rPr lang="en-US" dirty="0" smtClean="0"/>
              <a:t>Real-time </a:t>
            </a:r>
            <a:r>
              <a:rPr lang="en-US" dirty="0"/>
              <a:t>high-sensitivity alarming in dynamic mode without  stopping </a:t>
            </a:r>
            <a:r>
              <a:rPr lang="en-US" dirty="0" smtClean="0"/>
              <a:t>traffic</a:t>
            </a:r>
          </a:p>
          <a:p>
            <a:r>
              <a:rPr lang="en-US" dirty="0"/>
              <a:t>Hi-quality NORM identification and rejection capability to limit Nuisance Alarms</a:t>
            </a:r>
          </a:p>
          <a:p>
            <a:pPr lvl="0"/>
            <a:r>
              <a:rPr lang="en-US" dirty="0" smtClean="0"/>
              <a:t>Low cost of ownership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Remote diagnostic capabilities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Operating temperature range -40 °C to +60°C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391" y="1254876"/>
            <a:ext cx="2973705" cy="2103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390" y="3680056"/>
            <a:ext cx="2973705" cy="22430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87527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ASE Connect</a:t>
            </a:r>
            <a:r>
              <a:rPr lang="en-US" baseline="30000" dirty="0" smtClean="0"/>
              <a:t>™</a:t>
            </a:r>
            <a:r>
              <a:rPr lang="en-US" dirty="0" smtClean="0"/>
              <a:t> Networking Solution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idx="1"/>
          </p:nvPr>
        </p:nvSpPr>
        <p:spPr>
          <a:xfrm>
            <a:off x="513021" y="3795822"/>
            <a:ext cx="8269472" cy="239161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1700" dirty="0" smtClean="0"/>
              <a:t>Allows for the centralized management of equipment, images, and data by a common software application</a:t>
            </a:r>
          </a:p>
          <a:p>
            <a:pPr>
              <a:lnSpc>
                <a:spcPct val="120000"/>
              </a:lnSpc>
            </a:pPr>
            <a:r>
              <a:rPr lang="en-US" sz="1700" dirty="0" smtClean="0"/>
              <a:t>Scalable and customizable to meet specific security requirements</a:t>
            </a:r>
          </a:p>
          <a:p>
            <a:pPr>
              <a:lnSpc>
                <a:spcPct val="120000"/>
              </a:lnSpc>
            </a:pPr>
            <a:r>
              <a:rPr lang="en-US" sz="1700" dirty="0" smtClean="0"/>
              <a:t>Allows for networked image viewing and analysis at a secondary or remote analysis station </a:t>
            </a:r>
          </a:p>
          <a:p>
            <a:pPr>
              <a:lnSpc>
                <a:spcPct val="120000"/>
              </a:lnSpc>
            </a:pPr>
            <a:r>
              <a:rPr lang="en-US" sz="1700" dirty="0" smtClean="0"/>
              <a:t>Web enabled browser allows supervisors to run reports, view equipment status, manage users, and manage the database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20486" name="Picture 11" descr="Network-ZP-0610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626" y="1218607"/>
            <a:ext cx="3896262" cy="257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System Options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18" name="Picture 2" descr="Picture 1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9114" y="2462523"/>
            <a:ext cx="5428310" cy="2228230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" name="AutoShape 6"/>
          <p:cNvSpPr>
            <a:spLocks noChangeArrowheads="1"/>
          </p:cNvSpPr>
          <p:nvPr/>
        </p:nvSpPr>
        <p:spPr bwMode="auto">
          <a:xfrm>
            <a:off x="6823869" y="4005201"/>
            <a:ext cx="1676400" cy="1504950"/>
          </a:xfrm>
          <a:prstGeom prst="roundRect">
            <a:avLst>
              <a:gd name="adj" fmla="val 16667"/>
            </a:avLst>
          </a:prstGeom>
          <a:blipFill dpi="0" rotWithShape="1">
            <a:blip r:embed="rId4" cstate="print"/>
            <a:srcRect/>
            <a:stretch>
              <a:fillRect r="-19181"/>
            </a:stretch>
          </a:blipFill>
          <a:ln w="25400" cap="sq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0" name="AutoShape 7"/>
          <p:cNvSpPr>
            <a:spLocks noChangeArrowheads="1"/>
          </p:cNvSpPr>
          <p:nvPr/>
        </p:nvSpPr>
        <p:spPr bwMode="auto">
          <a:xfrm>
            <a:off x="6823869" y="1682585"/>
            <a:ext cx="1676400" cy="1504950"/>
          </a:xfrm>
          <a:prstGeom prst="roundRect">
            <a:avLst>
              <a:gd name="adj" fmla="val 16667"/>
            </a:avLst>
          </a:prstGeom>
          <a:blipFill>
            <a:blip r:embed="rId5" cstate="print"/>
            <a:stretch>
              <a:fillRect r="-35200"/>
            </a:stretch>
          </a:blip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1" name="AutoShape 8"/>
          <p:cNvSpPr>
            <a:spLocks noChangeArrowheads="1"/>
          </p:cNvSpPr>
          <p:nvPr/>
        </p:nvSpPr>
        <p:spPr bwMode="auto">
          <a:xfrm>
            <a:off x="714375" y="4005201"/>
            <a:ext cx="1676400" cy="1504950"/>
          </a:xfrm>
          <a:prstGeom prst="roundRect">
            <a:avLst>
              <a:gd name="adj" fmla="val 16667"/>
            </a:avLst>
          </a:prstGeom>
          <a:blipFill dpi="0" rotWithShape="1">
            <a:blip r:embed="rId6" cstate="print"/>
            <a:srcRect/>
            <a:stretch>
              <a:fillRect r="-38980"/>
            </a:stretch>
          </a:blipFill>
          <a:ln w="25400" cap="sq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2" name="AutoShape 9"/>
          <p:cNvSpPr>
            <a:spLocks noChangeArrowheads="1"/>
          </p:cNvSpPr>
          <p:nvPr/>
        </p:nvSpPr>
        <p:spPr bwMode="auto">
          <a:xfrm>
            <a:off x="714375" y="1682585"/>
            <a:ext cx="1676400" cy="1504950"/>
          </a:xfrm>
          <a:prstGeom prst="roundRect">
            <a:avLst>
              <a:gd name="adj" fmla="val 16667"/>
            </a:avLst>
          </a:prstGeom>
          <a:blipFill>
            <a:blip r:embed="rId7" cstate="print"/>
            <a:stretch>
              <a:fillRect r="-127939"/>
            </a:stretch>
          </a:blip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3" name="AutoShape 10"/>
          <p:cNvSpPr>
            <a:spLocks noChangeArrowheads="1"/>
          </p:cNvSpPr>
          <p:nvPr/>
        </p:nvSpPr>
        <p:spPr bwMode="auto">
          <a:xfrm>
            <a:off x="3741900" y="1033618"/>
            <a:ext cx="1676400" cy="1504950"/>
          </a:xfrm>
          <a:prstGeom prst="roundRect">
            <a:avLst>
              <a:gd name="adj" fmla="val 16667"/>
            </a:avLst>
          </a:prstGeom>
          <a:blipFill dpi="0" rotWithShape="1">
            <a:blip r:embed="rId8" cstate="print"/>
            <a:srcRect/>
            <a:stretch>
              <a:fillRect r="-22976"/>
            </a:stretch>
          </a:blipFill>
          <a:ln w="6350" cap="sq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4" name="AutoShape 11"/>
          <p:cNvSpPr>
            <a:spLocks noChangeArrowheads="1"/>
          </p:cNvSpPr>
          <p:nvPr/>
        </p:nvSpPr>
        <p:spPr bwMode="auto">
          <a:xfrm>
            <a:off x="3725069" y="4551472"/>
            <a:ext cx="1676400" cy="1504950"/>
          </a:xfrm>
          <a:prstGeom prst="roundRect">
            <a:avLst>
              <a:gd name="adj" fmla="val 16667"/>
            </a:avLst>
          </a:prstGeom>
          <a:blipFill dpi="0" rotWithShape="1">
            <a:blip r:embed="rId9" cstate="print"/>
            <a:srcRect/>
            <a:stretch>
              <a:fillRect r="-19781"/>
            </a:stretch>
          </a:blipFill>
          <a:ln w="25400" cap="sq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409575" y="5534025"/>
            <a:ext cx="2286000" cy="338138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1600" b="0" dirty="0">
                <a:latin typeface="+mj-lt"/>
              </a:rPr>
              <a:t>License Plate </a:t>
            </a:r>
            <a:r>
              <a:rPr lang="en-US" sz="1600" b="0" dirty="0" smtClean="0">
                <a:latin typeface="+mj-lt"/>
              </a:rPr>
              <a:t>Reader</a:t>
            </a:r>
            <a:endParaRPr lang="en-US" sz="1600" b="0" dirty="0">
              <a:latin typeface="+mj-lt"/>
            </a:endParaRPr>
          </a:p>
        </p:txBody>
      </p:sp>
      <p:sp>
        <p:nvSpPr>
          <p:cNvPr id="26" name="Text Box 23"/>
          <p:cNvSpPr txBox="1">
            <a:spLocks noChangeArrowheads="1"/>
          </p:cNvSpPr>
          <p:nvPr/>
        </p:nvSpPr>
        <p:spPr bwMode="auto">
          <a:xfrm>
            <a:off x="3421063" y="754063"/>
            <a:ext cx="2286000" cy="338137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1600" b="0">
                <a:latin typeface="+mj-lt"/>
              </a:rPr>
              <a:t>Manifest Scanning</a:t>
            </a:r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3811588" y="6043613"/>
            <a:ext cx="1503362" cy="339725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1600" b="0">
                <a:latin typeface="+mj-lt"/>
              </a:rPr>
              <a:t>Digital Images</a:t>
            </a:r>
          </a:p>
        </p:txBody>
      </p:sp>
      <p:sp>
        <p:nvSpPr>
          <p:cNvPr id="28" name="Text Box 25"/>
          <p:cNvSpPr txBox="1">
            <a:spLocks noChangeArrowheads="1"/>
          </p:cNvSpPr>
          <p:nvPr/>
        </p:nvSpPr>
        <p:spPr bwMode="auto">
          <a:xfrm>
            <a:off x="333375" y="1346200"/>
            <a:ext cx="2438400" cy="338138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1600" b="0" dirty="0">
                <a:latin typeface="+mj-lt"/>
              </a:rPr>
              <a:t>Under Vehicle Inspection</a:t>
            </a:r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6519863" y="5534025"/>
            <a:ext cx="2286000" cy="584775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1600" b="0" dirty="0" smtClean="0">
                <a:latin typeface="+mj-lt"/>
              </a:rPr>
              <a:t>Container Code Recognition</a:t>
            </a:r>
            <a:endParaRPr lang="en-US" sz="1600" b="0" dirty="0">
              <a:latin typeface="+mj-lt"/>
            </a:endParaRPr>
          </a:p>
        </p:txBody>
      </p:sp>
      <p:sp>
        <p:nvSpPr>
          <p:cNvPr id="30" name="Text Box 27"/>
          <p:cNvSpPr txBox="1">
            <a:spLocks noChangeArrowheads="1"/>
          </p:cNvSpPr>
          <p:nvPr/>
        </p:nvSpPr>
        <p:spPr bwMode="auto">
          <a:xfrm>
            <a:off x="6519863" y="1346200"/>
            <a:ext cx="2286000" cy="338138"/>
          </a:xfrm>
          <a:prstGeom prst="rect">
            <a:avLst/>
          </a:prstGeom>
          <a:noFill/>
          <a:ln w="38100" cap="sq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1600" b="0">
                <a:latin typeface="+mj-lt"/>
              </a:rPr>
              <a:t>Radiation Detection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License Plate Reader (LPR) System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5538419" cy="4968240"/>
          </a:xfrm>
        </p:spPr>
        <p:txBody>
          <a:bodyPr>
            <a:normAutofit fontScale="85000" lnSpcReduction="10000"/>
          </a:bodyPr>
          <a:lstStyle/>
          <a:p>
            <a:pPr indent="0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Integrated with </a:t>
            </a:r>
            <a:r>
              <a:rPr lang="en-US" dirty="0" err="1" smtClean="0"/>
              <a:t>ASEInspection</a:t>
            </a:r>
            <a:r>
              <a:rPr lang="en-US" dirty="0" smtClean="0"/>
              <a:t> Software</a:t>
            </a:r>
          </a:p>
          <a:p>
            <a:pPr indent="0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License plate information is automatically entered into image database via Optical Character Recognition System</a:t>
            </a:r>
          </a:p>
          <a:p>
            <a:pPr marL="796925" lvl="1" indent="-285750">
              <a:lnSpc>
                <a:spcPct val="80000"/>
              </a:lnSpc>
              <a:spcAft>
                <a:spcPts val="600"/>
              </a:spcAft>
            </a:pPr>
            <a:r>
              <a:rPr lang="en-US" dirty="0"/>
              <a:t>Large install base with proven License Plate Reader performance</a:t>
            </a:r>
          </a:p>
          <a:p>
            <a:pPr indent="0">
              <a:lnSpc>
                <a:spcPct val="80000"/>
              </a:lnSpc>
              <a:spcAft>
                <a:spcPts val="600"/>
              </a:spcAft>
            </a:pPr>
            <a:r>
              <a:rPr lang="en-US" dirty="0" smtClean="0"/>
              <a:t>Captures front and rear license plates </a:t>
            </a:r>
          </a:p>
          <a:p>
            <a:pPr marL="796925" lvl="1" indent="-285750">
              <a:lnSpc>
                <a:spcPct val="80000"/>
              </a:lnSpc>
              <a:spcAft>
                <a:spcPts val="600"/>
              </a:spcAft>
            </a:pPr>
            <a:r>
              <a:rPr lang="en-US" dirty="0"/>
              <a:t>Multiple images captured for each plate ensures high recognition </a:t>
            </a:r>
            <a:r>
              <a:rPr lang="en-US" dirty="0" smtClean="0"/>
              <a:t>rate</a:t>
            </a:r>
            <a:endParaRPr lang="en-US" dirty="0"/>
          </a:p>
          <a:p>
            <a:pPr indent="0">
              <a:lnSpc>
                <a:spcPct val="80000"/>
              </a:lnSpc>
              <a:spcAft>
                <a:spcPts val="600"/>
              </a:spcAft>
            </a:pPr>
            <a:r>
              <a:rPr lang="en-US" dirty="0"/>
              <a:t>Reading of reflective and non-reflective plates supported </a:t>
            </a:r>
          </a:p>
          <a:p>
            <a:pPr indent="0"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Integrated Scene </a:t>
            </a:r>
            <a:r>
              <a:rPr lang="en-US" dirty="0"/>
              <a:t>C</a:t>
            </a:r>
            <a:r>
              <a:rPr lang="en-US" dirty="0" smtClean="0"/>
              <a:t>amera for view of approaching vehicle; useful to obtain </a:t>
            </a:r>
            <a:r>
              <a:rPr lang="en-US" dirty="0"/>
              <a:t>images of the driver, as well as make and model vehicle information </a:t>
            </a:r>
            <a:endParaRPr lang="en-US" dirty="0" smtClean="0"/>
          </a:p>
          <a:p>
            <a:pPr indent="0">
              <a:lnSpc>
                <a:spcPct val="80000"/>
              </a:lnSpc>
              <a:spcAft>
                <a:spcPts val="600"/>
              </a:spcAft>
            </a:pPr>
            <a:r>
              <a:rPr lang="en-US" dirty="0" smtClean="0"/>
              <a:t>Operates in a wide range of weather conditions</a:t>
            </a:r>
            <a:endParaRPr lang="en-US" dirty="0"/>
          </a:p>
          <a:p>
            <a:pPr indent="0">
              <a:lnSpc>
                <a:spcPct val="80000"/>
              </a:lnSpc>
              <a:spcAft>
                <a:spcPts val="600"/>
              </a:spcAft>
            </a:pPr>
            <a:r>
              <a:rPr lang="en-US" dirty="0" smtClean="0"/>
              <a:t>&gt;95% average read accuracy rates. Data varies by country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432" y="3782192"/>
            <a:ext cx="2891420" cy="241294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8" t="7866" r="21786" b="11881"/>
          <a:stretch/>
        </p:blipFill>
        <p:spPr>
          <a:xfrm>
            <a:off x="6000670" y="1107628"/>
            <a:ext cx="1095553" cy="25225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0" t="7940" r="7975" b="921"/>
          <a:stretch/>
        </p:blipFill>
        <p:spPr>
          <a:xfrm>
            <a:off x="7215575" y="1088135"/>
            <a:ext cx="1445710" cy="256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2638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Container Code Recognition (CCR)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5702766" cy="496824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Analyze, integrate, and archive container ID data with cargo X-ray system images and subsystem data</a:t>
            </a:r>
          </a:p>
          <a:p>
            <a:pPr>
              <a:lnSpc>
                <a:spcPct val="120000"/>
              </a:lnSpc>
            </a:pPr>
            <a:r>
              <a:rPr lang="en-US" dirty="0"/>
              <a:t>CCR system auto adjusts for changes in scene illumination for optimum container recognition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Performance </a:t>
            </a:r>
            <a:r>
              <a:rPr lang="en-US" dirty="0"/>
              <a:t>optimized for the full range of Intermodal Containers defined in ISO </a:t>
            </a:r>
            <a:r>
              <a:rPr lang="en-US" dirty="0" smtClean="0"/>
              <a:t>668</a:t>
            </a:r>
          </a:p>
          <a:p>
            <a:pPr marL="341313" lvl="1" indent="-334963">
              <a:lnSpc>
                <a:spcPct val="120000"/>
              </a:lnSpc>
            </a:pPr>
            <a:r>
              <a:rPr lang="en-US" dirty="0"/>
              <a:t>Covers all types of containers (20, 40, 45, 20/20 feet and combinations).  Performance guaranteed for single conveyances, tandem conveyances, and dual containers mounted on a single conveyance</a:t>
            </a:r>
          </a:p>
          <a:p>
            <a:pPr indent="0">
              <a:lnSpc>
                <a:spcPct val="120000"/>
              </a:lnSpc>
            </a:pPr>
            <a:r>
              <a:rPr lang="en-US" dirty="0" smtClean="0"/>
              <a:t>Optional </a:t>
            </a:r>
            <a:r>
              <a:rPr lang="en-US" dirty="0"/>
              <a:t>integrated License Plate Reader to capture the front and rear license plates of the truck and trailer</a:t>
            </a:r>
          </a:p>
          <a:p>
            <a:pPr indent="0">
              <a:lnSpc>
                <a:spcPct val="120000"/>
              </a:lnSpc>
            </a:pPr>
            <a:r>
              <a:rPr lang="en-US" dirty="0" smtClean="0"/>
              <a:t>Optional integrated </a:t>
            </a:r>
            <a:r>
              <a:rPr lang="en-US" dirty="0"/>
              <a:t>Scene Camera for view of approaching vehicle; useful to obtain images of the driver, as well as make and model vehicle </a:t>
            </a:r>
            <a:r>
              <a:rPr lang="en-US" dirty="0" smtClean="0"/>
              <a:t>information</a:t>
            </a:r>
          </a:p>
          <a:p>
            <a:pPr indent="0">
              <a:lnSpc>
                <a:spcPct val="120000"/>
              </a:lnSpc>
            </a:pPr>
            <a:r>
              <a:rPr lang="en-US" dirty="0" smtClean="0"/>
              <a:t>Both LPR and Scene camera images and character text strings are attached to the X-ray record along with the CCR images/ text strings</a:t>
            </a:r>
          </a:p>
          <a:p>
            <a:pPr>
              <a:lnSpc>
                <a:spcPct val="120000"/>
              </a:lnSpc>
            </a:pPr>
            <a:r>
              <a:rPr lang="en-US" dirty="0"/>
              <a:t>Large install base with proven Container Code Recognition performance</a:t>
            </a:r>
          </a:p>
          <a:p>
            <a:pPr marL="285750" lvl="2" indent="-285750">
              <a:lnSpc>
                <a:spcPct val="120000"/>
              </a:lnSpc>
              <a:spcBef>
                <a:spcPts val="12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dirty="0"/>
              <a:t>&gt;95% accuracy</a:t>
            </a:r>
          </a:p>
          <a:p>
            <a:pPr indent="0">
              <a:lnSpc>
                <a:spcPct val="80000"/>
              </a:lnSpc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>
                <a:solidFill>
                  <a:srgbClr val="303030">
                    <a:lumMod val="65000"/>
                    <a:lumOff val="35000"/>
                  </a:srgbClr>
                </a:solidFill>
              </a:rPr>
              <a:pPr>
                <a:defRPr/>
              </a:pPr>
              <a:t>20</a:t>
            </a:fld>
            <a:endParaRPr lang="en-US" dirty="0">
              <a:solidFill>
                <a:srgbClr val="30303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1026" name="Picture 2" descr="cid:image002.png@01D057DE.9E95AD70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666" y="3437511"/>
            <a:ext cx="2665493" cy="2119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666" y="1248058"/>
            <a:ext cx="2717165" cy="187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0066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Under Vehicle Inspection System (UVIS)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50292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 smtClean="0"/>
              <a:t>Safe, rapid, and thorough method of examining the undercarriage of passenger and commercial vehicles 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Capture a single seamless high resolution image for accurate detection 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Provides 12X zoom capability, contrast and brightness adjustment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"/>
          <a:stretch/>
        </p:blipFill>
        <p:spPr>
          <a:xfrm>
            <a:off x="442451" y="4340976"/>
            <a:ext cx="8357420" cy="15976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614" y="1219200"/>
            <a:ext cx="2876786" cy="251087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Integrated Manifest Scanner Option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342901" y="1219200"/>
            <a:ext cx="3509771" cy="51054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Scan paper manifests and save as PDF files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Automatically saved in scan record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Uses a standard document scanner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Manifest preview window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Delete pages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Move page order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Rotate pages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Manifest viewer window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View manifest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Adjust contrast and brightness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Compare historical manifests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Print manifest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7" name="Picture 6" descr="K:\Marketing\Product Areas\Cargo\Cargo Peripheral Devices\manifest view.jpg"/>
          <p:cNvPicPr>
            <a:picLocks noChangeAspect="1" noChangeArrowheads="1"/>
          </p:cNvPicPr>
          <p:nvPr/>
        </p:nvPicPr>
        <p:blipFill>
          <a:blip r:embed="rId2" cstate="print"/>
          <a:srcRect r="21819"/>
          <a:stretch>
            <a:fillRect/>
          </a:stretch>
        </p:blipFill>
        <p:spPr bwMode="auto">
          <a:xfrm>
            <a:off x="4492625" y="1239838"/>
            <a:ext cx="4233863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X-Ray Image Analysis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13" name="Picture 2" descr="Picture 1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8927" y="1134034"/>
            <a:ext cx="7324707" cy="30076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32131" y="4477524"/>
            <a:ext cx="249396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</a:pPr>
            <a:r>
              <a:rPr lang="en-US" sz="1600" b="0" dirty="0" smtClean="0">
                <a:latin typeface="Calibri" panose="020F0502020204030204" pitchFamily="34" charset="0"/>
              </a:rPr>
              <a:t>Auto Enhance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</a:pPr>
            <a:r>
              <a:rPr lang="en-US" sz="1600" b="0" dirty="0" smtClean="0">
                <a:latin typeface="Calibri" panose="020F0502020204030204" pitchFamily="34" charset="0"/>
              </a:rPr>
              <a:t>Clear / Suspect Tagging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</a:pPr>
            <a:r>
              <a:rPr lang="en-US" sz="1600" b="0" dirty="0" smtClean="0">
                <a:latin typeface="Calibri" panose="020F0502020204030204" pitchFamily="34" charset="0"/>
              </a:rPr>
              <a:t>Colorize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</a:pPr>
            <a:r>
              <a:rPr lang="en-US" sz="1600" b="0" dirty="0" smtClean="0">
                <a:latin typeface="Calibri" panose="020F0502020204030204" pitchFamily="34" charset="0"/>
              </a:rPr>
              <a:t>Decrease Density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</a:pPr>
            <a:r>
              <a:rPr lang="en-US" sz="1600" b="0" dirty="0" smtClean="0">
                <a:latin typeface="Calibri" panose="020F0502020204030204" pitchFamily="34" charset="0"/>
              </a:rPr>
              <a:t>HAD Operator Assist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</a:pPr>
            <a:r>
              <a:rPr lang="en-US" sz="1600" b="0" dirty="0" smtClean="0">
                <a:latin typeface="Calibri" panose="020F0502020204030204" pitchFamily="34" charset="0"/>
              </a:rPr>
              <a:t>High Contrast</a:t>
            </a:r>
            <a:endParaRPr lang="en-US" sz="1600" b="0" dirty="0">
              <a:latin typeface="Calibri" panose="020F0502020204030204" pitchFamily="34" charset="0"/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2224333" y="4477524"/>
            <a:ext cx="2609850" cy="134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Histogram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Histogram Equalization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Increase Density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Mark and Annotate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Region of Interest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Reset All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Reset Density</a:t>
            </a:r>
            <a:endParaRPr lang="en-US" sz="1600" b="0" dirty="0">
              <a:latin typeface="Calibri" panose="020F0502020204030204" pitchFamily="34" charset="0"/>
            </a:endParaRPr>
          </a:p>
          <a:p>
            <a:pPr marL="685800" lvl="1" indent="-285750" algn="l">
              <a:lnSpc>
                <a:spcPct val="70000"/>
              </a:lnSpc>
              <a:spcBef>
                <a:spcPct val="25000"/>
              </a:spcBef>
              <a:buClr>
                <a:schemeClr val="folHlink"/>
              </a:buClr>
              <a:defRPr/>
            </a:pPr>
            <a:endParaRPr lang="en-US" sz="1600" b="0" dirty="0">
              <a:latin typeface="Calibri" panose="020F0502020204030204" pitchFamily="34" charset="0"/>
            </a:endParaRP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3251525" y="4222887"/>
            <a:ext cx="2472921" cy="298672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en-US" dirty="0">
                <a:latin typeface="Calibri" panose="020F0502020204030204" pitchFamily="34" charset="0"/>
                <a:cs typeface="Arial" pitchFamily="34" charset="0"/>
              </a:rPr>
              <a:t>Image Analysis Features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97866" y="4505461"/>
            <a:ext cx="2609850" cy="134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Reverse Video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Ruler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Sharpen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Show Grayscale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Show Heavy Metals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Show Metals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Show Mixed Materials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830242" y="4533398"/>
            <a:ext cx="2609850" cy="134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Show Organics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Zoom In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Zoom Out</a:t>
            </a:r>
          </a:p>
          <a:p>
            <a:pPr marL="514350" lvl="1" indent="-231775" algn="l">
              <a:lnSpc>
                <a:spcPct val="70000"/>
              </a:lnSpc>
              <a:spcBef>
                <a:spcPts val="800"/>
              </a:spcBef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1600" b="0" dirty="0" smtClean="0">
                <a:latin typeface="Calibri" panose="020F0502020204030204" pitchFamily="34" charset="0"/>
              </a:rPr>
              <a:t>Zoom Reset</a:t>
            </a:r>
          </a:p>
        </p:txBody>
      </p:sp>
    </p:spTree>
    <p:extLst>
      <p:ext uri="{BB962C8B-B14F-4D97-AF65-F5344CB8AC3E}">
        <p14:creationId xmlns:p14="http://schemas.microsoft.com/office/powerpoint/2010/main" val="237994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Images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34" y="933450"/>
            <a:ext cx="7944732" cy="244792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" y="3677021"/>
            <a:ext cx="7867650" cy="237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1560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Images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1026" name="Picture 2" descr="N:\Reale\OMV204_Jeddah\31500204_98_196_2_1.jpg"/>
          <p:cNvPicPr>
            <a:picLocks noChangeAspect="1" noChangeArrowheads="1"/>
          </p:cNvPicPr>
          <p:nvPr/>
        </p:nvPicPr>
        <p:blipFill>
          <a:blip r:embed="rId2" cstate="print"/>
          <a:srcRect l="5347" r="15345"/>
          <a:stretch>
            <a:fillRect/>
          </a:stretch>
        </p:blipFill>
        <p:spPr bwMode="auto">
          <a:xfrm>
            <a:off x="248544" y="3654762"/>
            <a:ext cx="8649148" cy="2472378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016156"/>
            <a:ext cx="8315325" cy="241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531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Images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1027" name="Picture 3" descr="\\MAHQSMS02\KDrive\XRay_Images\OmniView\India MOD 102010\20100917_184010_35 omv india container.tif"/>
          <p:cNvPicPr>
            <a:picLocks noChangeAspect="1" noChangeArrowheads="1"/>
          </p:cNvPicPr>
          <p:nvPr/>
        </p:nvPicPr>
        <p:blipFill>
          <a:blip r:embed="rId2" cstate="print"/>
          <a:srcRect r="32606"/>
          <a:stretch>
            <a:fillRect/>
          </a:stretch>
        </p:blipFill>
        <p:spPr bwMode="auto">
          <a:xfrm>
            <a:off x="404339" y="1526279"/>
            <a:ext cx="8065658" cy="3353068"/>
          </a:xfrm>
          <a:prstGeom prst="rect">
            <a:avLst/>
          </a:prstGeom>
          <a:noFill/>
        </p:spPr>
      </p:pic>
      <p:pic>
        <p:nvPicPr>
          <p:cNvPr id="1026" name="Picture 2" descr="C:\Documents and Settings\metcalf\Desktop\bike.tif"/>
          <p:cNvPicPr>
            <a:picLocks noChangeAspect="1" noChangeArrowheads="1"/>
          </p:cNvPicPr>
          <p:nvPr/>
        </p:nvPicPr>
        <p:blipFill>
          <a:blip r:embed="rId3" cstate="print"/>
          <a:srcRect l="21824" t="3948" r="10459" b="55070"/>
          <a:stretch>
            <a:fillRect/>
          </a:stretch>
        </p:blipFill>
        <p:spPr bwMode="auto">
          <a:xfrm>
            <a:off x="1886190" y="3353055"/>
            <a:ext cx="6583807" cy="2814452"/>
          </a:xfrm>
          <a:prstGeom prst="rect">
            <a:avLst/>
          </a:prstGeom>
          <a:ln>
            <a:solidFill>
              <a:srgbClr val="CC33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4465995" y="2158509"/>
            <a:ext cx="1626919" cy="653143"/>
          </a:xfrm>
          <a:prstGeom prst="rect">
            <a:avLst/>
          </a:prstGeom>
          <a:noFill/>
          <a:ln w="9525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Images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1026" name="Picture 2" descr="N:\Reale\OMV204_Jeddah\31500204_98_196_2_1.jpg"/>
          <p:cNvPicPr>
            <a:picLocks noChangeAspect="1" noChangeArrowheads="1"/>
          </p:cNvPicPr>
          <p:nvPr/>
        </p:nvPicPr>
        <p:blipFill>
          <a:blip r:embed="rId2" cstate="print"/>
          <a:srcRect l="5347" r="15345"/>
          <a:stretch>
            <a:fillRect/>
          </a:stretch>
        </p:blipFill>
        <p:spPr bwMode="auto">
          <a:xfrm>
            <a:off x="236668" y="3832892"/>
            <a:ext cx="8649148" cy="2472378"/>
          </a:xfrm>
          <a:prstGeom prst="rect">
            <a:avLst/>
          </a:prstGeom>
          <a:noFill/>
        </p:spPr>
      </p:pic>
      <p:pic>
        <p:nvPicPr>
          <p:cNvPr id="1027" name="Picture 3" descr="N:\Reale\OMV204_Jeddah\31500204_42_84_2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935" y="1173032"/>
            <a:ext cx="8569851" cy="251654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Weapons in Container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1026" name="Picture 2" descr="K:\Xray_Images\Seizures\Guns In Container @OMV200\31500200_1145_2290_2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976"/>
          <a:stretch/>
        </p:blipFill>
        <p:spPr bwMode="auto">
          <a:xfrm>
            <a:off x="246202" y="3190794"/>
            <a:ext cx="8589040" cy="256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K:\Xray_Images\Seizures\Guns In Container @OMV200\31500200_1145_2290_2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34" t="9336" r="73025" b="62629"/>
          <a:stretch/>
        </p:blipFill>
        <p:spPr bwMode="auto">
          <a:xfrm>
            <a:off x="1128155" y="1296539"/>
            <a:ext cx="6169658" cy="432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052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20110509_183159_905_9200gallons_guns center_dual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458" y="2556110"/>
            <a:ext cx="7841718" cy="3705931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2773180" y="4736892"/>
            <a:ext cx="689548" cy="569626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377659" y="4856813"/>
            <a:ext cx="597108" cy="422222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20110509_183250_905_9200gallons_guns_dual no window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7540" y="2558193"/>
            <a:ext cx="7841718" cy="3705931"/>
          </a:xfrm>
          <a:prstGeom prst="rect">
            <a:avLst/>
          </a:prstGeom>
        </p:spPr>
      </p:pic>
      <p:sp>
        <p:nvSpPr>
          <p:cNvPr id="56322" name="Rectangle 3"/>
          <p:cNvSpPr>
            <a:spLocks noGrp="1" noChangeArrowheads="1"/>
          </p:cNvSpPr>
          <p:nvPr>
            <p:ph type="title"/>
          </p:nvPr>
        </p:nvSpPr>
        <p:spPr>
          <a:xfrm>
            <a:off x="342900" y="318770"/>
            <a:ext cx="7439025" cy="584200"/>
          </a:xfrm>
        </p:spPr>
        <p:txBody>
          <a:bodyPr/>
          <a:lstStyle/>
          <a:p>
            <a:r>
              <a:rPr lang="en-US" dirty="0" smtClean="0"/>
              <a:t>System Penetration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sp>
        <p:nvSpPr>
          <p:cNvPr id="56325" name="Text Box 4"/>
          <p:cNvSpPr txBox="1">
            <a:spLocks noChangeArrowheads="1"/>
          </p:cNvSpPr>
          <p:nvPr/>
        </p:nvSpPr>
        <p:spPr bwMode="auto">
          <a:xfrm>
            <a:off x="453917" y="1151634"/>
            <a:ext cx="3962400" cy="646331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en-US" b="0" dirty="0" err="1">
                <a:latin typeface="+mj-lt"/>
                <a:cs typeface="Arial" pitchFamily="34" charset="0"/>
              </a:rPr>
              <a:t>OmniView</a:t>
            </a:r>
            <a:r>
              <a:rPr lang="en-US" b="0" dirty="0">
                <a:latin typeface="+mj-lt"/>
                <a:cs typeface="Arial" pitchFamily="34" charset="0"/>
              </a:rPr>
              <a:t> </a:t>
            </a:r>
            <a:r>
              <a:rPr lang="en-US" b="0" dirty="0" smtClean="0">
                <a:latin typeface="+mj-lt"/>
                <a:cs typeface="Arial" pitchFamily="34" charset="0"/>
              </a:rPr>
              <a:t>easily penetrates dense loads including water and oil tankers</a:t>
            </a:r>
            <a:endParaRPr lang="en-US" b="0" dirty="0">
              <a:latin typeface="+mj-lt"/>
              <a:cs typeface="Arial" pitchFamily="34" charset="0"/>
            </a:endParaRPr>
          </a:p>
        </p:txBody>
      </p:sp>
      <p:pic>
        <p:nvPicPr>
          <p:cNvPr id="11" name="Picture 6" descr="0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45095" y="1041904"/>
            <a:ext cx="3505200" cy="2362200"/>
          </a:xfrm>
          <a:prstGeom prst="roundRect">
            <a:avLst>
              <a:gd name="adj" fmla="val 6961"/>
            </a:avLst>
          </a:prstGeom>
          <a:noFill/>
          <a:ln w="25400" algn="ctr">
            <a:solidFill>
              <a:srgbClr val="D5DAE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accent1"/>
                </a:solidFill>
              </a:rPr>
              <a:t>Example Images - Contraband Seizure</a:t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sz="1800" dirty="0" smtClean="0"/>
              <a:t>OmniView Gantry with Z Backscatter Module</a:t>
            </a:r>
            <a:endParaRPr lang="en-US" sz="1800" dirty="0" smtClean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12" name="Picture 3" descr="20090602_112927_channel4_Backscatter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324672" y="3562958"/>
            <a:ext cx="6416560" cy="112289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3" name="Picture 4" descr="20090602_112927_channel1_Backscatter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1335689" y="2221466"/>
            <a:ext cx="6390588" cy="129435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Picture 5" descr="20090602_112927_channel2_ShapedEnerg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5690" y="942330"/>
            <a:ext cx="6376841" cy="123900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Picture 6" descr="20090602_112927_channel3_Backscatter"/>
          <p:cNvPicPr>
            <a:picLocks noChangeAspect="1" noChangeArrowheads="1"/>
          </p:cNvPicPr>
          <p:nvPr/>
        </p:nvPicPr>
        <p:blipFill>
          <a:blip r:embed="rId6" cstate="print">
            <a:lum bright="10000"/>
          </a:blip>
          <a:srcRect/>
          <a:stretch>
            <a:fillRect/>
          </a:stretch>
        </p:blipFill>
        <p:spPr bwMode="auto">
          <a:xfrm>
            <a:off x="1324671" y="4712350"/>
            <a:ext cx="6427259" cy="1287055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Line 7"/>
          <p:cNvSpPr>
            <a:spLocks noChangeShapeType="1"/>
          </p:cNvSpPr>
          <p:nvPr/>
        </p:nvSpPr>
        <p:spPr bwMode="auto">
          <a:xfrm>
            <a:off x="1134738" y="4990641"/>
            <a:ext cx="1751682" cy="385589"/>
          </a:xfrm>
          <a:prstGeom prst="line">
            <a:avLst/>
          </a:prstGeom>
          <a:noFill/>
          <a:ln w="38100" cap="sq">
            <a:solidFill>
              <a:schemeClr val="hlink"/>
            </a:solidFill>
            <a:round/>
            <a:headEnd type="none" w="sm" len="sm"/>
            <a:tailEnd type="triangle" w="sm" len="sm"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15720" y="4741880"/>
            <a:ext cx="1119969" cy="523220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>
                <a:latin typeface="+mj-lt"/>
                <a:cs typeface="Arial" pitchFamily="34" charset="0"/>
              </a:rPr>
              <a:t>Illegal Contraband</a:t>
            </a: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1100312" y="6116931"/>
            <a:ext cx="7086600" cy="307777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400" b="0" dirty="0" smtClean="0">
                <a:latin typeface="+mj-lt"/>
              </a:rPr>
              <a:t>Backscatter assists in identifying anomalies not easily seen in the transmission images</a:t>
            </a:r>
          </a:p>
        </p:txBody>
      </p:sp>
      <p:sp>
        <p:nvSpPr>
          <p:cNvPr id="19" name="Double Bracket 18"/>
          <p:cNvSpPr/>
          <p:nvPr/>
        </p:nvSpPr>
        <p:spPr>
          <a:xfrm rot="16200000">
            <a:off x="4480424" y="3189888"/>
            <a:ext cx="326377" cy="6180464"/>
          </a:xfrm>
          <a:prstGeom prst="bracketPair">
            <a:avLst>
              <a:gd name="adj" fmla="val 11905"/>
            </a:avLst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20" name="Picture 8" descr="C:\Documents and Settings\cahill\Desktop\CORP-PPT-JUNE09\arrow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88845" y="6067478"/>
            <a:ext cx="293688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Images – Port of Venice</a:t>
            </a:r>
            <a:br>
              <a:rPr lang="en-US" dirty="0" smtClean="0"/>
            </a:br>
            <a:r>
              <a:rPr lang="en-US" sz="1800" dirty="0" smtClean="0"/>
              <a:t>OmniView Gantry with Z Backscatter Module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07A872-026C-4B50-9E2E-6C67D415835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4" name="Picture 6" descr="\\mahqfps01\public\Jamie M\IMG Files\00000055\28000009_00000055_2S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30237" r="1382"/>
          <a:stretch>
            <a:fillRect/>
          </a:stretch>
        </p:blipFill>
        <p:spPr bwMode="auto">
          <a:xfrm>
            <a:off x="430040" y="1180723"/>
            <a:ext cx="8229600" cy="21336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7" descr="\\mahqfps01\public\Jamie M\IMG Files\00000055\28000009_00000055_3B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 l="10674" r="19839"/>
          <a:stretch>
            <a:fillRect/>
          </a:stretch>
        </p:blipFill>
        <p:spPr bwMode="auto">
          <a:xfrm>
            <a:off x="457200" y="3200400"/>
            <a:ext cx="8229600" cy="2335213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Line Callout 2 5"/>
          <p:cNvSpPr/>
          <p:nvPr/>
        </p:nvSpPr>
        <p:spPr>
          <a:xfrm>
            <a:off x="5638800" y="3276600"/>
            <a:ext cx="2362200" cy="1981200"/>
          </a:xfrm>
          <a:prstGeom prst="borderCallout2">
            <a:avLst>
              <a:gd name="adj1" fmla="val 18750"/>
              <a:gd name="adj2" fmla="val -1681"/>
              <a:gd name="adj3" fmla="val 18750"/>
              <a:gd name="adj4" fmla="val -16667"/>
              <a:gd name="adj5" fmla="val 54291"/>
              <a:gd name="adj6" fmla="val -33362"/>
            </a:avLst>
          </a:prstGeom>
          <a:blipFill>
            <a:blip r:embed="rId5" cstate="print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" name="Line Callout 2 6"/>
          <p:cNvSpPr/>
          <p:nvPr/>
        </p:nvSpPr>
        <p:spPr>
          <a:xfrm>
            <a:off x="1905000" y="3276600"/>
            <a:ext cx="2362200" cy="1981200"/>
          </a:xfrm>
          <a:prstGeom prst="borderCallout2">
            <a:avLst>
              <a:gd name="adj1" fmla="val 18750"/>
              <a:gd name="adj2" fmla="val -1681"/>
              <a:gd name="adj3" fmla="val 18750"/>
              <a:gd name="adj4" fmla="val -16667"/>
              <a:gd name="adj5" fmla="val 56358"/>
              <a:gd name="adj6" fmla="val -36251"/>
            </a:avLst>
          </a:prstGeom>
          <a:blipFill>
            <a:blip r:embed="rId6" cstate="print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2133600" y="4011613"/>
            <a:ext cx="762000" cy="808037"/>
          </a:xfrm>
          <a:prstGeom prst="ellipse">
            <a:avLst/>
          </a:prstGeom>
          <a:noFill/>
          <a:ln w="28575" cap="sq" algn="ctr">
            <a:solidFill>
              <a:schemeClr val="hlink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6477000" y="4114800"/>
            <a:ext cx="762000" cy="533400"/>
          </a:xfrm>
          <a:prstGeom prst="ellipse">
            <a:avLst/>
          </a:prstGeom>
          <a:noFill/>
          <a:ln w="28575" cap="sq" algn="ctr">
            <a:solidFill>
              <a:schemeClr val="hlink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122363" y="5942110"/>
            <a:ext cx="7086600" cy="307777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350" indent="-6350" algn="l">
              <a:buClr>
                <a:schemeClr val="hlink"/>
              </a:buClr>
              <a:defRPr/>
            </a:pPr>
            <a:r>
              <a:rPr lang="en-US" sz="1400" b="0" dirty="0">
                <a:latin typeface="+mn-lt"/>
              </a:rPr>
              <a:t>Backscatter displays ‘photo like’ images which helps to locate anomalies within in the cargo.</a:t>
            </a:r>
          </a:p>
        </p:txBody>
      </p:sp>
      <p:sp>
        <p:nvSpPr>
          <p:cNvPr id="14" name="Double Bracket 13"/>
          <p:cNvSpPr/>
          <p:nvPr/>
        </p:nvSpPr>
        <p:spPr>
          <a:xfrm rot="16200000">
            <a:off x="4306094" y="2580481"/>
            <a:ext cx="381000" cy="7031038"/>
          </a:xfrm>
          <a:prstGeom prst="bracketPair">
            <a:avLst>
              <a:gd name="adj" fmla="val 11905"/>
            </a:avLst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15" name="Picture 8" descr="C:\Documents and Settings\cahill\Desktop\CORP-PPT-JUNE09\arrow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8675" y="5807075"/>
            <a:ext cx="293688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Footer Placeholder 3"/>
          <p:cNvSpPr txBox="1">
            <a:spLocks/>
          </p:cNvSpPr>
          <p:nvPr/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</a:rPr>
              <a:t>© 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</a:rPr>
              <a:t>2015 American Science and Engineering, </a:t>
            </a: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</a:rPr>
              <a:t>Inc.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59823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Example Images - Produce</a:t>
            </a:r>
          </a:p>
        </p:txBody>
      </p:sp>
      <p:sp>
        <p:nvSpPr>
          <p:cNvPr id="65545" name="Content Placeholder 16"/>
          <p:cNvSpPr>
            <a:spLocks noGrp="1"/>
          </p:cNvSpPr>
          <p:nvPr>
            <p:ph idx="1"/>
          </p:nvPr>
        </p:nvSpPr>
        <p:spPr>
          <a:xfrm>
            <a:off x="342900" y="1266940"/>
            <a:ext cx="1943100" cy="5057660"/>
          </a:xfrm>
        </p:spPr>
        <p:txBody>
          <a:bodyPr/>
          <a:lstStyle/>
          <a:p>
            <a:r>
              <a:rPr lang="en-US" sz="1600" dirty="0" smtClean="0"/>
              <a:t>Multi-View imaging shows cargo from </a:t>
            </a:r>
            <a:br>
              <a:rPr lang="en-US" sz="1600" dirty="0" smtClean="0"/>
            </a:br>
            <a:r>
              <a:rPr lang="en-US" sz="1600" dirty="0" smtClean="0"/>
              <a:t>all sides</a:t>
            </a:r>
          </a:p>
          <a:p>
            <a:endParaRPr lang="en-US" sz="1600" dirty="0" smtClean="0"/>
          </a:p>
          <a:p>
            <a:r>
              <a:rPr lang="en-US" sz="1600" dirty="0" smtClean="0"/>
              <a:t>Z Backscatter creates images of cargo even if it is too dense to </a:t>
            </a:r>
            <a:br>
              <a:rPr lang="en-US" sz="1600" dirty="0" smtClean="0"/>
            </a:br>
            <a:r>
              <a:rPr lang="en-US" sz="1600" dirty="0" smtClean="0"/>
              <a:t>be penetrated by transmission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56324" name="Picture 3" descr="20090602_113128_channel4_Backscat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1805" y="3732136"/>
            <a:ext cx="6467405" cy="115874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6325" name="Picture 4" descr="20090602_113128_channel1_Backscat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0462" y="2322551"/>
            <a:ext cx="6444338" cy="137249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6326" name="Picture 5" descr="20090602_113128_channel2_ShapedEnerg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0538" y="1003205"/>
            <a:ext cx="6445604" cy="127633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6327" name="Picture 6" descr="20090602_113128_channel3_Backscatt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2921" y="4929148"/>
            <a:ext cx="6486535" cy="1372499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Images - Pottery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2050" name="Picture 2" descr="N:\Jamie M\OMVII DS\28000002_2603_7712_1_1.jpg"/>
          <p:cNvPicPr>
            <a:picLocks noChangeAspect="1" noChangeArrowheads="1"/>
          </p:cNvPicPr>
          <p:nvPr/>
        </p:nvPicPr>
        <p:blipFill>
          <a:blip r:embed="rId2" cstate="print"/>
          <a:srcRect l="1678" r="28520"/>
          <a:stretch>
            <a:fillRect/>
          </a:stretch>
        </p:blipFill>
        <p:spPr bwMode="auto">
          <a:xfrm>
            <a:off x="1971305" y="5027422"/>
            <a:ext cx="4822655" cy="1432753"/>
          </a:xfrm>
          <a:prstGeom prst="rect">
            <a:avLst/>
          </a:prstGeom>
          <a:noFill/>
        </p:spPr>
      </p:pic>
      <p:pic>
        <p:nvPicPr>
          <p:cNvPr id="2051" name="Picture 3" descr="N:\Jamie M\OMVII DS\28000002_2603_7713_2_2.jpg"/>
          <p:cNvPicPr>
            <a:picLocks noChangeAspect="1" noChangeArrowheads="1"/>
          </p:cNvPicPr>
          <p:nvPr/>
        </p:nvPicPr>
        <p:blipFill>
          <a:blip r:embed="rId3" cstate="print"/>
          <a:srcRect l="28092" r="1962"/>
          <a:stretch>
            <a:fillRect/>
          </a:stretch>
        </p:blipFill>
        <p:spPr bwMode="auto">
          <a:xfrm>
            <a:off x="1788882" y="817790"/>
            <a:ext cx="5085112" cy="1387981"/>
          </a:xfrm>
          <a:prstGeom prst="rect">
            <a:avLst/>
          </a:prstGeom>
          <a:noFill/>
        </p:spPr>
      </p:pic>
      <p:pic>
        <p:nvPicPr>
          <p:cNvPr id="2052" name="Picture 4" descr="N:\Jamie M\OMVII DS\28000002_2603_7714_3_3.jpg"/>
          <p:cNvPicPr>
            <a:picLocks noChangeAspect="1" noChangeArrowheads="1"/>
          </p:cNvPicPr>
          <p:nvPr/>
        </p:nvPicPr>
        <p:blipFill>
          <a:blip r:embed="rId4" cstate="print"/>
          <a:srcRect l="1308" r="27857"/>
          <a:stretch>
            <a:fillRect/>
          </a:stretch>
        </p:blipFill>
        <p:spPr bwMode="auto">
          <a:xfrm>
            <a:off x="1900054" y="2234787"/>
            <a:ext cx="4866398" cy="1435689"/>
          </a:xfrm>
          <a:prstGeom prst="rect">
            <a:avLst/>
          </a:prstGeom>
          <a:noFill/>
        </p:spPr>
      </p:pic>
      <p:pic>
        <p:nvPicPr>
          <p:cNvPr id="2053" name="Picture 5" descr="N:\Jamie M\OMVII DS\28000002_2603_7715_4_4.jpg"/>
          <p:cNvPicPr>
            <a:picLocks noChangeAspect="1" noChangeArrowheads="1"/>
          </p:cNvPicPr>
          <p:nvPr/>
        </p:nvPicPr>
        <p:blipFill>
          <a:blip r:embed="rId5" cstate="print"/>
          <a:srcRect l="979" t="2279" r="28522" b="7656"/>
          <a:stretch>
            <a:fillRect/>
          </a:stretch>
        </p:blipFill>
        <p:spPr bwMode="auto">
          <a:xfrm>
            <a:off x="1947555" y="3706274"/>
            <a:ext cx="4833374" cy="129041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Radiation Safety </a:t>
            </a:r>
          </a:p>
        </p:txBody>
      </p:sp>
      <p:sp>
        <p:nvSpPr>
          <p:cNvPr id="67590" name="Rectangle 4"/>
          <p:cNvSpPr>
            <a:spLocks noGrp="1" noChangeArrowheads="1"/>
          </p:cNvSpPr>
          <p:nvPr>
            <p:ph idx="1"/>
          </p:nvPr>
        </p:nvSpPr>
        <p:spPr>
          <a:xfrm>
            <a:off x="442913" y="1219200"/>
            <a:ext cx="6181171" cy="2298700"/>
          </a:xfrm>
        </p:spPr>
        <p:txBody>
          <a:bodyPr/>
          <a:lstStyle/>
          <a:p>
            <a:r>
              <a:rPr lang="en-US" dirty="0" err="1" smtClean="0"/>
              <a:t>OmniView</a:t>
            </a:r>
            <a:r>
              <a:rPr lang="en-US" dirty="0" smtClean="0"/>
              <a:t>™ gantry system’s operator dose is </a:t>
            </a:r>
            <a:r>
              <a:rPr lang="en-US" dirty="0" smtClean="0">
                <a:cs typeface="Arial" pitchFamily="34" charset="0"/>
              </a:rPr>
              <a:t>&lt;0.5 </a:t>
            </a:r>
            <a:r>
              <a:rPr lang="en-US" dirty="0" smtClean="0">
                <a:sym typeface="Symbol" pitchFamily="18" charset="2"/>
              </a:rPr>
              <a:t></a:t>
            </a:r>
            <a:r>
              <a:rPr lang="en-US" dirty="0" err="1" smtClean="0">
                <a:sym typeface="Symbol" pitchFamily="18" charset="2"/>
              </a:rPr>
              <a:t>S</a:t>
            </a:r>
            <a:r>
              <a:rPr lang="en-US" dirty="0" err="1" smtClean="0"/>
              <a:t>v</a:t>
            </a:r>
            <a:r>
              <a:rPr lang="en-US" dirty="0" smtClean="0"/>
              <a:t>/hr outside of controlled zone</a:t>
            </a:r>
          </a:p>
          <a:p>
            <a:pPr eaLnBrk="1" hangingPunct="1"/>
            <a:r>
              <a:rPr lang="en-US" dirty="0" smtClean="0">
                <a:cs typeface="Arial" pitchFamily="34" charset="0"/>
              </a:rPr>
              <a:t>Controlled dose to cargo &lt;80 </a:t>
            </a:r>
            <a:r>
              <a:rPr lang="en-US" dirty="0" smtClean="0">
                <a:sym typeface="Symbol" pitchFamily="18" charset="2"/>
              </a:rPr>
              <a:t></a:t>
            </a:r>
            <a:r>
              <a:rPr lang="en-US" dirty="0" err="1" smtClean="0"/>
              <a:t>Sv</a:t>
            </a:r>
            <a:r>
              <a:rPr lang="en-US" dirty="0" smtClean="0"/>
              <a:t> per scan</a:t>
            </a:r>
            <a:endParaRPr lang="en-US" dirty="0" smtClean="0">
              <a:cs typeface="Arial" pitchFamily="34" charset="0"/>
            </a:endParaRPr>
          </a:p>
          <a:p>
            <a:pPr lvl="1" eaLnBrk="1" hangingPunct="1"/>
            <a:r>
              <a:rPr lang="en-US" dirty="0" smtClean="0">
                <a:cs typeface="Arial" pitchFamily="34" charset="0"/>
              </a:rPr>
              <a:t>Utilizes the minimum amount of radiation to achieve effective imaging</a:t>
            </a:r>
          </a:p>
          <a:p>
            <a:r>
              <a:rPr lang="en-US" dirty="0" smtClean="0">
                <a:cs typeface="Arial" pitchFamily="34" charset="0"/>
              </a:rPr>
              <a:t>Certified to meet ICRP 60, EURATOM, ANSI N43.3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pic>
        <p:nvPicPr>
          <p:cNvPr id="29" name="Picture 2" descr="http://www.bmu.de/files/strahlenschutz/image/pjpeg/icrp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5550" y="978821"/>
            <a:ext cx="1428288" cy="939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0" descr="http://www.estro.org/projects/PublishingImages/Euratom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08840" y="1905919"/>
            <a:ext cx="614462" cy="8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6" descr="http://wpcontent.answers.com/wikipedia/en/8/8f/ANSI_log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587" y="2898749"/>
            <a:ext cx="1291249" cy="5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760413" y="3666545"/>
            <a:ext cx="7612062" cy="2386012"/>
          </a:xfrm>
          <a:prstGeom prst="roundRect">
            <a:avLst>
              <a:gd name="adj" fmla="val 7666"/>
            </a:avLst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9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981075" y="3844925"/>
            <a:ext cx="2181225" cy="277813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>
                <a:latin typeface="Calibri" panose="020F0502020204030204" pitchFamily="34" charset="0"/>
                <a:cs typeface="Arial" pitchFamily="34" charset="0"/>
              </a:rPr>
              <a:t>Competitors 9 MeV System</a:t>
            </a:r>
          </a:p>
        </p:txBody>
      </p:sp>
      <p:sp>
        <p:nvSpPr>
          <p:cNvPr id="34" name="AutoShape 6"/>
          <p:cNvSpPr>
            <a:spLocks noChangeArrowheads="1"/>
          </p:cNvSpPr>
          <p:nvPr/>
        </p:nvSpPr>
        <p:spPr bwMode="auto">
          <a:xfrm>
            <a:off x="3141663" y="4162425"/>
            <a:ext cx="1343025" cy="223838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38100" cap="sq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41662" y="4468813"/>
            <a:ext cx="966038" cy="207962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38100" cap="sq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6" name="AutoShape 8"/>
          <p:cNvSpPr>
            <a:spLocks noChangeArrowheads="1"/>
          </p:cNvSpPr>
          <p:nvPr/>
        </p:nvSpPr>
        <p:spPr bwMode="auto">
          <a:xfrm>
            <a:off x="3141663" y="4760913"/>
            <a:ext cx="590237" cy="209550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38100" cap="sq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7" name="AutoShape 9"/>
          <p:cNvSpPr>
            <a:spLocks noChangeArrowheads="1"/>
          </p:cNvSpPr>
          <p:nvPr/>
        </p:nvSpPr>
        <p:spPr bwMode="auto">
          <a:xfrm>
            <a:off x="3141663" y="5053013"/>
            <a:ext cx="125412" cy="236537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38100" cap="sq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8" name="AutoShape 10"/>
          <p:cNvSpPr>
            <a:spLocks noChangeArrowheads="1"/>
          </p:cNvSpPr>
          <p:nvPr/>
        </p:nvSpPr>
        <p:spPr bwMode="auto">
          <a:xfrm>
            <a:off x="3141663" y="5370513"/>
            <a:ext cx="125412" cy="223837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38100" cap="sq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1998663" y="4143375"/>
            <a:ext cx="1163637" cy="277813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>
                <a:latin typeface="Calibri" panose="020F0502020204030204" pitchFamily="34" charset="0"/>
                <a:cs typeface="Arial" pitchFamily="34" charset="0"/>
              </a:rPr>
              <a:t>Chest X-ray</a:t>
            </a:r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703263" y="4714950"/>
            <a:ext cx="2459037" cy="277813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dirty="0">
                <a:latin typeface="Calibri" panose="020F0502020204030204" pitchFamily="34" charset="0"/>
                <a:cs typeface="Arial" pitchFamily="34" charset="0"/>
              </a:rPr>
              <a:t>Trans-continental Flight (round trip)</a:t>
            </a: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719138" y="4419650"/>
            <a:ext cx="2443162" cy="277813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dirty="0" err="1">
                <a:solidFill>
                  <a:schemeClr val="folHlink"/>
                </a:solidFill>
                <a:latin typeface="Calibri" panose="020F0502020204030204" pitchFamily="34" charset="0"/>
                <a:cs typeface="Arial" pitchFamily="34" charset="0"/>
              </a:rPr>
              <a:t>OmniView</a:t>
            </a:r>
            <a:r>
              <a:rPr lang="en-US" sz="1200" dirty="0">
                <a:solidFill>
                  <a:schemeClr val="folHlink"/>
                </a:solidFill>
                <a:latin typeface="Calibri" panose="020F0502020204030204" pitchFamily="34" charset="0"/>
                <a:cs typeface="Arial" pitchFamily="34" charset="0"/>
              </a:rPr>
              <a:t> Dose to Cargo (1 Scan)</a:t>
            </a: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981075" y="5038725"/>
            <a:ext cx="2181225" cy="277813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>
                <a:latin typeface="Calibri" panose="020F0502020204030204" pitchFamily="34" charset="0"/>
                <a:cs typeface="Arial" pitchFamily="34" charset="0"/>
              </a:rPr>
              <a:t>Daily Background Radiation</a:t>
            </a: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981075" y="5338763"/>
            <a:ext cx="2181225" cy="277812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>
                <a:latin typeface="Calibri" panose="020F0502020204030204" pitchFamily="34" charset="0"/>
                <a:cs typeface="Arial" pitchFamily="34" charset="0"/>
              </a:rPr>
              <a:t>Dental X-ray</a:t>
            </a: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7137400" y="3851275"/>
            <a:ext cx="1182688" cy="260350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100">
                <a:latin typeface="Calibri" panose="020F0502020204030204" pitchFamily="34" charset="0"/>
                <a:cs typeface="Arial" pitchFamily="34" charset="0"/>
              </a:rPr>
              <a:t>300 uSv (30 mR)</a:t>
            </a:r>
          </a:p>
        </p:txBody>
      </p:sp>
      <p:sp>
        <p:nvSpPr>
          <p:cNvPr id="45" name="AutoShape 17"/>
          <p:cNvSpPr>
            <a:spLocks noChangeArrowheads="1"/>
          </p:cNvSpPr>
          <p:nvPr/>
        </p:nvSpPr>
        <p:spPr bwMode="auto">
          <a:xfrm>
            <a:off x="3141663" y="3857625"/>
            <a:ext cx="3975100" cy="223838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38100" cap="sq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6" name="Text Box 18"/>
          <p:cNvSpPr txBox="1">
            <a:spLocks noChangeArrowheads="1"/>
          </p:cNvSpPr>
          <p:nvPr/>
        </p:nvSpPr>
        <p:spPr bwMode="auto">
          <a:xfrm>
            <a:off x="4479925" y="4117975"/>
            <a:ext cx="1257300" cy="260350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100">
                <a:latin typeface="Calibri" panose="020F0502020204030204" pitchFamily="34" charset="0"/>
                <a:cs typeface="Arial" pitchFamily="34" charset="0"/>
              </a:rPr>
              <a:t>100 uSv (10 mR)</a:t>
            </a:r>
          </a:p>
        </p:txBody>
      </p:sp>
      <p:sp>
        <p:nvSpPr>
          <p:cNvPr id="47" name="Text Box 19"/>
          <p:cNvSpPr txBox="1">
            <a:spLocks noChangeArrowheads="1"/>
          </p:cNvSpPr>
          <p:nvPr/>
        </p:nvSpPr>
        <p:spPr bwMode="auto">
          <a:xfrm>
            <a:off x="4107700" y="4441825"/>
            <a:ext cx="1138238" cy="260350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100" dirty="0" smtClean="0">
                <a:latin typeface="Calibri" panose="020F0502020204030204" pitchFamily="34" charset="0"/>
                <a:cs typeface="Arial" pitchFamily="34" charset="0"/>
              </a:rPr>
              <a:t>80 </a:t>
            </a:r>
            <a:r>
              <a:rPr lang="en-US" sz="1100" dirty="0" err="1">
                <a:latin typeface="Calibri" panose="020F0502020204030204" pitchFamily="34" charset="0"/>
                <a:cs typeface="Arial" pitchFamily="34" charset="0"/>
              </a:rPr>
              <a:t>uSv</a:t>
            </a:r>
            <a:r>
              <a:rPr lang="en-US" sz="1100" dirty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100" dirty="0" smtClean="0">
                <a:latin typeface="Calibri" panose="020F0502020204030204" pitchFamily="34" charset="0"/>
                <a:cs typeface="Arial" pitchFamily="34" charset="0"/>
              </a:rPr>
              <a:t>(8 </a:t>
            </a:r>
            <a:r>
              <a:rPr lang="en-US" sz="1100" dirty="0" err="1">
                <a:latin typeface="Calibri" panose="020F0502020204030204" pitchFamily="34" charset="0"/>
                <a:cs typeface="Arial" pitchFamily="34" charset="0"/>
              </a:rPr>
              <a:t>mR</a:t>
            </a:r>
            <a:r>
              <a:rPr lang="en-US" sz="1100" dirty="0">
                <a:latin typeface="Calibri" panose="020F0502020204030204" pitchFamily="34" charset="0"/>
                <a:cs typeface="Arial" pitchFamily="34" charset="0"/>
              </a:rPr>
              <a:t>)</a:t>
            </a:r>
          </a:p>
        </p:txBody>
      </p:sp>
      <p:sp>
        <p:nvSpPr>
          <p:cNvPr id="48" name="Text Box 20"/>
          <p:cNvSpPr txBox="1">
            <a:spLocks noChangeArrowheads="1"/>
          </p:cNvSpPr>
          <p:nvPr/>
        </p:nvSpPr>
        <p:spPr bwMode="auto">
          <a:xfrm>
            <a:off x="3731900" y="4746625"/>
            <a:ext cx="1030288" cy="260350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100" dirty="0" smtClean="0">
                <a:latin typeface="Calibri" panose="020F0502020204030204" pitchFamily="34" charset="0"/>
                <a:cs typeface="Arial" pitchFamily="34" charset="0"/>
              </a:rPr>
              <a:t>50 </a:t>
            </a:r>
            <a:r>
              <a:rPr lang="en-US" sz="1100" dirty="0" err="1">
                <a:latin typeface="Calibri" panose="020F0502020204030204" pitchFamily="34" charset="0"/>
                <a:cs typeface="Arial" pitchFamily="34" charset="0"/>
              </a:rPr>
              <a:t>uSv</a:t>
            </a:r>
            <a:r>
              <a:rPr lang="en-US" sz="1100" dirty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100" dirty="0" smtClean="0">
                <a:latin typeface="Calibri" panose="020F0502020204030204" pitchFamily="34" charset="0"/>
                <a:cs typeface="Arial" pitchFamily="34" charset="0"/>
              </a:rPr>
              <a:t>(5 </a:t>
            </a:r>
            <a:r>
              <a:rPr lang="en-US" sz="1100" dirty="0" err="1">
                <a:latin typeface="Calibri" panose="020F0502020204030204" pitchFamily="34" charset="0"/>
                <a:cs typeface="Arial" pitchFamily="34" charset="0"/>
              </a:rPr>
              <a:t>mR</a:t>
            </a:r>
            <a:r>
              <a:rPr lang="en-US" sz="1100" dirty="0">
                <a:latin typeface="Calibri" panose="020F0502020204030204" pitchFamily="34" charset="0"/>
                <a:cs typeface="Arial" pitchFamily="34" charset="0"/>
              </a:rPr>
              <a:t>)</a:t>
            </a:r>
          </a:p>
        </p:txBody>
      </p:sp>
      <p:sp>
        <p:nvSpPr>
          <p:cNvPr id="49" name="Text Box 21"/>
          <p:cNvSpPr txBox="1">
            <a:spLocks noChangeArrowheads="1"/>
          </p:cNvSpPr>
          <p:nvPr/>
        </p:nvSpPr>
        <p:spPr bwMode="auto">
          <a:xfrm>
            <a:off x="3298825" y="5051425"/>
            <a:ext cx="1127125" cy="260350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100">
                <a:latin typeface="Calibri" panose="020F0502020204030204" pitchFamily="34" charset="0"/>
                <a:cs typeface="Arial" pitchFamily="34" charset="0"/>
              </a:rPr>
              <a:t>10 uSv (1 mR)</a:t>
            </a:r>
          </a:p>
        </p:txBody>
      </p:sp>
      <p:sp>
        <p:nvSpPr>
          <p:cNvPr id="50" name="Text Box 22"/>
          <p:cNvSpPr txBox="1">
            <a:spLocks noChangeArrowheads="1"/>
          </p:cNvSpPr>
          <p:nvPr/>
        </p:nvSpPr>
        <p:spPr bwMode="auto">
          <a:xfrm>
            <a:off x="3298825" y="5365750"/>
            <a:ext cx="1041400" cy="260350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100">
                <a:latin typeface="Calibri" panose="020F0502020204030204" pitchFamily="34" charset="0"/>
                <a:cs typeface="Arial" pitchFamily="34" charset="0"/>
              </a:rPr>
              <a:t>10 uSv (1 mR)</a:t>
            </a:r>
          </a:p>
        </p:txBody>
      </p:sp>
      <p:sp>
        <p:nvSpPr>
          <p:cNvPr id="51" name="Text Box 23"/>
          <p:cNvSpPr txBox="1">
            <a:spLocks noChangeArrowheads="1"/>
          </p:cNvSpPr>
          <p:nvPr/>
        </p:nvSpPr>
        <p:spPr bwMode="auto">
          <a:xfrm>
            <a:off x="842963" y="5626100"/>
            <a:ext cx="2319337" cy="461665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>
                <a:solidFill>
                  <a:schemeClr val="folHlink"/>
                </a:solidFill>
                <a:latin typeface="Calibri" panose="020F0502020204030204" pitchFamily="34" charset="0"/>
                <a:cs typeface="Arial" pitchFamily="34" charset="0"/>
              </a:rPr>
              <a:t>OmniView Operator Dose (1 hour) </a:t>
            </a:r>
          </a:p>
        </p:txBody>
      </p:sp>
      <p:sp>
        <p:nvSpPr>
          <p:cNvPr id="52" name="Text Box 24"/>
          <p:cNvSpPr txBox="1">
            <a:spLocks noChangeArrowheads="1"/>
          </p:cNvSpPr>
          <p:nvPr/>
        </p:nvSpPr>
        <p:spPr bwMode="auto">
          <a:xfrm>
            <a:off x="3298825" y="5638800"/>
            <a:ext cx="1301750" cy="260350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100">
                <a:latin typeface="Calibri" panose="020F0502020204030204" pitchFamily="34" charset="0"/>
                <a:cs typeface="Arial" pitchFamily="34" charset="0"/>
              </a:rPr>
              <a:t>0.5 uSv (0.05 mR)</a:t>
            </a:r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 flipV="1">
            <a:off x="3141663" y="5678488"/>
            <a:ext cx="0" cy="182562"/>
          </a:xfrm>
          <a:prstGeom prst="line">
            <a:avLst/>
          </a:prstGeom>
          <a:noFill/>
          <a:ln w="9525" cap="sq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  <p:bldP spid="44" grpId="0"/>
      <p:bldP spid="45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OmniView Gantry Summary</a:t>
            </a:r>
          </a:p>
        </p:txBody>
      </p:sp>
      <p:sp>
        <p:nvSpPr>
          <p:cNvPr id="25608" name="Content Placeholder 8"/>
          <p:cNvSpPr>
            <a:spLocks noGrp="1"/>
          </p:cNvSpPr>
          <p:nvPr>
            <p:ph idx="1"/>
          </p:nvPr>
        </p:nvSpPr>
        <p:spPr>
          <a:xfrm>
            <a:off x="331025" y="1119810"/>
            <a:ext cx="8226425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Superior Imaging Performance</a:t>
            </a:r>
          </a:p>
          <a:p>
            <a:pPr lvl="1"/>
            <a:r>
              <a:rPr lang="en-US" dirty="0" smtClean="0"/>
              <a:t>High Penetration - 400 mm (15.7 in) of steel</a:t>
            </a:r>
          </a:p>
          <a:p>
            <a:pPr lvl="1"/>
            <a:r>
              <a:rPr lang="en-US" dirty="0" smtClean="0"/>
              <a:t>Excellent wire resolution – 0.8 mm</a:t>
            </a:r>
          </a:p>
          <a:p>
            <a:r>
              <a:rPr lang="en-US" dirty="0" smtClean="0"/>
              <a:t>Configurable</a:t>
            </a:r>
          </a:p>
          <a:p>
            <a:pPr lvl="1"/>
            <a:r>
              <a:rPr lang="en-US" dirty="0" smtClean="0"/>
              <a:t>Standard Dual-Energy </a:t>
            </a:r>
            <a:r>
              <a:rPr lang="en-US" dirty="0" err="1" smtClean="0"/>
              <a:t>Linac</a:t>
            </a:r>
            <a:r>
              <a:rPr lang="en-US" dirty="0" smtClean="0"/>
              <a:t> with                                                                                  Single-Energy mode</a:t>
            </a:r>
          </a:p>
          <a:p>
            <a:pPr lvl="1"/>
            <a:r>
              <a:rPr lang="en-US" dirty="0" smtClean="0"/>
              <a:t>Optional 3-sided Z Backscatter imaging</a:t>
            </a:r>
          </a:p>
          <a:p>
            <a:pPr lvl="1"/>
            <a:r>
              <a:rPr lang="en-US" dirty="0"/>
              <a:t>Operator Assist (High Density Anomaly)</a:t>
            </a:r>
          </a:p>
          <a:p>
            <a:pPr marL="228600" indent="-285750">
              <a:lnSpc>
                <a:spcPct val="90000"/>
              </a:lnSpc>
              <a:spcBef>
                <a:spcPct val="25000"/>
              </a:spcBef>
              <a:buClr>
                <a:schemeClr val="folHlink"/>
              </a:buClr>
              <a:defRPr/>
            </a:pPr>
            <a:r>
              <a:rPr lang="en-US" kern="0" dirty="0" smtClean="0"/>
              <a:t>Material Discrimination with Dual Energy</a:t>
            </a:r>
          </a:p>
          <a:p>
            <a:pPr lvl="1" indent="-228600">
              <a:lnSpc>
                <a:spcPct val="90000"/>
              </a:lnSpc>
              <a:spcBef>
                <a:spcPct val="25000"/>
              </a:spcBef>
              <a:buClr>
                <a:srgbClr val="CC3300"/>
              </a:buClr>
              <a:defRPr/>
            </a:pPr>
            <a:r>
              <a:rPr lang="en-US" kern="0" dirty="0" smtClean="0"/>
              <a:t>Differentiate classes of materials based on atomic number</a:t>
            </a:r>
          </a:p>
          <a:p>
            <a:pPr lvl="1" indent="-228600">
              <a:lnSpc>
                <a:spcPct val="90000"/>
              </a:lnSpc>
              <a:spcBef>
                <a:spcPct val="25000"/>
              </a:spcBef>
              <a:buClr>
                <a:srgbClr val="CC3300"/>
              </a:buClr>
              <a:defRPr/>
            </a:pPr>
            <a:r>
              <a:rPr lang="en-US" kern="0" dirty="0" smtClean="0"/>
              <a:t>High resolution images show organics in orange, non-organics in green, metallics in blue, and heavy metals in purple</a:t>
            </a:r>
          </a:p>
          <a:p>
            <a:pPr>
              <a:lnSpc>
                <a:spcPct val="70000"/>
              </a:lnSpc>
            </a:pPr>
            <a:r>
              <a:rPr lang="en-US" dirty="0" smtClean="0"/>
              <a:t>Large Scan Tunnel</a:t>
            </a:r>
          </a:p>
          <a:p>
            <a:pPr lvl="1">
              <a:lnSpc>
                <a:spcPct val="70000"/>
              </a:lnSpc>
            </a:pPr>
            <a:r>
              <a:rPr lang="en-US" dirty="0" smtClean="0"/>
              <a:t>Accommodates 5 m (16.4 ft)                                                                                               tall port trucks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9" charset="-128"/>
              </a:rPr>
              <a:t>Company Confidential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4444237" y="5333372"/>
            <a:ext cx="4348913" cy="1004395"/>
            <a:chOff x="3859742" y="4748368"/>
            <a:chExt cx="4955999" cy="1008963"/>
          </a:xfrm>
        </p:grpSpPr>
        <p:sp>
          <p:nvSpPr>
            <p:cNvPr id="13" name="Double Bracket 12"/>
            <p:cNvSpPr/>
            <p:nvPr/>
          </p:nvSpPr>
          <p:spPr>
            <a:xfrm rot="16200000">
              <a:off x="5890675" y="2899117"/>
              <a:ext cx="1008962" cy="4707466"/>
            </a:xfrm>
            <a:prstGeom prst="bracketPair">
              <a:avLst>
                <a:gd name="adj" fmla="val 11905"/>
              </a:avLst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14" name="Picture 8" descr="C:\Documents and Settings\cahill\Desktop\CORP-PPT-JUNE09\arrow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9742" y="4748368"/>
              <a:ext cx="293688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4198585" y="4815506"/>
              <a:ext cx="4617156" cy="871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90000"/>
                </a:lnSpc>
                <a:buClr>
                  <a:schemeClr val="hlink"/>
                </a:buClr>
                <a:buSzPct val="90000"/>
                <a:defRPr/>
              </a:pPr>
              <a:r>
                <a:rPr lang="en-US" sz="1400" b="0" kern="0" dirty="0" smtClean="0">
                  <a:latin typeface="Calibri" panose="020F0502020204030204" pitchFamily="34" charset="0"/>
                </a:rPr>
                <a:t>The OmniView </a:t>
              </a:r>
              <a:r>
                <a:rPr lang="en-US" sz="1400" b="0" kern="0" dirty="0">
                  <a:latin typeface="Calibri" panose="020F0502020204030204" pitchFamily="34" charset="0"/>
                </a:rPr>
                <a:t>G</a:t>
              </a:r>
              <a:r>
                <a:rPr lang="en-US" sz="1400" b="0" kern="0" dirty="0" smtClean="0">
                  <a:latin typeface="Calibri" panose="020F0502020204030204" pitchFamily="34" charset="0"/>
                </a:rPr>
                <a:t>antry system offers superior imaging performance and optional </a:t>
              </a:r>
              <a:r>
                <a:rPr lang="en-US" sz="1400" b="0" kern="0" dirty="0">
                  <a:latin typeface="Calibri" panose="020F0502020204030204" pitchFamily="34" charset="0"/>
                </a:rPr>
                <a:t>multi-view imaging, providing superior detection capability and simplified image analysis for customs and security </a:t>
              </a:r>
              <a:r>
                <a:rPr lang="en-US" sz="1400" b="0" kern="0" dirty="0" smtClean="0">
                  <a:latin typeface="Calibri" panose="020F0502020204030204" pitchFamily="34" charset="0"/>
                </a:rPr>
                <a:t>applications</a:t>
              </a:r>
              <a:endParaRPr lang="en-US" sz="1400" b="0" kern="0" dirty="0">
                <a:latin typeface="Calibri" panose="020F0502020204030204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975" y="1232367"/>
            <a:ext cx="3598877" cy="2699158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038363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NAL-ASE-2014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b="0" dirty="0" err="1" smtClean="0">
            <a:solidFill>
              <a:schemeClr val="tx1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5011DEA-E617-4C12-997D-ABBA839C4FB3}" vid="{6000341A-9C49-4A0D-BDEE-61A03CD0F979}"/>
    </a:ext>
  </a:extLst>
</a:theme>
</file>

<file path=ppt/theme/theme2.xml><?xml version="1.0" encoding="utf-8"?>
<a:theme xmlns:a="http://schemas.openxmlformats.org/drawingml/2006/main" name="ASE_FINAL_2014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b="0" dirty="0" err="1" smtClean="0">
            <a:solidFill>
              <a:schemeClr val="tx1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S&amp;E_OSI_PowerPoint template.potx" id="{8AC21A94-426B-425D-9B6F-01122B5245AB}" vid="{88899AEB-35F5-44AD-A6AB-0E95937AAE6E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ASE_2007</Template>
  <TotalTime>24145</TotalTime>
  <Words>1855</Words>
  <Application>Microsoft Office PowerPoint</Application>
  <PresentationFormat>On-screen Show (4:3)</PresentationFormat>
  <Paragraphs>346</Paragraphs>
  <Slides>35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ＭＳ Ｐゴシック</vt:lpstr>
      <vt:lpstr>Arial</vt:lpstr>
      <vt:lpstr>Arial Narrow</vt:lpstr>
      <vt:lpstr>Calibri</vt:lpstr>
      <vt:lpstr>Symbol</vt:lpstr>
      <vt:lpstr>Times New Roman</vt:lpstr>
      <vt:lpstr>Wingdings</vt:lpstr>
      <vt:lpstr>Wingdings 3</vt:lpstr>
      <vt:lpstr>FINAL-ASE-2014</vt:lpstr>
      <vt:lpstr>ASE_FINAL_2014</vt:lpstr>
      <vt:lpstr>OmniView™ Gantry Cargo Inspection System Product Overview</vt:lpstr>
      <vt:lpstr>OmniView™ Gantry Cargo Inspection System</vt:lpstr>
      <vt:lpstr>OmniView™ Gantry System</vt:lpstr>
      <vt:lpstr>System Installations</vt:lpstr>
      <vt:lpstr>System Dimensions</vt:lpstr>
      <vt:lpstr>System Specifications</vt:lpstr>
      <vt:lpstr>System Specifications</vt:lpstr>
      <vt:lpstr>System Configurability</vt:lpstr>
      <vt:lpstr>Dual-Energy Imaging Performance</vt:lpstr>
      <vt:lpstr>OmniView Transmission Imaging</vt:lpstr>
      <vt:lpstr>Dual Energy Imaging</vt:lpstr>
      <vt:lpstr>Dual Energy Image</vt:lpstr>
      <vt:lpstr>Pallet of Mixed Cargo</vt:lpstr>
      <vt:lpstr>Dual Energy Features – Individual Color Stripping</vt:lpstr>
      <vt:lpstr>Z Backscatter Module (Option)</vt:lpstr>
      <vt:lpstr>Radiation Portal Monitors (Option)</vt:lpstr>
      <vt:lpstr>ASE Connect™ Networking Solution</vt:lpstr>
      <vt:lpstr>System Options</vt:lpstr>
      <vt:lpstr>License Plate Reader (LPR) System</vt:lpstr>
      <vt:lpstr>Container Code Recognition (CCR) System</vt:lpstr>
      <vt:lpstr>Under Vehicle Inspection System (UVIS)</vt:lpstr>
      <vt:lpstr>Integrated Manifest Scanner Option</vt:lpstr>
      <vt:lpstr>X-Ray Image Analysis</vt:lpstr>
      <vt:lpstr>Example Images</vt:lpstr>
      <vt:lpstr>Example Images </vt:lpstr>
      <vt:lpstr>Example Images</vt:lpstr>
      <vt:lpstr>Example Images </vt:lpstr>
      <vt:lpstr>Weapons in Container</vt:lpstr>
      <vt:lpstr>System Penetration</vt:lpstr>
      <vt:lpstr>Example Images - Contraband Seizure OmniView Gantry with Z Backscatter Module</vt:lpstr>
      <vt:lpstr>Example Images – Port of Venice OmniView Gantry with Z Backscatter Module</vt:lpstr>
      <vt:lpstr>Example Images - Produce</vt:lpstr>
      <vt:lpstr>Example Images - Pottery</vt:lpstr>
      <vt:lpstr>Radiation Safety </vt:lpstr>
      <vt:lpstr>OmniView Gantry Summary</vt:lpstr>
    </vt:vector>
  </TitlesOfParts>
  <Company>AS&amp;E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Cargo Presentation APAC 2004</dc:title>
  <dc:creator>Wronski</dc:creator>
  <cp:lastModifiedBy>Gerry, Lorri</cp:lastModifiedBy>
  <cp:revision>934</cp:revision>
  <cp:lastPrinted>2001-04-26T17:32:59Z</cp:lastPrinted>
  <dcterms:created xsi:type="dcterms:W3CDTF">2001-04-23T12:59:00Z</dcterms:created>
  <dcterms:modified xsi:type="dcterms:W3CDTF">2016-09-29T16:01:37Z</dcterms:modified>
</cp:coreProperties>
</file>