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4135" r:id="rId1"/>
    <p:sldMasterId id="2147484152" r:id="rId2"/>
  </p:sldMasterIdLst>
  <p:notesMasterIdLst>
    <p:notesMasterId r:id="rId12"/>
  </p:notesMasterIdLst>
  <p:handoutMasterIdLst>
    <p:handoutMasterId r:id="rId13"/>
  </p:handoutMasterIdLst>
  <p:sldIdLst>
    <p:sldId id="690" r:id="rId3"/>
    <p:sldId id="912" r:id="rId4"/>
    <p:sldId id="927" r:id="rId5"/>
    <p:sldId id="932" r:id="rId6"/>
    <p:sldId id="930" r:id="rId7"/>
    <p:sldId id="928" r:id="rId8"/>
    <p:sldId id="933" r:id="rId9"/>
    <p:sldId id="931" r:id="rId10"/>
    <p:sldId id="929" r:id="rId11"/>
  </p:sldIdLst>
  <p:sldSz cx="9144000" cy="6858000" type="screen4x3"/>
  <p:notesSz cx="7315200" cy="9601200"/>
  <p:defaultTextStyle>
    <a:defPPr>
      <a:defRPr lang="en-US"/>
    </a:defPPr>
    <a:lvl1pPr algn="ctr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D89E2C-5236-415F-9819-66ACAD83D725}">
          <p14:sldIdLst>
            <p14:sldId id="690"/>
            <p14:sldId id="912"/>
            <p14:sldId id="927"/>
            <p14:sldId id="932"/>
            <p14:sldId id="930"/>
            <p14:sldId id="928"/>
            <p14:sldId id="933"/>
            <p14:sldId id="931"/>
            <p14:sldId id="92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536">
          <p15:clr>
            <a:srgbClr val="A4A3A4"/>
          </p15:clr>
        </p15:guide>
        <p15:guide id="2" pos="28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hill, Kristel" initials="KC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FF0000"/>
    <a:srgbClr val="00CC99"/>
    <a:srgbClr val="0000CC"/>
    <a:srgbClr val="FF6600"/>
    <a:srgbClr val="FFCC66"/>
    <a:srgbClr val="DDDDDD"/>
    <a:srgbClr val="EAEAEA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83" autoAdjust="0"/>
    <p:restoredTop sz="86535" autoAdjust="0"/>
  </p:normalViewPr>
  <p:slideViewPr>
    <p:cSldViewPr snapToGrid="0">
      <p:cViewPr varScale="1">
        <p:scale>
          <a:sx n="101" d="100"/>
          <a:sy n="101" d="100"/>
        </p:scale>
        <p:origin x="2328" y="96"/>
      </p:cViewPr>
      <p:guideLst>
        <p:guide orient="horz" pos="2536"/>
        <p:guide pos="2872"/>
      </p:guideLst>
    </p:cSldViewPr>
  </p:slideViewPr>
  <p:outlineViewPr>
    <p:cViewPr>
      <p:scale>
        <a:sx n="33" d="100"/>
        <a:sy n="33" d="100"/>
      </p:scale>
      <p:origin x="0" y="10542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9" d="100"/>
          <a:sy n="59" d="100"/>
        </p:scale>
        <p:origin x="-2676" y="-9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commentAuthors" Target="commentAuthor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716" tIns="48357" rIns="96716" bIns="48357" numCol="1" anchor="t" anchorCtr="0" compatLnSpc="1">
            <a:prstTxWarp prst="textNoShape">
              <a:avLst/>
            </a:prstTxWarp>
          </a:bodyPr>
          <a:lstStyle>
            <a:lvl1pPr algn="l" defTabSz="966788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60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716" tIns="48357" rIns="96716" bIns="48357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60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716" tIns="48357" rIns="96716" bIns="48357" numCol="1" anchor="b" anchorCtr="0" compatLnSpc="1">
            <a:prstTxWarp prst="textNoShape">
              <a:avLst/>
            </a:prstTxWarp>
          </a:bodyPr>
          <a:lstStyle>
            <a:lvl1pPr algn="l" defTabSz="966788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60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716" tIns="48357" rIns="96716" bIns="48357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E274B869-3268-4C02-A094-88D4D4BCE4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2913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6716" tIns="48357" rIns="96716" bIns="48357" numCol="1" anchor="ctr" anchorCtr="0" compatLnSpc="1">
            <a:prstTxWarp prst="textNoShape">
              <a:avLst/>
            </a:prstTxWarp>
          </a:bodyPr>
          <a:lstStyle>
            <a:lvl1pPr algn="l" defTabSz="966788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6716" tIns="48357" rIns="96716" bIns="48357" numCol="1" anchor="ctr" anchorCtr="0" compatLnSpc="1">
            <a:prstTxWarp prst="textNoShape">
              <a:avLst/>
            </a:prstTxWarp>
          </a:bodyPr>
          <a:lstStyle>
            <a:lvl1pPr algn="r" defTabSz="966788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60475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6313" y="4560888"/>
            <a:ext cx="5362575" cy="43195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6716" tIns="48357" rIns="96716" bIns="4835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05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6716" tIns="48357" rIns="96716" bIns="48357" numCol="1" anchor="b" anchorCtr="0" compatLnSpc="1">
            <a:prstTxWarp prst="textNoShape">
              <a:avLst/>
            </a:prstTxWarp>
          </a:bodyPr>
          <a:lstStyle>
            <a:lvl1pPr algn="l" defTabSz="966788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05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6716" tIns="48357" rIns="96716" bIns="48357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0DE9AB0E-456D-435E-ADBE-781E95EA51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4119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E9F9DD1-CD09-4F29-8141-5D851BEE30F6}" type="slidenum">
              <a:rPr lang="en-US" b="0" smtClean="0">
                <a:latin typeface="Times New Roman" pitchFamily="18" charset="0"/>
              </a:rPr>
              <a:pPr/>
              <a:t>1</a:t>
            </a:fld>
            <a:endParaRPr lang="en-US" b="0" dirty="0" smtClean="0">
              <a:latin typeface="Times New Roman" pitchFamily="18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4394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125538"/>
            <a:fld id="{8FDFB99B-8315-48E4-B639-67DD30B787BF}" type="slidenum">
              <a:rPr lang="en-US" smtClean="0">
                <a:solidFill>
                  <a:srgbClr val="000000"/>
                </a:solidFill>
              </a:rPr>
              <a:pPr defTabSz="1125538"/>
              <a:t>4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806575" y="708025"/>
            <a:ext cx="3749675" cy="2811463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963613" y="4014788"/>
            <a:ext cx="5387975" cy="4727575"/>
          </a:xfrm>
          <a:noFill/>
          <a:ln/>
        </p:spPr>
        <p:txBody>
          <a:bodyPr lIns="95466" tIns="47734" rIns="95466" bIns="47734"/>
          <a:lstStyle/>
          <a:p>
            <a:r>
              <a:rPr lang="en-US" smtClean="0"/>
              <a:t>Here you will begin to explain what happens to x-rays when they interact with matter.  These three basic principals (absorption, transmission and refraction) for the basis for all x-ray imaging.  There is not a specific ratio of each of these attributes for specific materials.  Refraction, called scatter, actually scatters in all directions, not just back.</a:t>
            </a:r>
          </a:p>
          <a:p>
            <a:endParaRPr lang="en-US" smtClean="0"/>
          </a:p>
          <a:p>
            <a:r>
              <a:rPr lang="en-US" smtClean="0"/>
              <a:t>This is a pretty important concept of people going forward so make sure they understand this</a:t>
            </a:r>
          </a:p>
        </p:txBody>
      </p:sp>
    </p:spTree>
    <p:extLst>
      <p:ext uri="{BB962C8B-B14F-4D97-AF65-F5344CB8AC3E}">
        <p14:creationId xmlns:p14="http://schemas.microsoft.com/office/powerpoint/2010/main" val="3808253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 txBox="1">
            <a:spLocks noGrp="1" noChangeArrowheads="1"/>
          </p:cNvSpPr>
          <p:nvPr/>
        </p:nvSpPr>
        <p:spPr bwMode="auto">
          <a:xfrm>
            <a:off x="3971929" y="8831263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024" tIns="54012" rIns="108024" bIns="54012" anchor="b"/>
          <a:lstStyle/>
          <a:p>
            <a:pPr algn="r" defTabSz="1080371" eaLnBrk="0" hangingPunct="0"/>
            <a:fld id="{4AD3AD94-D9EF-4507-90CC-4AD83FCF6AFA}" type="slidenum">
              <a:rPr lang="en-US" sz="1300" b="0">
                <a:solidFill>
                  <a:schemeClr val="tx1"/>
                </a:solidFill>
                <a:latin typeface="Times New Roman" pitchFamily="18" charset="0"/>
              </a:rPr>
              <a:pPr algn="r" defTabSz="1080371" eaLnBrk="0" hangingPunct="0"/>
              <a:t>5</a:t>
            </a:fld>
            <a:endParaRPr lang="en-US" sz="13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8500"/>
            <a:ext cx="4646612" cy="3486150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defTabSz="881390" eaLnBrk="1" hangingPunct="1">
              <a:defRPr/>
            </a:pPr>
            <a:r>
              <a:rPr lang="en-US" dirty="0"/>
              <a:t>Z Backscatter provides additional information about the scanned object</a:t>
            </a: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56549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99F197-937E-4110-BA8A-7D19A8159636}" type="slidenum">
              <a:rPr lang="en-US" smtClean="0"/>
              <a:pPr/>
              <a:t>8</a:t>
            </a:fld>
            <a:endParaRPr lang="en-US" dirty="0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An operator using the MINI Z full time, 5 days a week for a year (2000 hrs./year), would receive a dose equal to roughly 40% of the allowable annual dose.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01434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An operator using the MINI Z full time, 5 days a week for a year (2000 hrs./year)</a:t>
            </a:r>
            <a:r>
              <a:rPr lang="en-US" baseline="0" dirty="0" smtClean="0"/>
              <a:t>, would receive a dose equal to roughly 40% of the allowable annual dose. This would be equivalent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to the additional dose received from taking 1 US round trip, cross country flight per month for 1 year.   A more typical usage model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with a duty cycle of 25% for the operator,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is equivalent to a US round trip cross country flight every 3 months.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E9AB0E-456D-435E-ADBE-781E95EA515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312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gi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4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4.gif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4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4.gif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4915" y="1996990"/>
            <a:ext cx="8664325" cy="751778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600" b="0" spc="0" baseline="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26EB037F-7D1D-4165-B6B2-6B778ED34EB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DE399358-6A73-42F3-B67F-2AF21EF059FC}" type="datetimeFigureOut">
              <a:rPr lang="en-US" smtClean="0"/>
              <a:t>2/4/2015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© 2013, American Science and Engineering, Inc.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365" y="394527"/>
            <a:ext cx="901490" cy="6577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047849"/>
            <a:ext cx="8640959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8" y="3158164"/>
            <a:ext cx="8554773" cy="327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8587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F2C1CBA7-AD93-45BF-8912-DE8E3009ED7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August 2013</a:t>
            </a:r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© 2013, American Science and Engineering,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857464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26EB037F-7D1D-4165-B6B2-6B778ED34EB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DE399358-6A73-42F3-B67F-2AF21EF059FC}" type="datetimeFigureOut">
              <a:rPr lang="en-US" smtClean="0"/>
              <a:t>2/4/2015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© 2013, American Science and Engineering,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9399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Round Same Side Corner Rectangle 10"/>
          <p:cNvSpPr/>
          <p:nvPr/>
        </p:nvSpPr>
        <p:spPr>
          <a:xfrm>
            <a:off x="341502" y="625043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49891" y="6233661"/>
            <a:ext cx="2235200" cy="317500"/>
          </a:xfrm>
        </p:spPr>
        <p:txBody>
          <a:bodyPr/>
          <a:lstStyle>
            <a:lvl1pPr algn="ctr"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26EB037F-7D1D-4165-B6B2-6B778ED34EB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DE399358-6A73-42F3-B67F-2AF21EF059FC}" type="datetimeFigureOut">
              <a:rPr lang="en-US" smtClean="0"/>
              <a:t>2/4/2015</a:t>
            </a:fld>
            <a:endParaRPr lang="en-US" dirty="0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© 2013, American Science and Engineering,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96315"/>
      </p:ext>
    </p:extLst>
  </p:cSld>
  <p:clrMapOvr>
    <a:masterClrMapping/>
  </p:clrMapOvr>
  <p:transition>
    <p:fade/>
  </p:transition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86825" y="25590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971228" y="241596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26EB037F-7D1D-4165-B6B2-6B778ED34EB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DE399358-6A73-42F3-B67F-2AF21EF059FC}" type="datetimeFigureOut">
              <a:rPr lang="en-US" smtClean="0"/>
              <a:t>2/4/2015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© 2013, American Science and Engineering, Inc.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0799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26EB037F-7D1D-4165-B6B2-6B778ED34EB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E399358-6A73-42F3-B67F-2AF21EF059FC}" type="datetimeFigureOut">
              <a:rPr lang="en-US" smtClean="0"/>
              <a:t>2/4/2015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© 2013, American Science and Engineering, Inc.</a:t>
            </a: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>
            <a:off x="341502" y="6239962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4971" y="6225677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9899721"/>
      </p:ext>
    </p:extLst>
  </p:cSld>
  <p:clrMapOvr>
    <a:masterClrMapping/>
  </p:clrMapOvr>
  <p:transition>
    <p:fade/>
  </p:transition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Yell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34892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34893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26EB037F-7D1D-4165-B6B2-6B778ED34EB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DE399358-6A73-42F3-B67F-2AF21EF059FC}" type="datetimeFigureOut">
              <a:rPr lang="en-US" smtClean="0"/>
              <a:t>2/4/2015</a:t>
            </a:fld>
            <a:endParaRPr lang="en-US" dirty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© 2013, American Science and Engineering, Inc.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1110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26EB037F-7D1D-4165-B6B2-6B778ED34EB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E399358-6A73-42F3-B67F-2AF21EF059FC}" type="datetimeFigureOut">
              <a:rPr lang="en-US" smtClean="0"/>
              <a:t>2/4/2015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 marL="514350" indent="-231775">
              <a:defRPr sz="1800">
                <a:solidFill>
                  <a:schemeClr val="tx1"/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800">
                <a:solidFill>
                  <a:schemeClr val="tx1"/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>
                <a:solidFill>
                  <a:schemeClr val="tx1"/>
                </a:solidFill>
              </a:defRPr>
            </a:lvl4pPr>
            <a:lvl5pPr marL="1944688" indent="-231775">
              <a:spcBef>
                <a:spcPts val="800"/>
              </a:spcBef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© 2013, American Science and Engineering, Inc.</a:t>
            </a:r>
            <a:endParaRPr lang="en-US" dirty="0"/>
          </a:p>
        </p:txBody>
      </p:sp>
      <p:sp>
        <p:nvSpPr>
          <p:cNvPr id="13" name="Round Same Side Corner Rectangle 12"/>
          <p:cNvSpPr/>
          <p:nvPr/>
        </p:nvSpPr>
        <p:spPr>
          <a:xfrm>
            <a:off x="333113" y="624140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38193" y="6218508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2545602"/>
      </p:ext>
    </p:extLst>
  </p:cSld>
  <p:clrMapOvr>
    <a:masterClrMapping/>
  </p:clrMapOvr>
  <p:transition>
    <p:fade/>
  </p:transition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gradFill flip="none" rotWithShape="1">
            <a:gsLst>
              <a:gs pos="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26EB037F-7D1D-4165-B6B2-6B778ED34EB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DE399358-6A73-42F3-B67F-2AF21EF059FC}" type="datetimeFigureOut">
              <a:rPr lang="en-US" smtClean="0"/>
              <a:t>2/4/2015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© 2013, American Science and Engineering, Inc.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5762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 Same Side Corner Rectangle 15"/>
          <p:cNvSpPr/>
          <p:nvPr/>
        </p:nvSpPr>
        <p:spPr>
          <a:xfrm>
            <a:off x="349891" y="6249798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B037F-7D1D-4165-B6B2-6B778ED34EB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DE399358-6A73-42F3-B67F-2AF21EF059FC}" type="datetimeFigureOut">
              <a:rPr lang="en-US" smtClean="0"/>
              <a:t>2/4/2015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© 2013, American Science and Engineering, Inc.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63360" y="6235513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425647"/>
      </p:ext>
    </p:extLst>
  </p:cSld>
  <p:clrMapOvr>
    <a:masterClrMapping/>
  </p:clrMapOvr>
  <p:transition>
    <p:fade/>
  </p:transition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26EB037F-7D1D-4165-B6B2-6B778ED34EB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DE399358-6A73-42F3-B67F-2AF21EF059FC}" type="datetimeFigureOut">
              <a:rPr lang="en-US" smtClean="0"/>
              <a:t>2/4/2015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© 2013, American Science and Engineering, Inc.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1603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with Red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6EB037F-7D1D-4165-B6B2-6B778ED34EB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fld id="{DE399358-6A73-42F3-B67F-2AF21EF059FC}" type="datetimeFigureOut">
              <a:rPr lang="en-US" smtClean="0"/>
              <a:t>2/4/2015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© 2013, American Science and Engineering, Inc.</a:t>
            </a:r>
            <a:endParaRPr lang="en-US" dirty="0"/>
          </a:p>
        </p:txBody>
      </p:sp>
      <p:sp>
        <p:nvSpPr>
          <p:cNvPr id="15" name="Round Same Side Corner Rectangle 14"/>
          <p:cNvSpPr/>
          <p:nvPr/>
        </p:nvSpPr>
        <p:spPr>
          <a:xfrm>
            <a:off x="349891" y="6258187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4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8280" y="6243902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0658171"/>
      </p:ext>
    </p:extLst>
  </p:cSld>
  <p:clrMapOvr>
    <a:masterClrMapping/>
  </p:clrMapOvr>
  <p:transition>
    <p:fade/>
  </p:transition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4224528" cy="5111750"/>
          </a:xfrm>
        </p:spPr>
        <p:txBody>
          <a:bodyPr/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800"/>
              </a:spcBef>
              <a:defRPr sz="1800"/>
            </a:lvl2pPr>
            <a:lvl3pPr>
              <a:spcBef>
                <a:spcPts val="800"/>
              </a:spcBef>
              <a:defRPr sz="1800"/>
            </a:lvl3pPr>
            <a:lvl4pPr>
              <a:spcBef>
                <a:spcPts val="800"/>
              </a:spcBef>
              <a:defRPr sz="1800"/>
            </a:lvl4pPr>
            <a:lvl5pPr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24400" y="1219200"/>
            <a:ext cx="4083050" cy="511175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8401575" y="6675437"/>
            <a:ext cx="685800" cy="182563"/>
          </a:xfrm>
        </p:spPr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EBA6D7AB-194C-4596-951C-D27F1CA8DF2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>
          <a:xfrm>
            <a:off x="61957" y="6675437"/>
            <a:ext cx="2133600" cy="182563"/>
          </a:xfrm>
        </p:spPr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August 2013</a:t>
            </a:r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70078" y="6655099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© 2013, American Science and Engineering,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08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One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1" y="1219200"/>
            <a:ext cx="5212080" cy="511175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20574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32766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FA558495-3A31-4729-986D-D7930E98350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August 2013</a:t>
            </a:r>
            <a:endParaRPr lang="en-US" dirty="0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© 2013, American Science and Engineering,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4111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Two Imag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5212080" cy="511175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53340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5715000" y="33528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56FA64A5-5233-478B-9E9E-1A55445251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August 2013</a:t>
            </a:r>
            <a:endParaRPr lang="en-US" dirty="0"/>
          </a:p>
        </p:txBody>
      </p:sp>
      <p:sp>
        <p:nvSpPr>
          <p:cNvPr id="15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© 2013, American Science and Engineering,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891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347472"/>
            <a:ext cx="7443216" cy="585216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47472" y="1216152"/>
            <a:ext cx="4010025" cy="51147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9625" y="1216152"/>
            <a:ext cx="3935413" cy="224028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9625" y="3571875"/>
            <a:ext cx="3935413" cy="275907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05B8A099-5E30-42FE-8C15-CCF29BF4253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August 2013</a:t>
            </a:r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© 2013, American Science and Engineering,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227758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C1630-5BDC-4CD1-9938-F73F9946ACF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657975"/>
            <a:ext cx="2133600" cy="182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13 August 2010</a:t>
            </a:r>
            <a:endParaRPr lang="en-US" dirty="0"/>
          </a:p>
        </p:txBody>
      </p:sp>
      <p:sp>
        <p:nvSpPr>
          <p:cNvPr id="15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 smtClean="0"/>
              <a:t>© 2011 Company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4821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5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5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6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7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Oval 8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eaLnBrk="0" fontAlgn="auto" hangingPunct="0">
              <a:lnSpc>
                <a:spcPct val="90000"/>
              </a:lnSpc>
              <a:spcAft>
                <a:spcPts val="0"/>
              </a:spcAft>
              <a:defRPr/>
            </a:pPr>
            <a:endParaRPr lang="en-US" b="0" kern="0">
              <a:solidFill>
                <a:sysClr val="windowText" lastClr="000000"/>
              </a:solidFill>
              <a:ea typeface="ＭＳ Ｐゴシック" pitchFamily="-109" charset="-128"/>
            </a:endParaRP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37" name="Picture 19" descr="Untitled-2 copy.gif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" name="Oval 37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rgbClr val="D2114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fontAlgn="auto" hangingPunct="0">
                <a:lnSpc>
                  <a:spcPct val="90000"/>
                </a:lnSpc>
                <a:spcAft>
                  <a:spcPts val="0"/>
                </a:spcAft>
                <a:defRPr/>
              </a:pPr>
              <a:endParaRPr lang="en-US" b="0" kern="0">
                <a:solidFill>
                  <a:sysClr val="windowText" lastClr="000000"/>
                </a:solidFill>
                <a:ea typeface="ＭＳ Ｐゴシック" pitchFamily="-109" charset="-128"/>
              </a:endParaRPr>
            </a:p>
          </p:txBody>
        </p:sp>
      </p:grpSp>
      <p:pic>
        <p:nvPicPr>
          <p:cNvPr id="39" name="Picture 1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13" descr="truck3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87500" y="1492250"/>
            <a:ext cx="5791200" cy="241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14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48288" y="2700338"/>
            <a:ext cx="114935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5519738" y="2860675"/>
            <a:ext cx="833437" cy="822325"/>
            <a:chOff x="5821984" y="2852738"/>
            <a:chExt cx="834404" cy="822325"/>
          </a:xfrm>
        </p:grpSpPr>
        <p:pic>
          <p:nvPicPr>
            <p:cNvPr id="43" name="Picture 8" descr="Tire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</p:pic>
        <p:sp>
          <p:nvSpPr>
            <p:cNvPr id="44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rgbClr val="D2114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fontAlgn="auto" hangingPunct="0">
                <a:lnSpc>
                  <a:spcPct val="90000"/>
                </a:lnSpc>
                <a:spcAft>
                  <a:spcPts val="0"/>
                </a:spcAft>
                <a:defRPr/>
              </a:pPr>
              <a:endParaRPr lang="en-US" b="0" kern="0">
                <a:solidFill>
                  <a:sysClr val="windowText" lastClr="000000"/>
                </a:solidFill>
                <a:ea typeface="ＭＳ Ｐゴシック" pitchFamily="-109" charset="-128"/>
              </a:endParaRPr>
            </a:p>
          </p:txBody>
        </p:sp>
      </p:grpSp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19" descr="Circle Gun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47" name="Picture 20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21" descr="Untitled-3 copy.gif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2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2988" y="1620838"/>
            <a:ext cx="1006475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Oval 23"/>
          <p:cNvSpPr>
            <a:spLocks noChangeArrowheads="1"/>
          </p:cNvSpPr>
          <p:nvPr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eaLnBrk="0" fontAlgn="auto" hangingPunct="0">
              <a:lnSpc>
                <a:spcPct val="90000"/>
              </a:lnSpc>
              <a:spcAft>
                <a:spcPts val="0"/>
              </a:spcAft>
              <a:defRPr/>
            </a:pPr>
            <a:endParaRPr lang="en-US" b="0" kern="0">
              <a:solidFill>
                <a:sysClr val="windowText" lastClr="000000"/>
              </a:solidFill>
              <a:ea typeface="ＭＳ Ｐゴシック" pitchFamily="-109" charset="-128"/>
            </a:endParaRPr>
          </a:p>
        </p:txBody>
      </p:sp>
      <p:sp>
        <p:nvSpPr>
          <p:cNvPr id="72" name="Oval 24"/>
          <p:cNvSpPr>
            <a:spLocks noChangeArrowheads="1"/>
          </p:cNvSpPr>
          <p:nvPr/>
        </p:nvSpPr>
        <p:spPr bwMode="auto">
          <a:xfrm>
            <a:off x="5008563" y="1766888"/>
            <a:ext cx="709612" cy="739775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eaLnBrk="0" fontAlgn="auto" hangingPunct="0">
              <a:lnSpc>
                <a:spcPct val="90000"/>
              </a:lnSpc>
              <a:spcAft>
                <a:spcPts val="0"/>
              </a:spcAft>
              <a:defRPr/>
            </a:pPr>
            <a:endParaRPr lang="en-US" b="0" kern="0">
              <a:solidFill>
                <a:sysClr val="windowText" lastClr="000000"/>
              </a:solidFill>
              <a:ea typeface="ＭＳ Ｐゴシック" pitchFamily="-109" charset="-128"/>
            </a:endParaRPr>
          </a:p>
        </p:txBody>
      </p:sp>
      <p:sp>
        <p:nvSpPr>
          <p:cNvPr id="73" name="TextBox 29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7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448675" y="6657975"/>
            <a:ext cx="685800" cy="182563"/>
          </a:xfrm>
        </p:spPr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79D6068C-9F5D-4005-9B9E-B3C1767133D0}" type="slidenum">
              <a:rPr lang="en-US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77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657975"/>
            <a:ext cx="2133600" cy="182563"/>
          </a:xfrm>
        </p:spPr>
        <p:txBody>
          <a:bodyPr/>
          <a:lstStyle>
            <a:lvl1pPr algn="l" eaLnBrk="0" hangingPunct="0">
              <a:lnSpc>
                <a:spcPct val="90000"/>
              </a:lnSpc>
              <a:defRPr sz="80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394C97B-E0C0-48D8-A88D-423BF726BF25}" type="datetime3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4 February 2015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5718629" y="5312229"/>
            <a:ext cx="3091542" cy="1146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0"/>
              </a:spcBef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79" name="Picture 78" descr="tagline-2.gif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74" name="Title 1"/>
          <p:cNvSpPr>
            <a:spLocks noGrp="1"/>
          </p:cNvSpPr>
          <p:nvPr>
            <p:ph type="ctrTitle"/>
          </p:nvPr>
        </p:nvSpPr>
        <p:spPr>
          <a:xfrm>
            <a:off x="685800" y="3895725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5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3099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500"/>
                            </p:stCondLst>
                            <p:childTnLst>
                              <p:par>
                                <p:cTn id="50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4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6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7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85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5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7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9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11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725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t>30 April 2010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718629" y="5312229"/>
            <a:ext cx="3091542" cy="1146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0"/>
              </a:spcBef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15" name="Picture 14" descr="tagline-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8322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ransis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 descr="AS&amp;E_Updatedtemplate_BreakSlide_v1-01.png"/>
          <p:cNvPicPr>
            <a:picLocks noChangeAspect="1"/>
          </p:cNvPicPr>
          <p:nvPr/>
        </p:nvPicPr>
        <p:blipFill>
          <a:blip r:embed="rId2" cstate="print"/>
          <a:srcRect l="5313" t="5837" r="3178" b="2141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7" name="Picture 36" descr="AS&amp;E_Updatedtemplate_ContentMas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" y="566"/>
            <a:ext cx="9143245" cy="6857434"/>
          </a:xfrm>
          <a:prstGeom prst="rect">
            <a:avLst/>
          </a:prstGeom>
        </p:spPr>
      </p:pic>
      <p:sp>
        <p:nvSpPr>
          <p:cNvPr id="13" name="TextBox 22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23" name="TextBox 22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33" name="TextBox 22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9588" y="2980765"/>
            <a:ext cx="6400800" cy="9144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4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0335" y="2021721"/>
            <a:ext cx="7772400" cy="762000"/>
          </a:xfrm>
        </p:spPr>
        <p:txBody>
          <a:bodyPr>
            <a:normAutofit/>
          </a:bodyPr>
          <a:lstStyle>
            <a:lvl1pPr algn="l">
              <a:defRPr sz="3600" cap="all" spc="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t>30 April 2010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pic>
        <p:nvPicPr>
          <p:cNvPr id="41" name="Picture 40" descr="tagline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31488" y="5471886"/>
            <a:ext cx="1220626" cy="88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2727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argo Subtitle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>
              <a:lnSpc>
                <a:spcPct val="90000"/>
              </a:lnSpc>
              <a:defRPr/>
            </a:pPr>
            <a:endParaRPr lang="en-US">
              <a:solidFill>
                <a:srgbClr val="000000"/>
              </a:solidFill>
              <a:ea typeface="ＭＳ Ｐゴシック" pitchFamily="-109" charset="-128"/>
            </a:endParaRPr>
          </a:p>
        </p:txBody>
      </p:sp>
      <p:grpSp>
        <p:nvGrpSpPr>
          <p:cNvPr id="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1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>
                <a:lnSpc>
                  <a:spcPct val="90000"/>
                </a:lnSpc>
                <a:defRPr/>
              </a:pPr>
              <a:endParaRPr lang="en-US">
                <a:solidFill>
                  <a:srgbClr val="000000"/>
                </a:solidFill>
                <a:ea typeface="ＭＳ Ｐゴシック" pitchFamily="-109" charset="-128"/>
              </a:endParaRPr>
            </a:p>
          </p:txBody>
        </p:sp>
      </p:grpSp>
      <p:pic>
        <p:nvPicPr>
          <p:cNvPr id="12" name="Picture 1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22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pic>
        <p:nvPicPr>
          <p:cNvPr id="15" name="Picture 1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>
              <a:lnSpc>
                <a:spcPct val="90000"/>
              </a:lnSpc>
              <a:defRPr/>
            </a:pPr>
            <a:endParaRPr lang="en-US">
              <a:solidFill>
                <a:srgbClr val="000000"/>
              </a:solidFill>
              <a:ea typeface="ＭＳ Ｐゴシック" pitchFamily="-109" charset="-128"/>
            </a:endParaRPr>
          </a:p>
        </p:txBody>
      </p:sp>
      <p:grpSp>
        <p:nvGrpSpPr>
          <p:cNvPr id="14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20" name="Picture 26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>
                <a:lnSpc>
                  <a:spcPct val="90000"/>
                </a:lnSpc>
                <a:defRPr/>
              </a:pPr>
              <a:endParaRPr lang="en-US">
                <a:solidFill>
                  <a:srgbClr val="000000"/>
                </a:solidFill>
                <a:ea typeface="ＭＳ Ｐゴシック" pitchFamily="-109" charset="-128"/>
              </a:endParaRPr>
            </a:p>
          </p:txBody>
        </p:sp>
      </p:grpSp>
      <p:pic>
        <p:nvPicPr>
          <p:cNvPr id="22" name="Picture 2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pic>
        <p:nvPicPr>
          <p:cNvPr id="25" name="Picture 2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>
              <a:lnSpc>
                <a:spcPct val="90000"/>
              </a:lnSpc>
              <a:defRPr/>
            </a:pPr>
            <a:endParaRPr lang="en-US">
              <a:solidFill>
                <a:srgbClr val="000000"/>
              </a:solidFill>
              <a:ea typeface="ＭＳ Ｐゴシック" pitchFamily="-109" charset="-128"/>
            </a:endParaRPr>
          </a:p>
        </p:txBody>
      </p:sp>
      <p:grpSp>
        <p:nvGrpSpPr>
          <p:cNvPr id="1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3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>
                <a:lnSpc>
                  <a:spcPct val="90000"/>
                </a:lnSpc>
                <a:defRPr/>
              </a:pPr>
              <a:endParaRPr lang="en-US">
                <a:solidFill>
                  <a:srgbClr val="000000"/>
                </a:solidFill>
                <a:ea typeface="ＭＳ Ｐゴシック" pitchFamily="-109" charset="-128"/>
              </a:endParaRPr>
            </a:p>
          </p:txBody>
        </p:sp>
      </p:grpSp>
      <p:pic>
        <p:nvPicPr>
          <p:cNvPr id="32" name="Picture 3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22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100" y="39715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t>30 April 2010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718629" y="5312229"/>
            <a:ext cx="3091542" cy="1146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0"/>
              </a:spcBef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37" name="Picture 36" descr="tagline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8036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500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</p:bldLst>
  </p:timing>
  <p:hf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ruck Subtitle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22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pic>
        <p:nvPicPr>
          <p:cNvPr id="6" name="Picture 5" descr="truck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38" y="1441450"/>
            <a:ext cx="5824537" cy="243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ulls Ey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8475" y="2670175"/>
            <a:ext cx="114935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5749925" y="2830513"/>
            <a:ext cx="833438" cy="822325"/>
            <a:chOff x="5821984" y="2852738"/>
            <a:chExt cx="834404" cy="822325"/>
          </a:xfrm>
        </p:grpSpPr>
        <p:pic>
          <p:nvPicPr>
            <p:cNvPr id="9" name="Picture 18" descr="Tire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</p:pic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>
                <a:lnSpc>
                  <a:spcPct val="90000"/>
                </a:lnSpc>
                <a:defRPr/>
              </a:pPr>
              <a:endParaRPr lang="en-US">
                <a:solidFill>
                  <a:srgbClr val="000000"/>
                </a:solidFill>
                <a:ea typeface="ＭＳ Ｐゴシック" pitchFamily="-109" charset="-128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t>30 April 2010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718629" y="5312229"/>
            <a:ext cx="3091542" cy="1146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0"/>
              </a:spcBef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14" name="Picture 13" descr="tagline-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3304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hdr="0" ft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rcel Subtitle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9" descr="Circle Gu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7" name="Picture 20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1" descr="Untitled-3 copy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2988" y="1620838"/>
            <a:ext cx="1006475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23"/>
          <p:cNvSpPr>
            <a:spLocks noChangeArrowheads="1"/>
          </p:cNvSpPr>
          <p:nvPr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eaLnBrk="0" fontAlgn="auto" hangingPunct="0">
              <a:lnSpc>
                <a:spcPct val="90000"/>
              </a:lnSpc>
              <a:spcAft>
                <a:spcPts val="0"/>
              </a:spcAft>
              <a:defRPr/>
            </a:pPr>
            <a:endParaRPr lang="en-US" b="0" kern="0">
              <a:solidFill>
                <a:sysClr val="windowText" lastClr="000000"/>
              </a:solidFill>
              <a:ea typeface="ＭＳ Ｐゴシック" pitchFamily="-109" charset="-128"/>
            </a:endParaRPr>
          </a:p>
        </p:txBody>
      </p:sp>
      <p:sp>
        <p:nvSpPr>
          <p:cNvPr id="11" name="Oval 24"/>
          <p:cNvSpPr>
            <a:spLocks noChangeArrowheads="1"/>
          </p:cNvSpPr>
          <p:nvPr/>
        </p:nvSpPr>
        <p:spPr bwMode="auto">
          <a:xfrm>
            <a:off x="5008563" y="1766888"/>
            <a:ext cx="709612" cy="739775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eaLnBrk="0" fontAlgn="auto" hangingPunct="0">
              <a:lnSpc>
                <a:spcPct val="90000"/>
              </a:lnSpc>
              <a:spcAft>
                <a:spcPts val="0"/>
              </a:spcAft>
              <a:defRPr/>
            </a:pPr>
            <a:endParaRPr lang="en-US" b="0" kern="0">
              <a:solidFill>
                <a:sysClr val="windowText" lastClr="000000"/>
              </a:solidFill>
              <a:ea typeface="ＭＳ Ｐゴシック" pitchFamily="-109" charset="-128"/>
            </a:endParaRPr>
          </a:p>
        </p:txBody>
      </p:sp>
      <p:sp>
        <p:nvSpPr>
          <p:cNvPr id="12" name="TextBox 22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t>30 April 2010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718629" y="5312229"/>
            <a:ext cx="3091542" cy="1146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0"/>
              </a:spcBef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16" name="Picture 15" descr="tagline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0977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hdr="0" ft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Cargo Subtitle NO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>
              <a:lnSpc>
                <a:spcPct val="90000"/>
              </a:lnSpc>
              <a:defRPr/>
            </a:pPr>
            <a:endParaRPr lang="en-US">
              <a:solidFill>
                <a:srgbClr val="000000"/>
              </a:solidFill>
              <a:ea typeface="ＭＳ Ｐゴシック" pitchFamily="-109" charset="-128"/>
            </a:endParaRPr>
          </a:p>
        </p:txBody>
      </p:sp>
      <p:grpSp>
        <p:nvGrpSpPr>
          <p:cNvPr id="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1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>
                <a:lnSpc>
                  <a:spcPct val="90000"/>
                </a:lnSpc>
                <a:defRPr/>
              </a:pPr>
              <a:endParaRPr lang="en-US">
                <a:solidFill>
                  <a:srgbClr val="000000"/>
                </a:solidFill>
                <a:ea typeface="ＭＳ Ｐゴシック" pitchFamily="-109" charset="-128"/>
              </a:endParaRPr>
            </a:p>
          </p:txBody>
        </p:sp>
      </p:grpSp>
      <p:pic>
        <p:nvPicPr>
          <p:cNvPr id="12" name="Picture 1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22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pic>
        <p:nvPicPr>
          <p:cNvPr id="15" name="Picture 1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>
              <a:lnSpc>
                <a:spcPct val="90000"/>
              </a:lnSpc>
              <a:defRPr/>
            </a:pPr>
            <a:endParaRPr lang="en-US">
              <a:solidFill>
                <a:srgbClr val="000000"/>
              </a:solidFill>
              <a:ea typeface="ＭＳ Ｐゴシック" pitchFamily="-109" charset="-128"/>
            </a:endParaRPr>
          </a:p>
        </p:txBody>
      </p:sp>
      <p:grpSp>
        <p:nvGrpSpPr>
          <p:cNvPr id="14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20" name="Picture 26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>
                <a:lnSpc>
                  <a:spcPct val="90000"/>
                </a:lnSpc>
                <a:defRPr/>
              </a:pPr>
              <a:endParaRPr lang="en-US">
                <a:solidFill>
                  <a:srgbClr val="000000"/>
                </a:solidFill>
                <a:ea typeface="ＭＳ Ｐゴシック" pitchFamily="-109" charset="-128"/>
              </a:endParaRPr>
            </a:p>
          </p:txBody>
        </p:sp>
      </p:grpSp>
      <p:pic>
        <p:nvPicPr>
          <p:cNvPr id="22" name="Picture 2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pic>
        <p:nvPicPr>
          <p:cNvPr id="25" name="Picture 2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>
              <a:lnSpc>
                <a:spcPct val="90000"/>
              </a:lnSpc>
              <a:defRPr/>
            </a:pPr>
            <a:endParaRPr lang="en-US">
              <a:solidFill>
                <a:srgbClr val="000000"/>
              </a:solidFill>
              <a:ea typeface="ＭＳ Ｐゴシック" pitchFamily="-109" charset="-128"/>
            </a:endParaRPr>
          </a:p>
        </p:txBody>
      </p:sp>
      <p:grpSp>
        <p:nvGrpSpPr>
          <p:cNvPr id="1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3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>
                <a:lnSpc>
                  <a:spcPct val="90000"/>
                </a:lnSpc>
                <a:defRPr/>
              </a:pPr>
              <a:endParaRPr lang="en-US">
                <a:solidFill>
                  <a:srgbClr val="000000"/>
                </a:solidFill>
                <a:ea typeface="ＭＳ Ｐゴシック" pitchFamily="-109" charset="-128"/>
              </a:endParaRPr>
            </a:p>
          </p:txBody>
        </p:sp>
      </p:grpSp>
      <p:pic>
        <p:nvPicPr>
          <p:cNvPr id="32" name="Picture 3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22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100" y="39715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t>30 April 2010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718629" y="5312229"/>
            <a:ext cx="3091542" cy="1146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0"/>
              </a:spcBef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37" name="Picture 36" descr="tagline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7835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ruck Subtitle NO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22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pic>
        <p:nvPicPr>
          <p:cNvPr id="6" name="Picture 5" descr="truck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38" y="1441450"/>
            <a:ext cx="5824537" cy="243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ulls Ey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8475" y="2670175"/>
            <a:ext cx="114935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5749925" y="2830513"/>
            <a:ext cx="833438" cy="822325"/>
            <a:chOff x="5821984" y="2852738"/>
            <a:chExt cx="834404" cy="822325"/>
          </a:xfrm>
        </p:grpSpPr>
        <p:pic>
          <p:nvPicPr>
            <p:cNvPr id="9" name="Picture 18" descr="Tire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</p:pic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>
                <a:lnSpc>
                  <a:spcPct val="90000"/>
                </a:lnSpc>
                <a:defRPr/>
              </a:pPr>
              <a:endParaRPr lang="en-US">
                <a:solidFill>
                  <a:srgbClr val="000000"/>
                </a:solidFill>
                <a:ea typeface="ＭＳ Ｐゴシック" pitchFamily="-109" charset="-128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t>30 April 2010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718629" y="5312229"/>
            <a:ext cx="3091542" cy="1146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0"/>
              </a:spcBef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14" name="Picture 13" descr="tagline-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3285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Parcel Subtitle NO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9" descr="Circle Gu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7" name="Picture 20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1" descr="Untitled-3 copy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2988" y="1620838"/>
            <a:ext cx="1006475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23"/>
          <p:cNvSpPr>
            <a:spLocks noChangeArrowheads="1"/>
          </p:cNvSpPr>
          <p:nvPr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eaLnBrk="0" fontAlgn="auto" hangingPunct="0">
              <a:lnSpc>
                <a:spcPct val="90000"/>
              </a:lnSpc>
              <a:spcAft>
                <a:spcPts val="0"/>
              </a:spcAft>
              <a:defRPr/>
            </a:pPr>
            <a:endParaRPr lang="en-US" b="0" kern="0">
              <a:solidFill>
                <a:sysClr val="windowText" lastClr="000000"/>
              </a:solidFill>
              <a:ea typeface="ＭＳ Ｐゴシック" pitchFamily="-109" charset="-128"/>
            </a:endParaRPr>
          </a:p>
        </p:txBody>
      </p:sp>
      <p:sp>
        <p:nvSpPr>
          <p:cNvPr id="11" name="Oval 24"/>
          <p:cNvSpPr>
            <a:spLocks noChangeArrowheads="1"/>
          </p:cNvSpPr>
          <p:nvPr/>
        </p:nvSpPr>
        <p:spPr bwMode="auto">
          <a:xfrm>
            <a:off x="5008563" y="1766888"/>
            <a:ext cx="709612" cy="739775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eaLnBrk="0" fontAlgn="auto" hangingPunct="0">
              <a:lnSpc>
                <a:spcPct val="90000"/>
              </a:lnSpc>
              <a:spcAft>
                <a:spcPts val="0"/>
              </a:spcAft>
              <a:defRPr/>
            </a:pPr>
            <a:endParaRPr lang="en-US" b="0" kern="0">
              <a:solidFill>
                <a:sysClr val="windowText" lastClr="000000"/>
              </a:solidFill>
              <a:ea typeface="ＭＳ Ｐゴシック" pitchFamily="-109" charset="-128"/>
            </a:endParaRPr>
          </a:p>
        </p:txBody>
      </p:sp>
      <p:sp>
        <p:nvSpPr>
          <p:cNvPr id="12" name="TextBox 22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t>30 April 2010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718629" y="5312229"/>
            <a:ext cx="3091542" cy="1146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0"/>
              </a:spcBef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16" name="Picture 15" descr="tagline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3505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AB0A01-8626-44FF-8CDC-742E8F02C4D2}" type="slidenum">
              <a:rPr lang="en-US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30 April 2010</a:t>
            </a:r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6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7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</p:spTree>
    <p:extLst>
      <p:ext uri="{BB962C8B-B14F-4D97-AF65-F5344CB8AC3E}">
        <p14:creationId xmlns:p14="http://schemas.microsoft.com/office/powerpoint/2010/main" val="854933755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Blue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t>2 June 2010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0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11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</p:spTree>
    <p:extLst>
      <p:ext uri="{BB962C8B-B14F-4D97-AF65-F5344CB8AC3E}">
        <p14:creationId xmlns:p14="http://schemas.microsoft.com/office/powerpoint/2010/main" val="3522118388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Yellow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t>2 June 2010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0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11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</p:spTree>
    <p:extLst>
      <p:ext uri="{BB962C8B-B14F-4D97-AF65-F5344CB8AC3E}">
        <p14:creationId xmlns:p14="http://schemas.microsoft.com/office/powerpoint/2010/main" val="1138848555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Gray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t>2 June 2010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0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11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</p:spTree>
    <p:extLst>
      <p:ext uri="{BB962C8B-B14F-4D97-AF65-F5344CB8AC3E}">
        <p14:creationId xmlns:p14="http://schemas.microsoft.com/office/powerpoint/2010/main" val="4268874927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Red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t>2 June 2010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0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11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</p:spTree>
    <p:extLst>
      <p:ext uri="{BB962C8B-B14F-4D97-AF65-F5344CB8AC3E}">
        <p14:creationId xmlns:p14="http://schemas.microsoft.com/office/powerpoint/2010/main" val="3444690924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815027DC-00A5-480C-9837-910C7E1AE264}" type="slidenum">
              <a:rPr lang="en-US" smtClean="0">
                <a:solidFill>
                  <a:srgbClr val="000000">
                    <a:lumMod val="75000"/>
                    <a:lumOff val="25000"/>
                  </a:srgbClr>
                </a:solidFill>
                <a:ea typeface="ＭＳ Ｐゴシック" pitchFamily="-109" charset="-128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solidFill>
                <a:srgbClr val="000000">
                  <a:lumMod val="75000"/>
                  <a:lumOff val="25000"/>
                </a:srgbClr>
              </a:solidFill>
              <a:ea typeface="ＭＳ Ｐゴシック" pitchFamily="-109" charset="-128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4224528" cy="5111750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800"/>
              </a:spcBef>
              <a:defRPr/>
            </a:lvl2pPr>
            <a:lvl3pPr>
              <a:spcBef>
                <a:spcPts val="800"/>
              </a:spcBef>
              <a:defRPr/>
            </a:lvl3pPr>
            <a:lvl4pPr>
              <a:spcBef>
                <a:spcPts val="800"/>
              </a:spcBef>
              <a:defRPr/>
            </a:lvl4pPr>
            <a:lvl5pPr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24400" y="1219200"/>
            <a:ext cx="4083050" cy="511175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t>2 June 2010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9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</p:spTree>
    <p:extLst>
      <p:ext uri="{BB962C8B-B14F-4D97-AF65-F5344CB8AC3E}">
        <p14:creationId xmlns:p14="http://schemas.microsoft.com/office/powerpoint/2010/main" val="2218843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One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EC1FD6AD-F66F-44E2-A489-F568E07FD600}" type="slidenum">
              <a:rPr lang="en-US" smtClean="0">
                <a:solidFill>
                  <a:srgbClr val="000000">
                    <a:lumMod val="75000"/>
                    <a:lumOff val="25000"/>
                  </a:srgbClr>
                </a:solidFill>
                <a:ea typeface="ＭＳ Ｐゴシック" pitchFamily="-109" charset="-128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solidFill>
                <a:srgbClr val="000000">
                  <a:lumMod val="75000"/>
                  <a:lumOff val="25000"/>
                </a:srgbClr>
              </a:solidFill>
              <a:ea typeface="ＭＳ Ｐゴシック" pitchFamily="-109" charset="-128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1" y="1219200"/>
            <a:ext cx="5212080" cy="5111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20574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3276600"/>
            <a:ext cx="3124200" cy="533400"/>
          </a:xfrm>
        </p:spPr>
        <p:txBody>
          <a:bodyPr lIns="0">
            <a:normAutofit/>
          </a:bodyPr>
          <a:lstStyle>
            <a:lvl1pPr>
              <a:defRPr sz="1400" b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t>2 June 2010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0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11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</p:spTree>
    <p:extLst>
      <p:ext uri="{BB962C8B-B14F-4D97-AF65-F5344CB8AC3E}">
        <p14:creationId xmlns:p14="http://schemas.microsoft.com/office/powerpoint/2010/main" val="29425160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Two Imag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88971F86-FEE6-4F23-8F46-756823019C79}" type="slidenum">
              <a:rPr lang="en-US" smtClean="0">
                <a:solidFill>
                  <a:srgbClr val="000000">
                    <a:tint val="75000"/>
                  </a:srgbClr>
                </a:solidFill>
                <a:ea typeface="ＭＳ Ｐゴシック" pitchFamily="-109" charset="-128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solidFill>
                <a:srgbClr val="000000">
                  <a:tint val="75000"/>
                </a:srgbClr>
              </a:solidFill>
              <a:ea typeface="ＭＳ Ｐゴシック" pitchFamily="-109" charset="-128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5212080" cy="5111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5334000"/>
            <a:ext cx="3124200" cy="533400"/>
          </a:xfrm>
        </p:spPr>
        <p:txBody>
          <a:bodyPr lIns="0">
            <a:normAutofit/>
          </a:bodyPr>
          <a:lstStyle>
            <a:lvl1pPr>
              <a:defRPr sz="1400" b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5715000" y="33528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t>2 June 2010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2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13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</p:spTree>
    <p:extLst>
      <p:ext uri="{BB962C8B-B14F-4D97-AF65-F5344CB8AC3E}">
        <p14:creationId xmlns:p14="http://schemas.microsoft.com/office/powerpoint/2010/main" val="4284932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347472"/>
            <a:ext cx="7443216" cy="5852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47472" y="1216152"/>
            <a:ext cx="4010025" cy="51147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9625" y="1216152"/>
            <a:ext cx="3935413" cy="2240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9625" y="3571875"/>
            <a:ext cx="3935413" cy="2759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6068C-9F5D-4005-9B9E-B3C1767133D0}" type="slidenum">
              <a:rPr lang="en-US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 June 2010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9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</p:spTree>
    <p:extLst>
      <p:ext uri="{BB962C8B-B14F-4D97-AF65-F5344CB8AC3E}">
        <p14:creationId xmlns:p14="http://schemas.microsoft.com/office/powerpoint/2010/main" val="3757073089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bout Us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t>2 June 2010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0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pic>
        <p:nvPicPr>
          <p:cNvPr id="11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</p:spTree>
    <p:extLst>
      <p:ext uri="{BB962C8B-B14F-4D97-AF65-F5344CB8AC3E}">
        <p14:creationId xmlns:p14="http://schemas.microsoft.com/office/powerpoint/2010/main" val="3668161796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perior Dection Technology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t>2 June 2010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0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pic>
        <p:nvPicPr>
          <p:cNvPr id="11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</p:spTree>
    <p:extLst>
      <p:ext uri="{BB962C8B-B14F-4D97-AF65-F5344CB8AC3E}">
        <p14:creationId xmlns:p14="http://schemas.microsoft.com/office/powerpoint/2010/main" val="2175563527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Robust Range of Offerings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t>2 June 2010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0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pic>
        <p:nvPicPr>
          <p:cNvPr id="11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</p:spTree>
    <p:extLst>
      <p:ext uri="{BB962C8B-B14F-4D97-AF65-F5344CB8AC3E}">
        <p14:creationId xmlns:p14="http://schemas.microsoft.com/office/powerpoint/2010/main" val="2517421447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rusted Partner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t>2 June 2010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0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pic>
        <p:nvPicPr>
          <p:cNvPr id="11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</p:spTree>
    <p:extLst>
      <p:ext uri="{BB962C8B-B14F-4D97-AF65-F5344CB8AC3E}">
        <p14:creationId xmlns:p14="http://schemas.microsoft.com/office/powerpoint/2010/main" val="867902037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6068C-9F5D-4005-9B9E-B3C1767133D0}" type="slidenum">
              <a:rPr lang="en-US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 June 2010</a:t>
            </a:r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6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</p:spTree>
    <p:extLst>
      <p:ext uri="{BB962C8B-B14F-4D97-AF65-F5344CB8AC3E}">
        <p14:creationId xmlns:p14="http://schemas.microsoft.com/office/powerpoint/2010/main" val="6583069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6068C-9F5D-4005-9B9E-B3C1767133D0}" type="slidenum">
              <a:rPr lang="en-US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 June 2010</a:t>
            </a:r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0" name="Picture 9" descr="TabBla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237" y="6104480"/>
            <a:ext cx="2401626" cy="469353"/>
          </a:xfrm>
          <a:prstGeom prst="rect">
            <a:avLst/>
          </a:prstGeom>
        </p:spPr>
      </p:pic>
      <p:pic>
        <p:nvPicPr>
          <p:cNvPr id="8" name="Picture 7" descr="TabBla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237" y="6104480"/>
            <a:ext cx="2401626" cy="469353"/>
          </a:xfrm>
          <a:prstGeom prst="rect">
            <a:avLst/>
          </a:prstGeom>
        </p:spPr>
      </p:pic>
      <p:sp>
        <p:nvSpPr>
          <p:cNvPr id="11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pic>
        <p:nvPicPr>
          <p:cNvPr id="12" name="Picture 11" descr="TabBla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237" y="6104480"/>
            <a:ext cx="2401626" cy="469353"/>
          </a:xfrm>
          <a:prstGeom prst="rect">
            <a:avLst/>
          </a:prstGeom>
        </p:spPr>
      </p:pic>
      <p:pic>
        <p:nvPicPr>
          <p:cNvPr id="13" name="Picture 12" descr="TabBla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237" y="6104480"/>
            <a:ext cx="2401626" cy="469353"/>
          </a:xfrm>
          <a:prstGeom prst="rect">
            <a:avLst/>
          </a:prstGeom>
        </p:spPr>
      </p:pic>
      <p:sp>
        <p:nvSpPr>
          <p:cNvPr id="14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</p:spTree>
    <p:extLst>
      <p:ext uri="{BB962C8B-B14F-4D97-AF65-F5344CB8AC3E}">
        <p14:creationId xmlns:p14="http://schemas.microsoft.com/office/powerpoint/2010/main" val="10319873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slideLayout" Target="../slideLayouts/slideLayout41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9" descr="AS&amp;E_Updatedtemplate_vContent-01.png"/>
          <p:cNvPicPr>
            <a:picLocks noChangeAspect="1"/>
          </p:cNvPicPr>
          <p:nvPr/>
        </p:nvPicPr>
        <p:blipFill>
          <a:blip r:embed="rId19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49250"/>
            <a:ext cx="7439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1219200"/>
            <a:ext cx="82264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26EB037F-7D1D-4165-B6B2-6B778ED34EB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DE399358-6A73-42F3-B67F-2AF21EF059FC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© 2013, American Science and Engineering, Inc.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040" y="402766"/>
            <a:ext cx="847425" cy="61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663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6" r:id="rId1"/>
    <p:sldLayoutId id="2147484137" r:id="rId2"/>
    <p:sldLayoutId id="2147484138" r:id="rId3"/>
    <p:sldLayoutId id="2147484139" r:id="rId4"/>
    <p:sldLayoutId id="2147484140" r:id="rId5"/>
    <p:sldLayoutId id="2147484141" r:id="rId6"/>
    <p:sldLayoutId id="2147484142" r:id="rId7"/>
    <p:sldLayoutId id="2147484143" r:id="rId8"/>
    <p:sldLayoutId id="2147484144" r:id="rId9"/>
    <p:sldLayoutId id="2147484145" r:id="rId10"/>
    <p:sldLayoutId id="2147484146" r:id="rId11"/>
    <p:sldLayoutId id="2147484147" r:id="rId12"/>
    <p:sldLayoutId id="2147484148" r:id="rId13"/>
    <p:sldLayoutId id="2147484149" r:id="rId14"/>
    <p:sldLayoutId id="2147484150" r:id="rId15"/>
    <p:sldLayoutId id="2147484151" r:id="rId16"/>
    <p:sldLayoutId id="2147484177" r:id="rId17"/>
  </p:sldLayoutIdLst>
  <p:transition>
    <p:fade/>
  </p:transition>
  <p:timing>
    <p:tnLst>
      <p:par>
        <p:cTn id="1" dur="indefinite" restart="never" nodeType="tmRoot"/>
      </p:par>
    </p:tnLst>
  </p:timing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9pPr>
    </p:titleStyle>
    <p:bodyStyle>
      <a:lvl1pPr marL="3175" indent="4763" algn="l" rtl="0" eaLnBrk="1" fontAlgn="base" hangingPunct="1">
        <a:spcBef>
          <a:spcPts val="1200"/>
        </a:spcBef>
        <a:spcAft>
          <a:spcPct val="0"/>
        </a:spcAft>
        <a:buFont typeface="Arial" pitchFamily="34" charset="0"/>
        <a:defRPr b="1" kern="1200">
          <a:solidFill>
            <a:schemeClr val="tx1"/>
          </a:solidFill>
          <a:latin typeface="+mn-lt"/>
          <a:ea typeface="+mn-ea"/>
          <a:cs typeface="+mn-cs"/>
        </a:defRPr>
      </a:lvl1pPr>
      <a:lvl2pPr marL="511175" indent="-227013" algn="l" rtl="0" eaLnBrk="1" fontAlgn="base" hangingPunct="1">
        <a:spcBef>
          <a:spcPts val="800"/>
        </a:spcBef>
        <a:spcAft>
          <a:spcPct val="0"/>
        </a:spcAft>
        <a:buClr>
          <a:srgbClr val="C00000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0302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80000"/>
        <a:buFont typeface="Wingdings 3" pitchFamily="18" charset="2"/>
        <a:buChar char="}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484313" indent="-285750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90000"/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6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AS&amp;E_Updatedtemplate_vContent-01.png"/>
          <p:cNvPicPr>
            <a:picLocks noChangeAspect="1"/>
          </p:cNvPicPr>
          <p:nvPr/>
        </p:nvPicPr>
        <p:blipFill>
          <a:blip r:embed="rId26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49250"/>
            <a:ext cx="7439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1219200"/>
            <a:ext cx="82264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8675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spcBef>
                <a:spcPct val="0"/>
              </a:spcBef>
              <a:defRPr/>
            </a:pPr>
            <a:r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t>30 April 2010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pic>
        <p:nvPicPr>
          <p:cNvPr id="1032" name="Picture 7" descr="AS&amp;E_Updatedtemplate_vContent-01.png"/>
          <p:cNvPicPr>
            <a:picLocks noChangeAspect="1"/>
          </p:cNvPicPr>
          <p:nvPr/>
        </p:nvPicPr>
        <p:blipFill>
          <a:blip r:embed="rId26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70725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  <p:sldLayoutId id="2147484164" r:id="rId12"/>
    <p:sldLayoutId id="2147484165" r:id="rId13"/>
    <p:sldLayoutId id="2147484166" r:id="rId14"/>
    <p:sldLayoutId id="2147484167" r:id="rId15"/>
    <p:sldLayoutId id="2147484168" r:id="rId16"/>
    <p:sldLayoutId id="2147484169" r:id="rId17"/>
    <p:sldLayoutId id="2147484170" r:id="rId18"/>
    <p:sldLayoutId id="2147484171" r:id="rId19"/>
    <p:sldLayoutId id="2147484172" r:id="rId20"/>
    <p:sldLayoutId id="2147484173" r:id="rId21"/>
    <p:sldLayoutId id="2147484174" r:id="rId22"/>
    <p:sldLayoutId id="2147484175" r:id="rId23"/>
    <p:sldLayoutId id="2147484176" r:id="rId24"/>
  </p:sldLayoutIdLst>
  <p:transition>
    <p:fade/>
  </p:transition>
  <p:timing>
    <p:tnLst>
      <p:par>
        <p:cTn id="1" dur="indefinite" restart="never" nodeType="tmRoot"/>
      </p:par>
    </p:tnLst>
  </p:timing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rgbClr val="4A5C78"/>
          </a:solidFill>
          <a:latin typeface="Arial Narrow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9pPr>
    </p:titleStyle>
    <p:bodyStyle>
      <a:lvl1pPr marL="3175" indent="4763" algn="l" rtl="0" eaLnBrk="1" fontAlgn="base" hangingPunct="1">
        <a:spcBef>
          <a:spcPts val="1200"/>
        </a:spcBef>
        <a:spcAft>
          <a:spcPct val="0"/>
        </a:spcAft>
        <a:buFont typeface="Arial" pitchFamily="34" charset="0"/>
        <a:defRPr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511175" indent="-227013" algn="l" rtl="0" eaLnBrk="1" fontAlgn="base" hangingPunct="1">
        <a:spcBef>
          <a:spcPts val="800"/>
        </a:spcBef>
        <a:spcAft>
          <a:spcPct val="0"/>
        </a:spcAft>
        <a:buClr>
          <a:srgbClr val="C00000"/>
        </a:buClr>
        <a:buFont typeface="Arial" pitchFamily="34" charset="0"/>
        <a:buChar char="•"/>
        <a:defRPr sz="16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0302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80000"/>
        <a:buFont typeface="Wingdings 3" pitchFamily="18" charset="2"/>
        <a:buChar char="}"/>
        <a:defRPr sz="14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484313" indent="-285750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90000"/>
        <a:buFont typeface="Arial" pitchFamily="34" charset="0"/>
        <a:buChar char="–"/>
        <a:defRPr sz="12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19446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Font typeface="Arial" pitchFamily="34" charset="0"/>
        <a:buChar char="»"/>
        <a:defRPr sz="12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7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January 2015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5C32AD8D-8C28-43EE-AB28-B668D5008274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7650" name="Rectangle 6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MINI Z </a:t>
            </a:r>
            <a:r>
              <a:rPr lang="en-US" b="0" dirty="0"/>
              <a:t>Handheld Z Backscatter</a:t>
            </a:r>
            <a:r>
              <a:rPr lang="en-US" b="0" baseline="30000" dirty="0"/>
              <a:t>®</a:t>
            </a:r>
            <a:r>
              <a:rPr lang="en-US" b="0" dirty="0"/>
              <a:t> Screening System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0" dirty="0" smtClean="0"/>
              <a:t>Product Overview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5" name="TextBox 38"/>
          <p:cNvSpPr txBox="1"/>
          <p:nvPr/>
        </p:nvSpPr>
        <p:spPr bwMode="auto">
          <a:xfrm>
            <a:off x="3913870" y="6658008"/>
            <a:ext cx="130356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Company 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Confidential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0440" y="1522979"/>
            <a:ext cx="1827685" cy="142654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0" indent="-228600"/>
            <a:r>
              <a:rPr lang="en-US" dirty="0" smtClean="0"/>
              <a:t>The world’s first handheld Z Backscatter screening system that delivers fast, real-time images to detect drugs, contraband, and explosives in hard-to-reach locations</a:t>
            </a:r>
          </a:p>
          <a:p>
            <a:pPr lvl="2"/>
            <a:endParaRPr lang="en-US" dirty="0"/>
          </a:p>
        </p:txBody>
      </p:sp>
      <p:sp>
        <p:nvSpPr>
          <p:cNvPr id="124930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INTRODUCING MINI Z</a:t>
            </a:r>
            <a:r>
              <a:rPr lang="en-US" baseline="30000" dirty="0" smtClean="0"/>
              <a:t>™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sz="2200" b="0" dirty="0" smtClean="0"/>
              <a:t>Handheld Z Backscatter</a:t>
            </a:r>
            <a:r>
              <a:rPr lang="en-US" sz="2200" b="0" baseline="30000" dirty="0" smtClean="0"/>
              <a:t>®</a:t>
            </a:r>
            <a:r>
              <a:rPr lang="en-US" sz="2200" b="0" dirty="0" smtClean="0"/>
              <a:t> Screening System</a:t>
            </a:r>
            <a:endParaRPr lang="en-US" b="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2C1CBA7-AD93-45BF-8912-DE8E3009ED7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14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2014 Company Confidential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132" y="2605071"/>
            <a:ext cx="4868218" cy="3456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7225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 Z </a:t>
            </a:r>
            <a:r>
              <a:rPr lang="en-US" b="0" dirty="0" smtClean="0"/>
              <a:t>Features Z Backscatter Technology</a:t>
            </a:r>
            <a:endParaRPr lang="en-US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5483225" cy="4968240"/>
          </a:xfrm>
        </p:spPr>
        <p:txBody>
          <a:bodyPr/>
          <a:lstStyle/>
          <a:p>
            <a:r>
              <a:rPr lang="en-US" dirty="0" smtClean="0"/>
              <a:t>Unsurpassed detection of organic threats </a:t>
            </a:r>
          </a:p>
          <a:p>
            <a:pPr lvl="1"/>
            <a:r>
              <a:rPr lang="en-US" b="0" dirty="0" smtClean="0"/>
              <a:t>Using </a:t>
            </a:r>
            <a:r>
              <a:rPr lang="en-US" b="0" dirty="0"/>
              <a:t>AS&amp;E’s signature Z Backscatter technology</a:t>
            </a:r>
            <a:r>
              <a:rPr lang="en-US" b="0" dirty="0" smtClean="0"/>
              <a:t>, the </a:t>
            </a:r>
            <a:r>
              <a:rPr lang="en-US" b="0" dirty="0"/>
              <a:t>MINI Z produces a real-time image of the scan target, highlighting organic materials that </a:t>
            </a:r>
            <a:r>
              <a:rPr lang="en-US" b="0" dirty="0" smtClean="0"/>
              <a:t>transmission X-ray </a:t>
            </a:r>
            <a:r>
              <a:rPr lang="en-US" b="0" dirty="0"/>
              <a:t>systems can miss, such as explosives, currency, and drugs.</a:t>
            </a:r>
          </a:p>
          <a:p>
            <a:pPr lvl="1"/>
            <a:r>
              <a:rPr lang="en-US" b="0" dirty="0"/>
              <a:t>Z Backscatter X-ray images highlight low Z </a:t>
            </a:r>
            <a:r>
              <a:rPr lang="en-US" b="0" dirty="0" smtClean="0"/>
              <a:t>effective materials, which are</a:t>
            </a:r>
            <a:br>
              <a:rPr lang="en-US" b="0" dirty="0" smtClean="0"/>
            </a:br>
            <a:r>
              <a:rPr lang="en-US" b="0" dirty="0" smtClean="0"/>
              <a:t>primarily composed </a:t>
            </a:r>
            <a:br>
              <a:rPr lang="en-US" b="0" dirty="0" smtClean="0"/>
            </a:br>
            <a:r>
              <a:rPr lang="en-US" b="0" dirty="0" smtClean="0"/>
              <a:t>of </a:t>
            </a:r>
            <a:r>
              <a:rPr lang="en-US" b="0" dirty="0"/>
              <a:t>low </a:t>
            </a:r>
            <a:r>
              <a:rPr lang="en-US" b="0" dirty="0" smtClean="0"/>
              <a:t>atomic number</a:t>
            </a:r>
            <a:br>
              <a:rPr lang="en-US" b="0" dirty="0" smtClean="0"/>
            </a:br>
            <a:r>
              <a:rPr lang="en-US" b="0" dirty="0" smtClean="0"/>
              <a:t>elements (Hydrogen,</a:t>
            </a:r>
            <a:br>
              <a:rPr lang="en-US" b="0" dirty="0" smtClean="0"/>
            </a:br>
            <a:r>
              <a:rPr lang="en-US" b="0" dirty="0" smtClean="0"/>
              <a:t>Carbon, Nitrogen, and</a:t>
            </a:r>
            <a:br>
              <a:rPr lang="en-US" b="0" dirty="0" smtClean="0"/>
            </a:br>
            <a:r>
              <a:rPr lang="en-US" b="0" dirty="0" smtClean="0"/>
              <a:t>Oxygen).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2C1CBA7-AD93-45BF-8912-DE8E3009ED7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2014 Company Confidential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125" y="1583782"/>
            <a:ext cx="2743200" cy="3806952"/>
          </a:xfrm>
          <a:prstGeom prst="round2SameRect">
            <a:avLst>
              <a:gd name="adj1" fmla="val 8125"/>
              <a:gd name="adj2" fmla="val 5662"/>
            </a:avLst>
          </a:prstGeom>
          <a:noFill/>
          <a:ln w="12700" algn="ctr">
            <a:solidFill>
              <a:srgbClr val="868686"/>
            </a:solidFill>
            <a:miter lim="800000"/>
            <a:headEnd/>
            <a:tailEnd/>
          </a:ln>
          <a:effectLst/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235" y="3571335"/>
            <a:ext cx="2638108" cy="2760243"/>
          </a:xfrm>
          <a:prstGeom prst="round2SameRect">
            <a:avLst>
              <a:gd name="adj1" fmla="val 8125"/>
              <a:gd name="adj2" fmla="val 5662"/>
            </a:avLst>
          </a:prstGeom>
          <a:noFill/>
          <a:ln w="12700" algn="ctr">
            <a:solidFill>
              <a:srgbClr val="868686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64079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How X-rays Interact With Matter</a:t>
            </a:r>
          </a:p>
        </p:txBody>
      </p:sp>
      <p:sp>
        <p:nvSpPr>
          <p:cNvPr id="7175" name="Rectangle 5"/>
          <p:cNvSpPr>
            <a:spLocks noGrp="1" noChangeArrowheads="1"/>
          </p:cNvSpPr>
          <p:nvPr>
            <p:ph idx="1"/>
          </p:nvPr>
        </p:nvSpPr>
        <p:spPr>
          <a:xfrm>
            <a:off x="342900" y="1219200"/>
            <a:ext cx="4692739" cy="5105400"/>
          </a:xfrm>
        </p:spPr>
        <p:txBody>
          <a:bodyPr/>
          <a:lstStyle/>
          <a:p>
            <a:pPr eaLnBrk="1" hangingPunct="1"/>
            <a:r>
              <a:rPr lang="en-US" sz="2000" dirty="0" smtClean="0"/>
              <a:t>X-ray Energy Will Do One of Three Things When Interacting With Material</a:t>
            </a:r>
          </a:p>
          <a:p>
            <a:pPr lvl="1" eaLnBrk="1" hangingPunct="1"/>
            <a:r>
              <a:rPr lang="en-US" sz="1800" dirty="0" smtClean="0"/>
              <a:t>Pass Through (Transmission)</a:t>
            </a:r>
          </a:p>
          <a:p>
            <a:pPr lvl="1" eaLnBrk="1" hangingPunct="1"/>
            <a:r>
              <a:rPr lang="en-US" sz="1800" dirty="0" smtClean="0"/>
              <a:t>Become Absorbed</a:t>
            </a:r>
          </a:p>
          <a:p>
            <a:pPr lvl="1" eaLnBrk="1" hangingPunct="1"/>
            <a:r>
              <a:rPr lang="en-US" sz="1800" dirty="0" smtClean="0"/>
              <a:t>Scatter (Compton Scattering)</a:t>
            </a:r>
            <a:endParaRPr lang="en-US" sz="1800" b="1" dirty="0" smtClean="0"/>
          </a:p>
          <a:p>
            <a:pPr eaLnBrk="1" hangingPunct="1"/>
            <a:r>
              <a:rPr lang="en-US" sz="2000" dirty="0" smtClean="0"/>
              <a:t>These Basic Principals Form the Basis of X-ray Imaging</a:t>
            </a:r>
          </a:p>
          <a:p>
            <a:pPr lvl="1" eaLnBrk="1" hangingPunct="1"/>
            <a:r>
              <a:rPr lang="en-US" sz="1800" dirty="0" smtClean="0"/>
              <a:t>Transmission X-ray Imaging</a:t>
            </a:r>
          </a:p>
          <a:p>
            <a:pPr lvl="2" eaLnBrk="1" hangingPunct="1"/>
            <a:r>
              <a:rPr lang="en-US" sz="1600" dirty="0" smtClean="0"/>
              <a:t>Absorption / Transmission</a:t>
            </a:r>
          </a:p>
          <a:p>
            <a:pPr lvl="1" eaLnBrk="1" hangingPunct="1"/>
            <a:r>
              <a:rPr lang="en-US" sz="1800" dirty="0" smtClean="0"/>
              <a:t>Z Backscatter X-ray Imaging</a:t>
            </a:r>
          </a:p>
          <a:p>
            <a:pPr lvl="2" eaLnBrk="1" hangingPunct="1"/>
            <a:r>
              <a:rPr lang="en-US" sz="1600" dirty="0" smtClean="0"/>
              <a:t>Compton Scattering</a:t>
            </a:r>
          </a:p>
          <a:p>
            <a:pPr lvl="1" eaLnBrk="1" hangingPunct="1"/>
            <a:r>
              <a:rPr lang="en-US" sz="1800" dirty="0" err="1" smtClean="0"/>
              <a:t>Fowardscatter</a:t>
            </a:r>
            <a:r>
              <a:rPr lang="en-US" sz="1800" dirty="0" smtClean="0"/>
              <a:t> X-ray Imaging</a:t>
            </a:r>
          </a:p>
          <a:p>
            <a:pPr lvl="2" eaLnBrk="1" hangingPunct="1"/>
            <a:r>
              <a:rPr lang="en-US" sz="1600" dirty="0" smtClean="0"/>
              <a:t>Compton Scattering / Absorption </a:t>
            </a:r>
          </a:p>
        </p:txBody>
      </p:sp>
      <p:sp>
        <p:nvSpPr>
          <p:cNvPr id="44" name="Slide Number Placeholder 4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AB0A01-8626-44FF-8CDC-742E8F02C4D2}" type="slidenum">
              <a:rPr lang="en-US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4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43" name="Date Placeholder 4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 June 2010</a:t>
            </a:r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7172" name="Freeform 2"/>
          <p:cNvSpPr>
            <a:spLocks/>
          </p:cNvSpPr>
          <p:nvPr/>
        </p:nvSpPr>
        <p:spPr bwMode="auto">
          <a:xfrm>
            <a:off x="6541885" y="4498033"/>
            <a:ext cx="974725" cy="1162050"/>
          </a:xfrm>
          <a:custGeom>
            <a:avLst/>
            <a:gdLst>
              <a:gd name="T0" fmla="*/ 58891062 w 684"/>
              <a:gd name="T1" fmla="*/ 476798033 h 1492"/>
              <a:gd name="T2" fmla="*/ 219318836 w 684"/>
              <a:gd name="T3" fmla="*/ 359115488 h 1492"/>
              <a:gd name="T4" fmla="*/ 162458428 w 684"/>
              <a:gd name="T5" fmla="*/ 232332915 h 1492"/>
              <a:gd name="T6" fmla="*/ 241656276 w 684"/>
              <a:gd name="T7" fmla="*/ 89778483 h 1492"/>
              <a:gd name="T8" fmla="*/ 570634485 w 684"/>
              <a:gd name="T9" fmla="*/ 3032857 h 1492"/>
              <a:gd name="T10" fmla="*/ 1104716796 w 684"/>
              <a:gd name="T11" fmla="*/ 74006696 h 1492"/>
              <a:gd name="T12" fmla="*/ 1228590904 w 684"/>
              <a:gd name="T13" fmla="*/ 232332915 h 1492"/>
              <a:gd name="T14" fmla="*/ 1370742524 w 684"/>
              <a:gd name="T15" fmla="*/ 282681908 h 1492"/>
              <a:gd name="T16" fmla="*/ 1263113827 w 684"/>
              <a:gd name="T17" fmla="*/ 461632974 h 1492"/>
              <a:gd name="T18" fmla="*/ 1319974190 w 684"/>
              <a:gd name="T19" fmla="*/ 612073226 h 1492"/>
              <a:gd name="T20" fmla="*/ 842752421 w 684"/>
              <a:gd name="T21" fmla="*/ 872310227 h 1492"/>
              <a:gd name="T22" fmla="*/ 140120988 w 684"/>
              <a:gd name="T23" fmla="*/ 809222109 h 1492"/>
              <a:gd name="T24" fmla="*/ 14214740 w 684"/>
              <a:gd name="T25" fmla="*/ 612073226 h 1492"/>
              <a:gd name="T26" fmla="*/ 58891062 w 684"/>
              <a:gd name="T27" fmla="*/ 476798033 h 149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684"/>
              <a:gd name="T43" fmla="*/ 0 h 1492"/>
              <a:gd name="T44" fmla="*/ 684 w 684"/>
              <a:gd name="T45" fmla="*/ 1492 h 149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684" h="1492">
                <a:moveTo>
                  <a:pt x="29" y="786"/>
                </a:moveTo>
                <a:cubicBezTo>
                  <a:pt x="46" y="716"/>
                  <a:pt x="99" y="659"/>
                  <a:pt x="108" y="592"/>
                </a:cubicBezTo>
                <a:cubicBezTo>
                  <a:pt x="117" y="524"/>
                  <a:pt x="78" y="457"/>
                  <a:pt x="80" y="383"/>
                </a:cubicBezTo>
                <a:cubicBezTo>
                  <a:pt x="82" y="310"/>
                  <a:pt x="85" y="211"/>
                  <a:pt x="119" y="148"/>
                </a:cubicBezTo>
                <a:cubicBezTo>
                  <a:pt x="153" y="85"/>
                  <a:pt x="210" y="9"/>
                  <a:pt x="281" y="5"/>
                </a:cubicBezTo>
                <a:cubicBezTo>
                  <a:pt x="352" y="0"/>
                  <a:pt x="490" y="59"/>
                  <a:pt x="544" y="122"/>
                </a:cubicBezTo>
                <a:cubicBezTo>
                  <a:pt x="598" y="185"/>
                  <a:pt x="583" y="326"/>
                  <a:pt x="605" y="383"/>
                </a:cubicBezTo>
                <a:cubicBezTo>
                  <a:pt x="627" y="440"/>
                  <a:pt x="672" y="403"/>
                  <a:pt x="675" y="466"/>
                </a:cubicBezTo>
                <a:cubicBezTo>
                  <a:pt x="678" y="529"/>
                  <a:pt x="626" y="671"/>
                  <a:pt x="622" y="761"/>
                </a:cubicBezTo>
                <a:cubicBezTo>
                  <a:pt x="618" y="851"/>
                  <a:pt x="684" y="896"/>
                  <a:pt x="650" y="1009"/>
                </a:cubicBezTo>
                <a:cubicBezTo>
                  <a:pt x="616" y="1122"/>
                  <a:pt x="512" y="1385"/>
                  <a:pt x="415" y="1438"/>
                </a:cubicBezTo>
                <a:cubicBezTo>
                  <a:pt x="318" y="1492"/>
                  <a:pt x="137" y="1405"/>
                  <a:pt x="69" y="1334"/>
                </a:cubicBezTo>
                <a:cubicBezTo>
                  <a:pt x="1" y="1263"/>
                  <a:pt x="14" y="1104"/>
                  <a:pt x="7" y="1009"/>
                </a:cubicBezTo>
                <a:cubicBezTo>
                  <a:pt x="0" y="913"/>
                  <a:pt x="12" y="856"/>
                  <a:pt x="29" y="786"/>
                </a:cubicBezTo>
                <a:close/>
              </a:path>
            </a:pathLst>
          </a:custGeom>
          <a:gradFill rotWithShape="1">
            <a:gsLst>
              <a:gs pos="0">
                <a:srgbClr val="00CC00"/>
              </a:gs>
              <a:gs pos="100000">
                <a:schemeClr val="bg2"/>
              </a:gs>
            </a:gsLst>
            <a:lin ang="0" scaled="1"/>
          </a:gradFill>
          <a:ln w="38100" cap="sq" cmpd="sng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173" name="Freeform 3"/>
          <p:cNvSpPr>
            <a:spLocks/>
          </p:cNvSpPr>
          <p:nvPr/>
        </p:nvSpPr>
        <p:spPr bwMode="auto">
          <a:xfrm>
            <a:off x="6540632" y="1316683"/>
            <a:ext cx="936625" cy="1123950"/>
          </a:xfrm>
          <a:custGeom>
            <a:avLst/>
            <a:gdLst>
              <a:gd name="T0" fmla="*/ 54377656 w 684"/>
              <a:gd name="T1" fmla="*/ 446045476 h 1492"/>
              <a:gd name="T2" fmla="*/ 202508198 w 684"/>
              <a:gd name="T3" fmla="*/ 335952556 h 1492"/>
              <a:gd name="T4" fmla="*/ 150006508 w 684"/>
              <a:gd name="T5" fmla="*/ 217347998 h 1492"/>
              <a:gd name="T6" fmla="*/ 223134480 w 684"/>
              <a:gd name="T7" fmla="*/ 83988139 h 1492"/>
              <a:gd name="T8" fmla="*/ 526896734 w 684"/>
              <a:gd name="T9" fmla="*/ 2837748 h 1492"/>
              <a:gd name="T10" fmla="*/ 1020042115 w 684"/>
              <a:gd name="T11" fmla="*/ 69233664 h 1492"/>
              <a:gd name="T12" fmla="*/ 1134422610 w 684"/>
              <a:gd name="T13" fmla="*/ 217347998 h 1492"/>
              <a:gd name="T14" fmla="*/ 1265677411 w 684"/>
              <a:gd name="T15" fmla="*/ 264449171 h 1492"/>
              <a:gd name="T16" fmla="*/ 1166297974 w 684"/>
              <a:gd name="T17" fmla="*/ 431858248 h 1492"/>
              <a:gd name="T18" fmla="*/ 1218800990 w 684"/>
              <a:gd name="T19" fmla="*/ 572594520 h 1492"/>
              <a:gd name="T20" fmla="*/ 778157426 w 684"/>
              <a:gd name="T21" fmla="*/ 816047322 h 1492"/>
              <a:gd name="T22" fmla="*/ 129380225 w 684"/>
              <a:gd name="T23" fmla="*/ 757028478 h 1492"/>
              <a:gd name="T24" fmla="*/ 13125075 w 684"/>
              <a:gd name="T25" fmla="*/ 572594520 h 1492"/>
              <a:gd name="T26" fmla="*/ 54377656 w 684"/>
              <a:gd name="T27" fmla="*/ 446045476 h 149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684"/>
              <a:gd name="T43" fmla="*/ 0 h 1492"/>
              <a:gd name="T44" fmla="*/ 684 w 684"/>
              <a:gd name="T45" fmla="*/ 1492 h 149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684" h="1492">
                <a:moveTo>
                  <a:pt x="29" y="786"/>
                </a:moveTo>
                <a:cubicBezTo>
                  <a:pt x="46" y="716"/>
                  <a:pt x="99" y="659"/>
                  <a:pt x="108" y="592"/>
                </a:cubicBezTo>
                <a:cubicBezTo>
                  <a:pt x="117" y="524"/>
                  <a:pt x="78" y="457"/>
                  <a:pt x="80" y="383"/>
                </a:cubicBezTo>
                <a:cubicBezTo>
                  <a:pt x="82" y="310"/>
                  <a:pt x="85" y="211"/>
                  <a:pt x="119" y="148"/>
                </a:cubicBezTo>
                <a:cubicBezTo>
                  <a:pt x="153" y="85"/>
                  <a:pt x="210" y="9"/>
                  <a:pt x="281" y="5"/>
                </a:cubicBezTo>
                <a:cubicBezTo>
                  <a:pt x="352" y="0"/>
                  <a:pt x="490" y="59"/>
                  <a:pt x="544" y="122"/>
                </a:cubicBezTo>
                <a:cubicBezTo>
                  <a:pt x="598" y="185"/>
                  <a:pt x="583" y="326"/>
                  <a:pt x="605" y="383"/>
                </a:cubicBezTo>
                <a:cubicBezTo>
                  <a:pt x="627" y="440"/>
                  <a:pt x="672" y="403"/>
                  <a:pt x="675" y="466"/>
                </a:cubicBezTo>
                <a:cubicBezTo>
                  <a:pt x="678" y="529"/>
                  <a:pt x="626" y="671"/>
                  <a:pt x="622" y="761"/>
                </a:cubicBezTo>
                <a:cubicBezTo>
                  <a:pt x="618" y="851"/>
                  <a:pt x="684" y="896"/>
                  <a:pt x="650" y="1009"/>
                </a:cubicBezTo>
                <a:cubicBezTo>
                  <a:pt x="616" y="1122"/>
                  <a:pt x="512" y="1385"/>
                  <a:pt x="415" y="1438"/>
                </a:cubicBezTo>
                <a:cubicBezTo>
                  <a:pt x="318" y="1492"/>
                  <a:pt x="137" y="1405"/>
                  <a:pt x="69" y="1334"/>
                </a:cubicBezTo>
                <a:cubicBezTo>
                  <a:pt x="1" y="1263"/>
                  <a:pt x="14" y="1104"/>
                  <a:pt x="7" y="1009"/>
                </a:cubicBezTo>
                <a:cubicBezTo>
                  <a:pt x="0" y="913"/>
                  <a:pt x="12" y="856"/>
                  <a:pt x="29" y="786"/>
                </a:cubicBezTo>
                <a:close/>
              </a:path>
            </a:pathLst>
          </a:custGeom>
          <a:solidFill>
            <a:schemeClr val="bg2"/>
          </a:solidFill>
          <a:ln w="38100" cap="sq" cmpd="sng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7176" name="Group 6"/>
          <p:cNvGrpSpPr>
            <a:grpSpLocks/>
          </p:cNvGrpSpPr>
          <p:nvPr/>
        </p:nvGrpSpPr>
        <p:grpSpPr bwMode="auto">
          <a:xfrm>
            <a:off x="5394123" y="2977208"/>
            <a:ext cx="1219200" cy="533400"/>
            <a:chOff x="1296" y="3400"/>
            <a:chExt cx="768" cy="200"/>
          </a:xfrm>
        </p:grpSpPr>
        <p:sp>
          <p:nvSpPr>
            <p:cNvPr id="7209" name="Freeform 7"/>
            <p:cNvSpPr>
              <a:spLocks/>
            </p:cNvSpPr>
            <p:nvPr/>
          </p:nvSpPr>
          <p:spPr bwMode="auto">
            <a:xfrm>
              <a:off x="1296" y="3400"/>
              <a:ext cx="576" cy="200"/>
            </a:xfrm>
            <a:custGeom>
              <a:avLst/>
              <a:gdLst>
                <a:gd name="T0" fmla="*/ 0 w 576"/>
                <a:gd name="T1" fmla="*/ 200 h 200"/>
                <a:gd name="T2" fmla="*/ 96 w 576"/>
                <a:gd name="T3" fmla="*/ 8 h 200"/>
                <a:gd name="T4" fmla="*/ 144 w 576"/>
                <a:gd name="T5" fmla="*/ 200 h 200"/>
                <a:gd name="T6" fmla="*/ 240 w 576"/>
                <a:gd name="T7" fmla="*/ 8 h 200"/>
                <a:gd name="T8" fmla="*/ 288 w 576"/>
                <a:gd name="T9" fmla="*/ 200 h 200"/>
                <a:gd name="T10" fmla="*/ 384 w 576"/>
                <a:gd name="T11" fmla="*/ 8 h 200"/>
                <a:gd name="T12" fmla="*/ 432 w 576"/>
                <a:gd name="T13" fmla="*/ 200 h 200"/>
                <a:gd name="T14" fmla="*/ 528 w 576"/>
                <a:gd name="T15" fmla="*/ 8 h 200"/>
                <a:gd name="T16" fmla="*/ 576 w 576"/>
                <a:gd name="T17" fmla="*/ 152 h 2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6"/>
                <a:gd name="T28" fmla="*/ 0 h 200"/>
                <a:gd name="T29" fmla="*/ 576 w 576"/>
                <a:gd name="T30" fmla="*/ 200 h 2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6" h="200">
                  <a:moveTo>
                    <a:pt x="0" y="200"/>
                  </a:moveTo>
                  <a:cubicBezTo>
                    <a:pt x="36" y="104"/>
                    <a:pt x="72" y="8"/>
                    <a:pt x="96" y="8"/>
                  </a:cubicBezTo>
                  <a:cubicBezTo>
                    <a:pt x="120" y="8"/>
                    <a:pt x="120" y="200"/>
                    <a:pt x="144" y="200"/>
                  </a:cubicBezTo>
                  <a:cubicBezTo>
                    <a:pt x="168" y="200"/>
                    <a:pt x="216" y="8"/>
                    <a:pt x="240" y="8"/>
                  </a:cubicBezTo>
                  <a:cubicBezTo>
                    <a:pt x="264" y="8"/>
                    <a:pt x="264" y="200"/>
                    <a:pt x="288" y="200"/>
                  </a:cubicBezTo>
                  <a:cubicBezTo>
                    <a:pt x="312" y="200"/>
                    <a:pt x="360" y="8"/>
                    <a:pt x="384" y="8"/>
                  </a:cubicBezTo>
                  <a:cubicBezTo>
                    <a:pt x="408" y="8"/>
                    <a:pt x="408" y="200"/>
                    <a:pt x="432" y="200"/>
                  </a:cubicBezTo>
                  <a:cubicBezTo>
                    <a:pt x="456" y="200"/>
                    <a:pt x="504" y="16"/>
                    <a:pt x="528" y="8"/>
                  </a:cubicBezTo>
                  <a:cubicBezTo>
                    <a:pt x="552" y="0"/>
                    <a:pt x="564" y="76"/>
                    <a:pt x="576" y="152"/>
                  </a:cubicBezTo>
                </a:path>
              </a:pathLst>
            </a:custGeom>
            <a:noFill/>
            <a:ln w="28575" cap="flat" cmpd="sng">
              <a:solidFill>
                <a:srgbClr val="00CC00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algn="l">
                <a:spcBef>
                  <a:spcPct val="0"/>
                </a:spcBef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10" name="Line 8"/>
            <p:cNvSpPr>
              <a:spLocks noChangeShapeType="1"/>
            </p:cNvSpPr>
            <p:nvPr/>
          </p:nvSpPr>
          <p:spPr bwMode="auto">
            <a:xfrm>
              <a:off x="1872" y="3552"/>
              <a:ext cx="192" cy="0"/>
            </a:xfrm>
            <a:prstGeom prst="line">
              <a:avLst/>
            </a:prstGeom>
            <a:noFill/>
            <a:ln w="28575">
              <a:solidFill>
                <a:srgbClr val="00CC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algn="l">
                <a:spcBef>
                  <a:spcPct val="0"/>
                </a:spcBef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7177" name="Group 9"/>
          <p:cNvGrpSpPr>
            <a:grpSpLocks/>
          </p:cNvGrpSpPr>
          <p:nvPr/>
        </p:nvGrpSpPr>
        <p:grpSpPr bwMode="auto">
          <a:xfrm>
            <a:off x="5430970" y="1384946"/>
            <a:ext cx="1219200" cy="563562"/>
            <a:chOff x="1296" y="3400"/>
            <a:chExt cx="768" cy="200"/>
          </a:xfrm>
        </p:grpSpPr>
        <p:sp>
          <p:nvSpPr>
            <p:cNvPr id="7207" name="Freeform 10"/>
            <p:cNvSpPr>
              <a:spLocks/>
            </p:cNvSpPr>
            <p:nvPr/>
          </p:nvSpPr>
          <p:spPr bwMode="auto">
            <a:xfrm>
              <a:off x="1296" y="3400"/>
              <a:ext cx="576" cy="200"/>
            </a:xfrm>
            <a:custGeom>
              <a:avLst/>
              <a:gdLst>
                <a:gd name="T0" fmla="*/ 0 w 576"/>
                <a:gd name="T1" fmla="*/ 200 h 200"/>
                <a:gd name="T2" fmla="*/ 96 w 576"/>
                <a:gd name="T3" fmla="*/ 8 h 200"/>
                <a:gd name="T4" fmla="*/ 144 w 576"/>
                <a:gd name="T5" fmla="*/ 200 h 200"/>
                <a:gd name="T6" fmla="*/ 240 w 576"/>
                <a:gd name="T7" fmla="*/ 8 h 200"/>
                <a:gd name="T8" fmla="*/ 288 w 576"/>
                <a:gd name="T9" fmla="*/ 200 h 200"/>
                <a:gd name="T10" fmla="*/ 384 w 576"/>
                <a:gd name="T11" fmla="*/ 8 h 200"/>
                <a:gd name="T12" fmla="*/ 432 w 576"/>
                <a:gd name="T13" fmla="*/ 200 h 200"/>
                <a:gd name="T14" fmla="*/ 528 w 576"/>
                <a:gd name="T15" fmla="*/ 8 h 200"/>
                <a:gd name="T16" fmla="*/ 576 w 576"/>
                <a:gd name="T17" fmla="*/ 152 h 2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6"/>
                <a:gd name="T28" fmla="*/ 0 h 200"/>
                <a:gd name="T29" fmla="*/ 576 w 576"/>
                <a:gd name="T30" fmla="*/ 200 h 2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6" h="200">
                  <a:moveTo>
                    <a:pt x="0" y="200"/>
                  </a:moveTo>
                  <a:cubicBezTo>
                    <a:pt x="36" y="104"/>
                    <a:pt x="72" y="8"/>
                    <a:pt x="96" y="8"/>
                  </a:cubicBezTo>
                  <a:cubicBezTo>
                    <a:pt x="120" y="8"/>
                    <a:pt x="120" y="200"/>
                    <a:pt x="144" y="200"/>
                  </a:cubicBezTo>
                  <a:cubicBezTo>
                    <a:pt x="168" y="200"/>
                    <a:pt x="216" y="8"/>
                    <a:pt x="240" y="8"/>
                  </a:cubicBezTo>
                  <a:cubicBezTo>
                    <a:pt x="264" y="8"/>
                    <a:pt x="264" y="200"/>
                    <a:pt x="288" y="200"/>
                  </a:cubicBezTo>
                  <a:cubicBezTo>
                    <a:pt x="312" y="200"/>
                    <a:pt x="360" y="8"/>
                    <a:pt x="384" y="8"/>
                  </a:cubicBezTo>
                  <a:cubicBezTo>
                    <a:pt x="408" y="8"/>
                    <a:pt x="408" y="200"/>
                    <a:pt x="432" y="200"/>
                  </a:cubicBezTo>
                  <a:cubicBezTo>
                    <a:pt x="456" y="200"/>
                    <a:pt x="504" y="16"/>
                    <a:pt x="528" y="8"/>
                  </a:cubicBezTo>
                  <a:cubicBezTo>
                    <a:pt x="552" y="0"/>
                    <a:pt x="564" y="76"/>
                    <a:pt x="576" y="152"/>
                  </a:cubicBezTo>
                </a:path>
              </a:pathLst>
            </a:custGeom>
            <a:noFill/>
            <a:ln w="28575" cap="flat" cmpd="sng">
              <a:solidFill>
                <a:srgbClr val="00CC00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algn="l">
                <a:spcBef>
                  <a:spcPct val="0"/>
                </a:spcBef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08" name="Line 11"/>
            <p:cNvSpPr>
              <a:spLocks noChangeShapeType="1"/>
            </p:cNvSpPr>
            <p:nvPr/>
          </p:nvSpPr>
          <p:spPr bwMode="auto">
            <a:xfrm>
              <a:off x="1872" y="3552"/>
              <a:ext cx="192" cy="0"/>
            </a:xfrm>
            <a:prstGeom prst="line">
              <a:avLst/>
            </a:prstGeom>
            <a:noFill/>
            <a:ln w="28575">
              <a:solidFill>
                <a:srgbClr val="00CC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algn="l">
                <a:spcBef>
                  <a:spcPct val="0"/>
                </a:spcBef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7178" name="Group 12"/>
          <p:cNvGrpSpPr>
            <a:grpSpLocks/>
          </p:cNvGrpSpPr>
          <p:nvPr/>
        </p:nvGrpSpPr>
        <p:grpSpPr bwMode="auto">
          <a:xfrm>
            <a:off x="7462970" y="1537346"/>
            <a:ext cx="1219200" cy="322262"/>
            <a:chOff x="1296" y="3400"/>
            <a:chExt cx="768" cy="200"/>
          </a:xfrm>
        </p:grpSpPr>
        <p:sp>
          <p:nvSpPr>
            <p:cNvPr id="7205" name="Freeform 13"/>
            <p:cNvSpPr>
              <a:spLocks/>
            </p:cNvSpPr>
            <p:nvPr/>
          </p:nvSpPr>
          <p:spPr bwMode="auto">
            <a:xfrm>
              <a:off x="1296" y="3400"/>
              <a:ext cx="576" cy="200"/>
            </a:xfrm>
            <a:custGeom>
              <a:avLst/>
              <a:gdLst>
                <a:gd name="T0" fmla="*/ 0 w 576"/>
                <a:gd name="T1" fmla="*/ 200 h 200"/>
                <a:gd name="T2" fmla="*/ 96 w 576"/>
                <a:gd name="T3" fmla="*/ 8 h 200"/>
                <a:gd name="T4" fmla="*/ 144 w 576"/>
                <a:gd name="T5" fmla="*/ 200 h 200"/>
                <a:gd name="T6" fmla="*/ 240 w 576"/>
                <a:gd name="T7" fmla="*/ 8 h 200"/>
                <a:gd name="T8" fmla="*/ 288 w 576"/>
                <a:gd name="T9" fmla="*/ 200 h 200"/>
                <a:gd name="T10" fmla="*/ 384 w 576"/>
                <a:gd name="T11" fmla="*/ 8 h 200"/>
                <a:gd name="T12" fmla="*/ 432 w 576"/>
                <a:gd name="T13" fmla="*/ 200 h 200"/>
                <a:gd name="T14" fmla="*/ 528 w 576"/>
                <a:gd name="T15" fmla="*/ 8 h 200"/>
                <a:gd name="T16" fmla="*/ 576 w 576"/>
                <a:gd name="T17" fmla="*/ 152 h 2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6"/>
                <a:gd name="T28" fmla="*/ 0 h 200"/>
                <a:gd name="T29" fmla="*/ 576 w 576"/>
                <a:gd name="T30" fmla="*/ 200 h 2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6" h="200">
                  <a:moveTo>
                    <a:pt x="0" y="200"/>
                  </a:moveTo>
                  <a:cubicBezTo>
                    <a:pt x="36" y="104"/>
                    <a:pt x="72" y="8"/>
                    <a:pt x="96" y="8"/>
                  </a:cubicBezTo>
                  <a:cubicBezTo>
                    <a:pt x="120" y="8"/>
                    <a:pt x="120" y="200"/>
                    <a:pt x="144" y="200"/>
                  </a:cubicBezTo>
                  <a:cubicBezTo>
                    <a:pt x="168" y="200"/>
                    <a:pt x="216" y="8"/>
                    <a:pt x="240" y="8"/>
                  </a:cubicBezTo>
                  <a:cubicBezTo>
                    <a:pt x="264" y="8"/>
                    <a:pt x="264" y="200"/>
                    <a:pt x="288" y="200"/>
                  </a:cubicBezTo>
                  <a:cubicBezTo>
                    <a:pt x="312" y="200"/>
                    <a:pt x="360" y="8"/>
                    <a:pt x="384" y="8"/>
                  </a:cubicBezTo>
                  <a:cubicBezTo>
                    <a:pt x="408" y="8"/>
                    <a:pt x="408" y="200"/>
                    <a:pt x="432" y="200"/>
                  </a:cubicBezTo>
                  <a:cubicBezTo>
                    <a:pt x="456" y="200"/>
                    <a:pt x="504" y="16"/>
                    <a:pt x="528" y="8"/>
                  </a:cubicBezTo>
                  <a:cubicBezTo>
                    <a:pt x="552" y="0"/>
                    <a:pt x="564" y="76"/>
                    <a:pt x="576" y="152"/>
                  </a:cubicBezTo>
                </a:path>
              </a:pathLst>
            </a:custGeom>
            <a:noFill/>
            <a:ln w="12700" cap="flat" cmpd="sng">
              <a:solidFill>
                <a:srgbClr val="00CC00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algn="l">
                <a:spcBef>
                  <a:spcPct val="0"/>
                </a:spcBef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06" name="Line 14"/>
            <p:cNvSpPr>
              <a:spLocks noChangeShapeType="1"/>
            </p:cNvSpPr>
            <p:nvPr/>
          </p:nvSpPr>
          <p:spPr bwMode="auto">
            <a:xfrm>
              <a:off x="1872" y="3552"/>
              <a:ext cx="192" cy="0"/>
            </a:xfrm>
            <a:prstGeom prst="line">
              <a:avLst/>
            </a:prstGeom>
            <a:noFill/>
            <a:ln w="12700">
              <a:solidFill>
                <a:srgbClr val="00CC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algn="l">
                <a:spcBef>
                  <a:spcPct val="0"/>
                </a:spcBef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7179" name="Group 15"/>
          <p:cNvGrpSpPr>
            <a:grpSpLocks/>
          </p:cNvGrpSpPr>
          <p:nvPr/>
        </p:nvGrpSpPr>
        <p:grpSpPr bwMode="auto">
          <a:xfrm>
            <a:off x="5368723" y="4552008"/>
            <a:ext cx="1219200" cy="558800"/>
            <a:chOff x="1296" y="3400"/>
            <a:chExt cx="768" cy="200"/>
          </a:xfrm>
        </p:grpSpPr>
        <p:sp>
          <p:nvSpPr>
            <p:cNvPr id="7203" name="Freeform 16"/>
            <p:cNvSpPr>
              <a:spLocks/>
            </p:cNvSpPr>
            <p:nvPr/>
          </p:nvSpPr>
          <p:spPr bwMode="auto">
            <a:xfrm>
              <a:off x="1296" y="3400"/>
              <a:ext cx="576" cy="200"/>
            </a:xfrm>
            <a:custGeom>
              <a:avLst/>
              <a:gdLst>
                <a:gd name="T0" fmla="*/ 0 w 576"/>
                <a:gd name="T1" fmla="*/ 200 h 200"/>
                <a:gd name="T2" fmla="*/ 96 w 576"/>
                <a:gd name="T3" fmla="*/ 8 h 200"/>
                <a:gd name="T4" fmla="*/ 144 w 576"/>
                <a:gd name="T5" fmla="*/ 200 h 200"/>
                <a:gd name="T6" fmla="*/ 240 w 576"/>
                <a:gd name="T7" fmla="*/ 8 h 200"/>
                <a:gd name="T8" fmla="*/ 288 w 576"/>
                <a:gd name="T9" fmla="*/ 200 h 200"/>
                <a:gd name="T10" fmla="*/ 384 w 576"/>
                <a:gd name="T11" fmla="*/ 8 h 200"/>
                <a:gd name="T12" fmla="*/ 432 w 576"/>
                <a:gd name="T13" fmla="*/ 200 h 200"/>
                <a:gd name="T14" fmla="*/ 528 w 576"/>
                <a:gd name="T15" fmla="*/ 8 h 200"/>
                <a:gd name="T16" fmla="*/ 576 w 576"/>
                <a:gd name="T17" fmla="*/ 152 h 2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6"/>
                <a:gd name="T28" fmla="*/ 0 h 200"/>
                <a:gd name="T29" fmla="*/ 576 w 576"/>
                <a:gd name="T30" fmla="*/ 200 h 2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6" h="200">
                  <a:moveTo>
                    <a:pt x="0" y="200"/>
                  </a:moveTo>
                  <a:cubicBezTo>
                    <a:pt x="36" y="104"/>
                    <a:pt x="72" y="8"/>
                    <a:pt x="96" y="8"/>
                  </a:cubicBezTo>
                  <a:cubicBezTo>
                    <a:pt x="120" y="8"/>
                    <a:pt x="120" y="200"/>
                    <a:pt x="144" y="200"/>
                  </a:cubicBezTo>
                  <a:cubicBezTo>
                    <a:pt x="168" y="200"/>
                    <a:pt x="216" y="8"/>
                    <a:pt x="240" y="8"/>
                  </a:cubicBezTo>
                  <a:cubicBezTo>
                    <a:pt x="264" y="8"/>
                    <a:pt x="264" y="200"/>
                    <a:pt x="288" y="200"/>
                  </a:cubicBezTo>
                  <a:cubicBezTo>
                    <a:pt x="312" y="200"/>
                    <a:pt x="360" y="8"/>
                    <a:pt x="384" y="8"/>
                  </a:cubicBezTo>
                  <a:cubicBezTo>
                    <a:pt x="408" y="8"/>
                    <a:pt x="408" y="200"/>
                    <a:pt x="432" y="200"/>
                  </a:cubicBezTo>
                  <a:cubicBezTo>
                    <a:pt x="456" y="200"/>
                    <a:pt x="504" y="16"/>
                    <a:pt x="528" y="8"/>
                  </a:cubicBezTo>
                  <a:cubicBezTo>
                    <a:pt x="552" y="0"/>
                    <a:pt x="564" y="76"/>
                    <a:pt x="576" y="152"/>
                  </a:cubicBezTo>
                </a:path>
              </a:pathLst>
            </a:custGeom>
            <a:noFill/>
            <a:ln w="28575" cap="flat" cmpd="sng">
              <a:solidFill>
                <a:srgbClr val="00CC00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algn="l">
                <a:spcBef>
                  <a:spcPct val="0"/>
                </a:spcBef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04" name="Line 17"/>
            <p:cNvSpPr>
              <a:spLocks noChangeShapeType="1"/>
            </p:cNvSpPr>
            <p:nvPr/>
          </p:nvSpPr>
          <p:spPr bwMode="auto">
            <a:xfrm>
              <a:off x="1872" y="3552"/>
              <a:ext cx="192" cy="0"/>
            </a:xfrm>
            <a:prstGeom prst="line">
              <a:avLst/>
            </a:prstGeom>
            <a:noFill/>
            <a:ln w="28575">
              <a:solidFill>
                <a:srgbClr val="00CC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algn="l">
                <a:spcBef>
                  <a:spcPct val="0"/>
                </a:spcBef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7180" name="Group 18"/>
          <p:cNvGrpSpPr>
            <a:grpSpLocks/>
          </p:cNvGrpSpPr>
          <p:nvPr/>
        </p:nvGrpSpPr>
        <p:grpSpPr bwMode="auto">
          <a:xfrm rot="19073566" flipH="1">
            <a:off x="5643360" y="5514033"/>
            <a:ext cx="1389063" cy="317500"/>
            <a:chOff x="1296" y="3400"/>
            <a:chExt cx="768" cy="200"/>
          </a:xfrm>
        </p:grpSpPr>
        <p:sp>
          <p:nvSpPr>
            <p:cNvPr id="7201" name="Freeform 19"/>
            <p:cNvSpPr>
              <a:spLocks/>
            </p:cNvSpPr>
            <p:nvPr/>
          </p:nvSpPr>
          <p:spPr bwMode="auto">
            <a:xfrm>
              <a:off x="1296" y="3400"/>
              <a:ext cx="576" cy="200"/>
            </a:xfrm>
            <a:custGeom>
              <a:avLst/>
              <a:gdLst>
                <a:gd name="T0" fmla="*/ 0 w 576"/>
                <a:gd name="T1" fmla="*/ 200 h 200"/>
                <a:gd name="T2" fmla="*/ 96 w 576"/>
                <a:gd name="T3" fmla="*/ 8 h 200"/>
                <a:gd name="T4" fmla="*/ 144 w 576"/>
                <a:gd name="T5" fmla="*/ 200 h 200"/>
                <a:gd name="T6" fmla="*/ 240 w 576"/>
                <a:gd name="T7" fmla="*/ 8 h 200"/>
                <a:gd name="T8" fmla="*/ 288 w 576"/>
                <a:gd name="T9" fmla="*/ 200 h 200"/>
                <a:gd name="T10" fmla="*/ 384 w 576"/>
                <a:gd name="T11" fmla="*/ 8 h 200"/>
                <a:gd name="T12" fmla="*/ 432 w 576"/>
                <a:gd name="T13" fmla="*/ 200 h 200"/>
                <a:gd name="T14" fmla="*/ 528 w 576"/>
                <a:gd name="T15" fmla="*/ 8 h 200"/>
                <a:gd name="T16" fmla="*/ 576 w 576"/>
                <a:gd name="T17" fmla="*/ 152 h 2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6"/>
                <a:gd name="T28" fmla="*/ 0 h 200"/>
                <a:gd name="T29" fmla="*/ 576 w 576"/>
                <a:gd name="T30" fmla="*/ 200 h 2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6" h="200">
                  <a:moveTo>
                    <a:pt x="0" y="200"/>
                  </a:moveTo>
                  <a:cubicBezTo>
                    <a:pt x="36" y="104"/>
                    <a:pt x="72" y="8"/>
                    <a:pt x="96" y="8"/>
                  </a:cubicBezTo>
                  <a:cubicBezTo>
                    <a:pt x="120" y="8"/>
                    <a:pt x="120" y="200"/>
                    <a:pt x="144" y="200"/>
                  </a:cubicBezTo>
                  <a:cubicBezTo>
                    <a:pt x="168" y="200"/>
                    <a:pt x="216" y="8"/>
                    <a:pt x="240" y="8"/>
                  </a:cubicBezTo>
                  <a:cubicBezTo>
                    <a:pt x="264" y="8"/>
                    <a:pt x="264" y="200"/>
                    <a:pt x="288" y="200"/>
                  </a:cubicBezTo>
                  <a:cubicBezTo>
                    <a:pt x="312" y="200"/>
                    <a:pt x="360" y="8"/>
                    <a:pt x="384" y="8"/>
                  </a:cubicBezTo>
                  <a:cubicBezTo>
                    <a:pt x="408" y="8"/>
                    <a:pt x="408" y="200"/>
                    <a:pt x="432" y="200"/>
                  </a:cubicBezTo>
                  <a:cubicBezTo>
                    <a:pt x="456" y="200"/>
                    <a:pt x="504" y="16"/>
                    <a:pt x="528" y="8"/>
                  </a:cubicBezTo>
                  <a:cubicBezTo>
                    <a:pt x="552" y="0"/>
                    <a:pt x="564" y="76"/>
                    <a:pt x="576" y="152"/>
                  </a:cubicBezTo>
                </a:path>
              </a:pathLst>
            </a:custGeom>
            <a:noFill/>
            <a:ln w="12700" cap="flat" cmpd="sng">
              <a:solidFill>
                <a:srgbClr val="00CC00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algn="l">
                <a:spcBef>
                  <a:spcPct val="0"/>
                </a:spcBef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02" name="Line 20"/>
            <p:cNvSpPr>
              <a:spLocks noChangeShapeType="1"/>
            </p:cNvSpPr>
            <p:nvPr/>
          </p:nvSpPr>
          <p:spPr bwMode="auto">
            <a:xfrm>
              <a:off x="1872" y="3552"/>
              <a:ext cx="192" cy="0"/>
            </a:xfrm>
            <a:prstGeom prst="line">
              <a:avLst/>
            </a:prstGeom>
            <a:noFill/>
            <a:ln w="12700">
              <a:solidFill>
                <a:srgbClr val="00CC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algn="l">
                <a:spcBef>
                  <a:spcPct val="0"/>
                </a:spcBef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7181" name="Group 21"/>
          <p:cNvGrpSpPr>
            <a:grpSpLocks/>
          </p:cNvGrpSpPr>
          <p:nvPr/>
        </p:nvGrpSpPr>
        <p:grpSpPr bwMode="auto">
          <a:xfrm rot="2157742" flipH="1">
            <a:off x="5556048" y="4332933"/>
            <a:ext cx="1390650" cy="317500"/>
            <a:chOff x="1296" y="3400"/>
            <a:chExt cx="768" cy="200"/>
          </a:xfrm>
        </p:grpSpPr>
        <p:sp>
          <p:nvSpPr>
            <p:cNvPr id="7199" name="Freeform 22"/>
            <p:cNvSpPr>
              <a:spLocks/>
            </p:cNvSpPr>
            <p:nvPr/>
          </p:nvSpPr>
          <p:spPr bwMode="auto">
            <a:xfrm>
              <a:off x="1296" y="3400"/>
              <a:ext cx="576" cy="200"/>
            </a:xfrm>
            <a:custGeom>
              <a:avLst/>
              <a:gdLst>
                <a:gd name="T0" fmla="*/ 0 w 576"/>
                <a:gd name="T1" fmla="*/ 200 h 200"/>
                <a:gd name="T2" fmla="*/ 96 w 576"/>
                <a:gd name="T3" fmla="*/ 8 h 200"/>
                <a:gd name="T4" fmla="*/ 144 w 576"/>
                <a:gd name="T5" fmla="*/ 200 h 200"/>
                <a:gd name="T6" fmla="*/ 240 w 576"/>
                <a:gd name="T7" fmla="*/ 8 h 200"/>
                <a:gd name="T8" fmla="*/ 288 w 576"/>
                <a:gd name="T9" fmla="*/ 200 h 200"/>
                <a:gd name="T10" fmla="*/ 384 w 576"/>
                <a:gd name="T11" fmla="*/ 8 h 200"/>
                <a:gd name="T12" fmla="*/ 432 w 576"/>
                <a:gd name="T13" fmla="*/ 200 h 200"/>
                <a:gd name="T14" fmla="*/ 528 w 576"/>
                <a:gd name="T15" fmla="*/ 8 h 200"/>
                <a:gd name="T16" fmla="*/ 576 w 576"/>
                <a:gd name="T17" fmla="*/ 152 h 2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6"/>
                <a:gd name="T28" fmla="*/ 0 h 200"/>
                <a:gd name="T29" fmla="*/ 576 w 576"/>
                <a:gd name="T30" fmla="*/ 200 h 2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6" h="200">
                  <a:moveTo>
                    <a:pt x="0" y="200"/>
                  </a:moveTo>
                  <a:cubicBezTo>
                    <a:pt x="36" y="104"/>
                    <a:pt x="72" y="8"/>
                    <a:pt x="96" y="8"/>
                  </a:cubicBezTo>
                  <a:cubicBezTo>
                    <a:pt x="120" y="8"/>
                    <a:pt x="120" y="200"/>
                    <a:pt x="144" y="200"/>
                  </a:cubicBezTo>
                  <a:cubicBezTo>
                    <a:pt x="168" y="200"/>
                    <a:pt x="216" y="8"/>
                    <a:pt x="240" y="8"/>
                  </a:cubicBezTo>
                  <a:cubicBezTo>
                    <a:pt x="264" y="8"/>
                    <a:pt x="264" y="200"/>
                    <a:pt x="288" y="200"/>
                  </a:cubicBezTo>
                  <a:cubicBezTo>
                    <a:pt x="312" y="200"/>
                    <a:pt x="360" y="8"/>
                    <a:pt x="384" y="8"/>
                  </a:cubicBezTo>
                  <a:cubicBezTo>
                    <a:pt x="408" y="8"/>
                    <a:pt x="408" y="200"/>
                    <a:pt x="432" y="200"/>
                  </a:cubicBezTo>
                  <a:cubicBezTo>
                    <a:pt x="456" y="200"/>
                    <a:pt x="504" y="16"/>
                    <a:pt x="528" y="8"/>
                  </a:cubicBezTo>
                  <a:cubicBezTo>
                    <a:pt x="552" y="0"/>
                    <a:pt x="564" y="76"/>
                    <a:pt x="576" y="152"/>
                  </a:cubicBezTo>
                </a:path>
              </a:pathLst>
            </a:custGeom>
            <a:noFill/>
            <a:ln w="12700" cap="flat" cmpd="sng">
              <a:solidFill>
                <a:srgbClr val="00CC00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algn="l">
                <a:spcBef>
                  <a:spcPct val="0"/>
                </a:spcBef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00" name="Line 23"/>
            <p:cNvSpPr>
              <a:spLocks noChangeShapeType="1"/>
            </p:cNvSpPr>
            <p:nvPr/>
          </p:nvSpPr>
          <p:spPr bwMode="auto">
            <a:xfrm>
              <a:off x="1872" y="3552"/>
              <a:ext cx="192" cy="0"/>
            </a:xfrm>
            <a:prstGeom prst="line">
              <a:avLst/>
            </a:prstGeom>
            <a:noFill/>
            <a:ln w="12700">
              <a:solidFill>
                <a:srgbClr val="00CC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algn="l">
                <a:spcBef>
                  <a:spcPct val="0"/>
                </a:spcBef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7182" name="Text Box 24"/>
          <p:cNvSpPr txBox="1">
            <a:spLocks noChangeArrowheads="1"/>
          </p:cNvSpPr>
          <p:nvPr/>
        </p:nvSpPr>
        <p:spPr bwMode="auto">
          <a:xfrm>
            <a:off x="7326110" y="5509271"/>
            <a:ext cx="564578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Arial Narrow"/>
              </a:rPr>
              <a:t>Matter</a:t>
            </a:r>
          </a:p>
        </p:txBody>
      </p:sp>
      <p:sp>
        <p:nvSpPr>
          <p:cNvPr id="7183" name="Text Box 25"/>
          <p:cNvSpPr txBox="1">
            <a:spLocks noChangeArrowheads="1"/>
          </p:cNvSpPr>
          <p:nvPr/>
        </p:nvSpPr>
        <p:spPr bwMode="auto">
          <a:xfrm>
            <a:off x="7600748" y="3686821"/>
            <a:ext cx="564578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Arial Narrow"/>
              </a:rPr>
              <a:t>Matter</a:t>
            </a:r>
          </a:p>
        </p:txBody>
      </p:sp>
      <p:sp>
        <p:nvSpPr>
          <p:cNvPr id="7184" name="Text Box 26"/>
          <p:cNvSpPr txBox="1">
            <a:spLocks noChangeArrowheads="1"/>
          </p:cNvSpPr>
          <p:nvPr/>
        </p:nvSpPr>
        <p:spPr bwMode="auto">
          <a:xfrm>
            <a:off x="4946448" y="3180408"/>
            <a:ext cx="502061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Arial Narrow"/>
              </a:rPr>
              <a:t>X-ray</a:t>
            </a:r>
          </a:p>
        </p:txBody>
      </p:sp>
      <p:sp>
        <p:nvSpPr>
          <p:cNvPr id="7185" name="Text Box 27"/>
          <p:cNvSpPr txBox="1">
            <a:spLocks noChangeArrowheads="1"/>
          </p:cNvSpPr>
          <p:nvPr/>
        </p:nvSpPr>
        <p:spPr bwMode="auto">
          <a:xfrm>
            <a:off x="4936923" y="4759971"/>
            <a:ext cx="502061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Arial Narrow"/>
              </a:rPr>
              <a:t>X-ray</a:t>
            </a:r>
          </a:p>
        </p:txBody>
      </p:sp>
      <p:sp>
        <p:nvSpPr>
          <p:cNvPr id="7186" name="Text Box 28"/>
          <p:cNvSpPr txBox="1">
            <a:spLocks noChangeArrowheads="1"/>
          </p:cNvSpPr>
          <p:nvPr/>
        </p:nvSpPr>
        <p:spPr bwMode="auto">
          <a:xfrm>
            <a:off x="4965832" y="1642121"/>
            <a:ext cx="502061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Arial Narrow"/>
              </a:rPr>
              <a:t>X-ray</a:t>
            </a:r>
          </a:p>
        </p:txBody>
      </p:sp>
      <p:sp>
        <p:nvSpPr>
          <p:cNvPr id="7187" name="Text Box 29"/>
          <p:cNvSpPr txBox="1">
            <a:spLocks noChangeArrowheads="1"/>
          </p:cNvSpPr>
          <p:nvPr/>
        </p:nvSpPr>
        <p:spPr bwMode="auto">
          <a:xfrm>
            <a:off x="6691110" y="2662883"/>
            <a:ext cx="857927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Arial Narrow"/>
              </a:rPr>
              <a:t>Absorption</a:t>
            </a:r>
          </a:p>
        </p:txBody>
      </p:sp>
      <p:sp>
        <p:nvSpPr>
          <p:cNvPr id="7188" name="Text Box 30"/>
          <p:cNvSpPr txBox="1">
            <a:spLocks noChangeArrowheads="1"/>
          </p:cNvSpPr>
          <p:nvPr/>
        </p:nvSpPr>
        <p:spPr bwMode="auto">
          <a:xfrm>
            <a:off x="6753023" y="4250383"/>
            <a:ext cx="614271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Arial Narrow"/>
              </a:rPr>
              <a:t>Scatter</a:t>
            </a:r>
          </a:p>
        </p:txBody>
      </p:sp>
      <p:sp>
        <p:nvSpPr>
          <p:cNvPr id="7189" name="Text Box 31"/>
          <p:cNvSpPr txBox="1">
            <a:spLocks noChangeArrowheads="1"/>
          </p:cNvSpPr>
          <p:nvPr/>
        </p:nvSpPr>
        <p:spPr bwMode="auto">
          <a:xfrm>
            <a:off x="6639057" y="1018233"/>
            <a:ext cx="1000082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Arial Narrow"/>
              </a:rPr>
              <a:t>Transmission</a:t>
            </a:r>
          </a:p>
        </p:txBody>
      </p:sp>
      <p:sp>
        <p:nvSpPr>
          <p:cNvPr id="7190" name="Freeform 32"/>
          <p:cNvSpPr>
            <a:spLocks/>
          </p:cNvSpPr>
          <p:nvPr/>
        </p:nvSpPr>
        <p:spPr bwMode="auto">
          <a:xfrm>
            <a:off x="6626357" y="1553221"/>
            <a:ext cx="803275" cy="357187"/>
          </a:xfrm>
          <a:custGeom>
            <a:avLst/>
            <a:gdLst>
              <a:gd name="T0" fmla="*/ 0 w 506"/>
              <a:gd name="T1" fmla="*/ 340219831 h 225"/>
              <a:gd name="T2" fmla="*/ 161290011 w 506"/>
              <a:gd name="T3" fmla="*/ 37801499 h 225"/>
              <a:gd name="T4" fmla="*/ 269657547 w 506"/>
              <a:gd name="T5" fmla="*/ 567033613 h 225"/>
              <a:gd name="T6" fmla="*/ 486391031 w 506"/>
              <a:gd name="T7" fmla="*/ 37801499 h 225"/>
              <a:gd name="T8" fmla="*/ 594756930 w 506"/>
              <a:gd name="T9" fmla="*/ 567033613 h 225"/>
              <a:gd name="T10" fmla="*/ 811490315 w 506"/>
              <a:gd name="T11" fmla="*/ 37801499 h 225"/>
              <a:gd name="T12" fmla="*/ 919858000 w 506"/>
              <a:gd name="T13" fmla="*/ 567033613 h 225"/>
              <a:gd name="T14" fmla="*/ 1136591385 w 506"/>
              <a:gd name="T15" fmla="*/ 37801499 h 225"/>
              <a:gd name="T16" fmla="*/ 1275199152 w 506"/>
              <a:gd name="T17" fmla="*/ 481348444 h 22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06"/>
              <a:gd name="T28" fmla="*/ 0 h 225"/>
              <a:gd name="T29" fmla="*/ 506 w 506"/>
              <a:gd name="T30" fmla="*/ 225 h 22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06" h="225">
                <a:moveTo>
                  <a:pt x="0" y="135"/>
                </a:moveTo>
                <a:cubicBezTo>
                  <a:pt x="12" y="116"/>
                  <a:pt x="46" y="0"/>
                  <a:pt x="64" y="15"/>
                </a:cubicBezTo>
                <a:cubicBezTo>
                  <a:pt x="82" y="30"/>
                  <a:pt x="85" y="225"/>
                  <a:pt x="107" y="225"/>
                </a:cubicBezTo>
                <a:cubicBezTo>
                  <a:pt x="128" y="225"/>
                  <a:pt x="171" y="15"/>
                  <a:pt x="193" y="15"/>
                </a:cubicBezTo>
                <a:cubicBezTo>
                  <a:pt x="214" y="15"/>
                  <a:pt x="214" y="225"/>
                  <a:pt x="236" y="225"/>
                </a:cubicBezTo>
                <a:cubicBezTo>
                  <a:pt x="257" y="225"/>
                  <a:pt x="301" y="15"/>
                  <a:pt x="322" y="15"/>
                </a:cubicBezTo>
                <a:cubicBezTo>
                  <a:pt x="344" y="15"/>
                  <a:pt x="344" y="225"/>
                  <a:pt x="365" y="225"/>
                </a:cubicBezTo>
                <a:cubicBezTo>
                  <a:pt x="387" y="225"/>
                  <a:pt x="428" y="21"/>
                  <a:pt x="451" y="15"/>
                </a:cubicBezTo>
                <a:cubicBezTo>
                  <a:pt x="474" y="9"/>
                  <a:pt x="495" y="154"/>
                  <a:pt x="506" y="191"/>
                </a:cubicBezTo>
              </a:path>
            </a:pathLst>
          </a:custGeom>
          <a:noFill/>
          <a:ln w="12700" cap="flat" cmpd="sng">
            <a:solidFill>
              <a:srgbClr val="00C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l">
              <a:spcBef>
                <a:spcPct val="0"/>
              </a:spcBef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191" name="Freeform 33"/>
          <p:cNvSpPr>
            <a:spLocks/>
          </p:cNvSpPr>
          <p:nvPr/>
        </p:nvSpPr>
        <p:spPr bwMode="auto">
          <a:xfrm>
            <a:off x="6618085" y="2961333"/>
            <a:ext cx="936625" cy="1123950"/>
          </a:xfrm>
          <a:custGeom>
            <a:avLst/>
            <a:gdLst>
              <a:gd name="T0" fmla="*/ 54377656 w 684"/>
              <a:gd name="T1" fmla="*/ 446045476 h 1492"/>
              <a:gd name="T2" fmla="*/ 202508198 w 684"/>
              <a:gd name="T3" fmla="*/ 335952556 h 1492"/>
              <a:gd name="T4" fmla="*/ 150006508 w 684"/>
              <a:gd name="T5" fmla="*/ 217347998 h 1492"/>
              <a:gd name="T6" fmla="*/ 223134480 w 684"/>
              <a:gd name="T7" fmla="*/ 83988139 h 1492"/>
              <a:gd name="T8" fmla="*/ 526896734 w 684"/>
              <a:gd name="T9" fmla="*/ 2837748 h 1492"/>
              <a:gd name="T10" fmla="*/ 1020042115 w 684"/>
              <a:gd name="T11" fmla="*/ 69233664 h 1492"/>
              <a:gd name="T12" fmla="*/ 1134422610 w 684"/>
              <a:gd name="T13" fmla="*/ 217347998 h 1492"/>
              <a:gd name="T14" fmla="*/ 1265677411 w 684"/>
              <a:gd name="T15" fmla="*/ 264449171 h 1492"/>
              <a:gd name="T16" fmla="*/ 1166297974 w 684"/>
              <a:gd name="T17" fmla="*/ 431858248 h 1492"/>
              <a:gd name="T18" fmla="*/ 1218800990 w 684"/>
              <a:gd name="T19" fmla="*/ 572594520 h 1492"/>
              <a:gd name="T20" fmla="*/ 778157426 w 684"/>
              <a:gd name="T21" fmla="*/ 816047322 h 1492"/>
              <a:gd name="T22" fmla="*/ 129380225 w 684"/>
              <a:gd name="T23" fmla="*/ 757028478 h 1492"/>
              <a:gd name="T24" fmla="*/ 13125075 w 684"/>
              <a:gd name="T25" fmla="*/ 572594520 h 1492"/>
              <a:gd name="T26" fmla="*/ 54377656 w 684"/>
              <a:gd name="T27" fmla="*/ 446045476 h 149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684"/>
              <a:gd name="T43" fmla="*/ 0 h 1492"/>
              <a:gd name="T44" fmla="*/ 684 w 684"/>
              <a:gd name="T45" fmla="*/ 1492 h 149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684" h="1492">
                <a:moveTo>
                  <a:pt x="29" y="786"/>
                </a:moveTo>
                <a:cubicBezTo>
                  <a:pt x="46" y="716"/>
                  <a:pt x="99" y="659"/>
                  <a:pt x="108" y="592"/>
                </a:cubicBezTo>
                <a:cubicBezTo>
                  <a:pt x="117" y="524"/>
                  <a:pt x="78" y="457"/>
                  <a:pt x="80" y="383"/>
                </a:cubicBezTo>
                <a:cubicBezTo>
                  <a:pt x="82" y="310"/>
                  <a:pt x="85" y="211"/>
                  <a:pt x="119" y="148"/>
                </a:cubicBezTo>
                <a:cubicBezTo>
                  <a:pt x="153" y="85"/>
                  <a:pt x="210" y="9"/>
                  <a:pt x="281" y="5"/>
                </a:cubicBezTo>
                <a:cubicBezTo>
                  <a:pt x="352" y="0"/>
                  <a:pt x="490" y="59"/>
                  <a:pt x="544" y="122"/>
                </a:cubicBezTo>
                <a:cubicBezTo>
                  <a:pt x="598" y="185"/>
                  <a:pt x="583" y="326"/>
                  <a:pt x="605" y="383"/>
                </a:cubicBezTo>
                <a:cubicBezTo>
                  <a:pt x="627" y="440"/>
                  <a:pt x="672" y="403"/>
                  <a:pt x="675" y="466"/>
                </a:cubicBezTo>
                <a:cubicBezTo>
                  <a:pt x="678" y="529"/>
                  <a:pt x="626" y="671"/>
                  <a:pt x="622" y="761"/>
                </a:cubicBezTo>
                <a:cubicBezTo>
                  <a:pt x="618" y="851"/>
                  <a:pt x="684" y="896"/>
                  <a:pt x="650" y="1009"/>
                </a:cubicBezTo>
                <a:cubicBezTo>
                  <a:pt x="616" y="1122"/>
                  <a:pt x="512" y="1385"/>
                  <a:pt x="415" y="1438"/>
                </a:cubicBezTo>
                <a:cubicBezTo>
                  <a:pt x="318" y="1492"/>
                  <a:pt x="137" y="1405"/>
                  <a:pt x="69" y="1334"/>
                </a:cubicBezTo>
                <a:cubicBezTo>
                  <a:pt x="1" y="1263"/>
                  <a:pt x="14" y="1104"/>
                  <a:pt x="7" y="1009"/>
                </a:cubicBezTo>
                <a:cubicBezTo>
                  <a:pt x="0" y="913"/>
                  <a:pt x="12" y="856"/>
                  <a:pt x="29" y="786"/>
                </a:cubicBezTo>
                <a:close/>
              </a:path>
            </a:pathLst>
          </a:custGeom>
          <a:solidFill>
            <a:srgbClr val="00CC00"/>
          </a:solidFill>
          <a:ln w="38100" cap="sq" cmpd="sng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192" name="Text Box 34"/>
          <p:cNvSpPr txBox="1">
            <a:spLocks noChangeArrowheads="1"/>
          </p:cNvSpPr>
          <p:nvPr/>
        </p:nvSpPr>
        <p:spPr bwMode="auto">
          <a:xfrm>
            <a:off x="7472495" y="2213621"/>
            <a:ext cx="564578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Arial Narrow"/>
              </a:rPr>
              <a:t>Matter</a:t>
            </a:r>
          </a:p>
        </p:txBody>
      </p:sp>
      <p:grpSp>
        <p:nvGrpSpPr>
          <p:cNvPr id="7193" name="Group 35"/>
          <p:cNvGrpSpPr>
            <a:grpSpLocks/>
          </p:cNvGrpSpPr>
          <p:nvPr/>
        </p:nvGrpSpPr>
        <p:grpSpPr bwMode="auto">
          <a:xfrm rot="12672905" flipH="1">
            <a:off x="7273723" y="5185421"/>
            <a:ext cx="969962" cy="317500"/>
            <a:chOff x="1296" y="3400"/>
            <a:chExt cx="768" cy="200"/>
          </a:xfrm>
        </p:grpSpPr>
        <p:sp>
          <p:nvSpPr>
            <p:cNvPr id="7197" name="Freeform 36"/>
            <p:cNvSpPr>
              <a:spLocks/>
            </p:cNvSpPr>
            <p:nvPr/>
          </p:nvSpPr>
          <p:spPr bwMode="auto">
            <a:xfrm>
              <a:off x="1296" y="3400"/>
              <a:ext cx="576" cy="200"/>
            </a:xfrm>
            <a:custGeom>
              <a:avLst/>
              <a:gdLst>
                <a:gd name="T0" fmla="*/ 0 w 576"/>
                <a:gd name="T1" fmla="*/ 200 h 200"/>
                <a:gd name="T2" fmla="*/ 96 w 576"/>
                <a:gd name="T3" fmla="*/ 8 h 200"/>
                <a:gd name="T4" fmla="*/ 144 w 576"/>
                <a:gd name="T5" fmla="*/ 200 h 200"/>
                <a:gd name="T6" fmla="*/ 240 w 576"/>
                <a:gd name="T7" fmla="*/ 8 h 200"/>
                <a:gd name="T8" fmla="*/ 288 w 576"/>
                <a:gd name="T9" fmla="*/ 200 h 200"/>
                <a:gd name="T10" fmla="*/ 384 w 576"/>
                <a:gd name="T11" fmla="*/ 8 h 200"/>
                <a:gd name="T12" fmla="*/ 432 w 576"/>
                <a:gd name="T13" fmla="*/ 200 h 200"/>
                <a:gd name="T14" fmla="*/ 528 w 576"/>
                <a:gd name="T15" fmla="*/ 8 h 200"/>
                <a:gd name="T16" fmla="*/ 576 w 576"/>
                <a:gd name="T17" fmla="*/ 152 h 2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6"/>
                <a:gd name="T28" fmla="*/ 0 h 200"/>
                <a:gd name="T29" fmla="*/ 576 w 576"/>
                <a:gd name="T30" fmla="*/ 200 h 2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6" h="200">
                  <a:moveTo>
                    <a:pt x="0" y="200"/>
                  </a:moveTo>
                  <a:cubicBezTo>
                    <a:pt x="36" y="104"/>
                    <a:pt x="72" y="8"/>
                    <a:pt x="96" y="8"/>
                  </a:cubicBezTo>
                  <a:cubicBezTo>
                    <a:pt x="120" y="8"/>
                    <a:pt x="120" y="200"/>
                    <a:pt x="144" y="200"/>
                  </a:cubicBezTo>
                  <a:cubicBezTo>
                    <a:pt x="168" y="200"/>
                    <a:pt x="216" y="8"/>
                    <a:pt x="240" y="8"/>
                  </a:cubicBezTo>
                  <a:cubicBezTo>
                    <a:pt x="264" y="8"/>
                    <a:pt x="264" y="200"/>
                    <a:pt x="288" y="200"/>
                  </a:cubicBezTo>
                  <a:cubicBezTo>
                    <a:pt x="312" y="200"/>
                    <a:pt x="360" y="8"/>
                    <a:pt x="384" y="8"/>
                  </a:cubicBezTo>
                  <a:cubicBezTo>
                    <a:pt x="408" y="8"/>
                    <a:pt x="408" y="200"/>
                    <a:pt x="432" y="200"/>
                  </a:cubicBezTo>
                  <a:cubicBezTo>
                    <a:pt x="456" y="200"/>
                    <a:pt x="504" y="16"/>
                    <a:pt x="528" y="8"/>
                  </a:cubicBezTo>
                  <a:cubicBezTo>
                    <a:pt x="552" y="0"/>
                    <a:pt x="564" y="76"/>
                    <a:pt x="576" y="152"/>
                  </a:cubicBezTo>
                </a:path>
              </a:pathLst>
            </a:custGeom>
            <a:noFill/>
            <a:ln w="12700" cap="flat" cmpd="sng">
              <a:solidFill>
                <a:srgbClr val="00CC00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algn="l">
                <a:spcBef>
                  <a:spcPct val="0"/>
                </a:spcBef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198" name="Line 37"/>
            <p:cNvSpPr>
              <a:spLocks noChangeShapeType="1"/>
            </p:cNvSpPr>
            <p:nvPr/>
          </p:nvSpPr>
          <p:spPr bwMode="auto">
            <a:xfrm>
              <a:off x="1872" y="3552"/>
              <a:ext cx="192" cy="0"/>
            </a:xfrm>
            <a:prstGeom prst="line">
              <a:avLst/>
            </a:prstGeom>
            <a:noFill/>
            <a:ln w="12700">
              <a:solidFill>
                <a:srgbClr val="00CC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algn="l">
                <a:spcBef>
                  <a:spcPct val="0"/>
                </a:spcBef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7194" name="Group 38"/>
          <p:cNvGrpSpPr>
            <a:grpSpLocks/>
          </p:cNvGrpSpPr>
          <p:nvPr/>
        </p:nvGrpSpPr>
        <p:grpSpPr bwMode="auto">
          <a:xfrm rot="8651254" flipH="1">
            <a:off x="7313410" y="4283721"/>
            <a:ext cx="931863" cy="317500"/>
            <a:chOff x="1296" y="3400"/>
            <a:chExt cx="768" cy="200"/>
          </a:xfrm>
        </p:grpSpPr>
        <p:sp>
          <p:nvSpPr>
            <p:cNvPr id="7195" name="Freeform 39"/>
            <p:cNvSpPr>
              <a:spLocks/>
            </p:cNvSpPr>
            <p:nvPr/>
          </p:nvSpPr>
          <p:spPr bwMode="auto">
            <a:xfrm>
              <a:off x="1296" y="3400"/>
              <a:ext cx="576" cy="200"/>
            </a:xfrm>
            <a:custGeom>
              <a:avLst/>
              <a:gdLst>
                <a:gd name="T0" fmla="*/ 0 w 576"/>
                <a:gd name="T1" fmla="*/ 200 h 200"/>
                <a:gd name="T2" fmla="*/ 96 w 576"/>
                <a:gd name="T3" fmla="*/ 8 h 200"/>
                <a:gd name="T4" fmla="*/ 144 w 576"/>
                <a:gd name="T5" fmla="*/ 200 h 200"/>
                <a:gd name="T6" fmla="*/ 240 w 576"/>
                <a:gd name="T7" fmla="*/ 8 h 200"/>
                <a:gd name="T8" fmla="*/ 288 w 576"/>
                <a:gd name="T9" fmla="*/ 200 h 200"/>
                <a:gd name="T10" fmla="*/ 384 w 576"/>
                <a:gd name="T11" fmla="*/ 8 h 200"/>
                <a:gd name="T12" fmla="*/ 432 w 576"/>
                <a:gd name="T13" fmla="*/ 200 h 200"/>
                <a:gd name="T14" fmla="*/ 528 w 576"/>
                <a:gd name="T15" fmla="*/ 8 h 200"/>
                <a:gd name="T16" fmla="*/ 576 w 576"/>
                <a:gd name="T17" fmla="*/ 152 h 2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6"/>
                <a:gd name="T28" fmla="*/ 0 h 200"/>
                <a:gd name="T29" fmla="*/ 576 w 576"/>
                <a:gd name="T30" fmla="*/ 200 h 2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6" h="200">
                  <a:moveTo>
                    <a:pt x="0" y="200"/>
                  </a:moveTo>
                  <a:cubicBezTo>
                    <a:pt x="36" y="104"/>
                    <a:pt x="72" y="8"/>
                    <a:pt x="96" y="8"/>
                  </a:cubicBezTo>
                  <a:cubicBezTo>
                    <a:pt x="120" y="8"/>
                    <a:pt x="120" y="200"/>
                    <a:pt x="144" y="200"/>
                  </a:cubicBezTo>
                  <a:cubicBezTo>
                    <a:pt x="168" y="200"/>
                    <a:pt x="216" y="8"/>
                    <a:pt x="240" y="8"/>
                  </a:cubicBezTo>
                  <a:cubicBezTo>
                    <a:pt x="264" y="8"/>
                    <a:pt x="264" y="200"/>
                    <a:pt x="288" y="200"/>
                  </a:cubicBezTo>
                  <a:cubicBezTo>
                    <a:pt x="312" y="200"/>
                    <a:pt x="360" y="8"/>
                    <a:pt x="384" y="8"/>
                  </a:cubicBezTo>
                  <a:cubicBezTo>
                    <a:pt x="408" y="8"/>
                    <a:pt x="408" y="200"/>
                    <a:pt x="432" y="200"/>
                  </a:cubicBezTo>
                  <a:cubicBezTo>
                    <a:pt x="456" y="200"/>
                    <a:pt x="504" y="16"/>
                    <a:pt x="528" y="8"/>
                  </a:cubicBezTo>
                  <a:cubicBezTo>
                    <a:pt x="552" y="0"/>
                    <a:pt x="564" y="76"/>
                    <a:pt x="576" y="152"/>
                  </a:cubicBezTo>
                </a:path>
              </a:pathLst>
            </a:custGeom>
            <a:noFill/>
            <a:ln w="12700" cap="flat" cmpd="sng">
              <a:solidFill>
                <a:srgbClr val="00CC00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algn="l">
                <a:spcBef>
                  <a:spcPct val="0"/>
                </a:spcBef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196" name="Line 40"/>
            <p:cNvSpPr>
              <a:spLocks noChangeShapeType="1"/>
            </p:cNvSpPr>
            <p:nvPr/>
          </p:nvSpPr>
          <p:spPr bwMode="auto">
            <a:xfrm>
              <a:off x="1872" y="3552"/>
              <a:ext cx="192" cy="0"/>
            </a:xfrm>
            <a:prstGeom prst="line">
              <a:avLst/>
            </a:prstGeom>
            <a:noFill/>
            <a:ln w="12700">
              <a:solidFill>
                <a:srgbClr val="00CC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algn="l">
                <a:spcBef>
                  <a:spcPct val="0"/>
                </a:spcBef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68333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7728438" y="298938"/>
            <a:ext cx="1125416" cy="808893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9" name="Group 38"/>
          <p:cNvGrpSpPr/>
          <p:nvPr/>
        </p:nvGrpSpPr>
        <p:grpSpPr>
          <a:xfrm>
            <a:off x="2603947" y="1178056"/>
            <a:ext cx="1535924" cy="2193995"/>
            <a:chOff x="2164774" y="3156767"/>
            <a:chExt cx="1368152" cy="1368152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774" y="3156767"/>
              <a:ext cx="1368152" cy="1368152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 bwMode="auto">
            <a:xfrm>
              <a:off x="2164774" y="4322586"/>
              <a:ext cx="478634" cy="163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 smtClean="0">
                  <a:solidFill>
                    <a:schemeClr val="accent3"/>
                  </a:solidFill>
                  <a:latin typeface="Arial Narrow" pitchFamily="34" charset="0"/>
                </a:rPr>
                <a:t>Target</a:t>
              </a:r>
            </a:p>
          </p:txBody>
        </p:sp>
      </p:grpSp>
      <p:sp>
        <p:nvSpPr>
          <p:cNvPr id="38" name="Isosceles Triangle 4"/>
          <p:cNvSpPr/>
          <p:nvPr/>
        </p:nvSpPr>
        <p:spPr>
          <a:xfrm rot="16200000">
            <a:off x="4735518" y="1518278"/>
            <a:ext cx="2094378" cy="1131221"/>
          </a:xfrm>
          <a:custGeom>
            <a:avLst/>
            <a:gdLst>
              <a:gd name="connsiteX0" fmla="*/ 0 w 3106458"/>
              <a:gd name="connsiteY0" fmla="*/ 1062122 h 1062122"/>
              <a:gd name="connsiteX1" fmla="*/ 1553229 w 3106458"/>
              <a:gd name="connsiteY1" fmla="*/ 0 h 1062122"/>
              <a:gd name="connsiteX2" fmla="*/ 3106458 w 3106458"/>
              <a:gd name="connsiteY2" fmla="*/ 1062122 h 1062122"/>
              <a:gd name="connsiteX3" fmla="*/ 0 w 3106458"/>
              <a:gd name="connsiteY3" fmla="*/ 1062122 h 1062122"/>
              <a:gd name="connsiteX0" fmla="*/ 0 w 3106458"/>
              <a:gd name="connsiteY0" fmla="*/ 1062122 h 1062122"/>
              <a:gd name="connsiteX1" fmla="*/ 1553229 w 3106458"/>
              <a:gd name="connsiteY1" fmla="*/ 0 h 1062122"/>
              <a:gd name="connsiteX2" fmla="*/ 2888790 w 3106458"/>
              <a:gd name="connsiteY2" fmla="*/ 892439 h 1062122"/>
              <a:gd name="connsiteX3" fmla="*/ 3106458 w 3106458"/>
              <a:gd name="connsiteY3" fmla="*/ 1062122 h 1062122"/>
              <a:gd name="connsiteX4" fmla="*/ 0 w 3106458"/>
              <a:gd name="connsiteY4" fmla="*/ 1062122 h 1062122"/>
              <a:gd name="connsiteX0" fmla="*/ 0 w 3106458"/>
              <a:gd name="connsiteY0" fmla="*/ 1062122 h 1062122"/>
              <a:gd name="connsiteX1" fmla="*/ 1553229 w 3106458"/>
              <a:gd name="connsiteY1" fmla="*/ 0 h 1062122"/>
              <a:gd name="connsiteX2" fmla="*/ 3096180 w 3106458"/>
              <a:gd name="connsiteY2" fmla="*/ 892439 h 1062122"/>
              <a:gd name="connsiteX3" fmla="*/ 3106458 w 3106458"/>
              <a:gd name="connsiteY3" fmla="*/ 1062122 h 1062122"/>
              <a:gd name="connsiteX4" fmla="*/ 0 w 3106458"/>
              <a:gd name="connsiteY4" fmla="*/ 1062122 h 1062122"/>
              <a:gd name="connsiteX0" fmla="*/ 0 w 3106458"/>
              <a:gd name="connsiteY0" fmla="*/ 1062122 h 1062122"/>
              <a:gd name="connsiteX1" fmla="*/ 277565 w 3106458"/>
              <a:gd name="connsiteY1" fmla="*/ 883012 h 1062122"/>
              <a:gd name="connsiteX2" fmla="*/ 1553229 w 3106458"/>
              <a:gd name="connsiteY2" fmla="*/ 0 h 1062122"/>
              <a:gd name="connsiteX3" fmla="*/ 3096180 w 3106458"/>
              <a:gd name="connsiteY3" fmla="*/ 892439 h 1062122"/>
              <a:gd name="connsiteX4" fmla="*/ 3106458 w 3106458"/>
              <a:gd name="connsiteY4" fmla="*/ 1062122 h 1062122"/>
              <a:gd name="connsiteX5" fmla="*/ 0 w 3106458"/>
              <a:gd name="connsiteY5" fmla="*/ 1062122 h 1062122"/>
              <a:gd name="connsiteX0" fmla="*/ 0 w 3106458"/>
              <a:gd name="connsiteY0" fmla="*/ 1062122 h 1062122"/>
              <a:gd name="connsiteX1" fmla="*/ 13615 w 3106458"/>
              <a:gd name="connsiteY1" fmla="*/ 883012 h 1062122"/>
              <a:gd name="connsiteX2" fmla="*/ 1553229 w 3106458"/>
              <a:gd name="connsiteY2" fmla="*/ 0 h 1062122"/>
              <a:gd name="connsiteX3" fmla="*/ 3096180 w 3106458"/>
              <a:gd name="connsiteY3" fmla="*/ 892439 h 1062122"/>
              <a:gd name="connsiteX4" fmla="*/ 3106458 w 3106458"/>
              <a:gd name="connsiteY4" fmla="*/ 1062122 h 1062122"/>
              <a:gd name="connsiteX5" fmla="*/ 0 w 3106458"/>
              <a:gd name="connsiteY5" fmla="*/ 1062122 h 1062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06458" h="1062122">
                <a:moveTo>
                  <a:pt x="0" y="1062122"/>
                </a:moveTo>
                <a:lnTo>
                  <a:pt x="13615" y="883012"/>
                </a:lnTo>
                <a:lnTo>
                  <a:pt x="1553229" y="0"/>
                </a:lnTo>
                <a:lnTo>
                  <a:pt x="3096180" y="892439"/>
                </a:lnTo>
                <a:lnTo>
                  <a:pt x="3106458" y="1062122"/>
                </a:lnTo>
                <a:lnTo>
                  <a:pt x="0" y="1062122"/>
                </a:lnTo>
                <a:close/>
              </a:path>
            </a:pathLst>
          </a:custGeom>
          <a:gradFill flip="none" rotWithShape="1">
            <a:gsLst>
              <a:gs pos="67000">
                <a:schemeClr val="accent1">
                  <a:lumMod val="20000"/>
                  <a:lumOff val="80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6200000" scaled="0"/>
            <a:tileRect/>
          </a:gradFill>
          <a:ln w="28575">
            <a:noFill/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Transmission X-rays &amp; Z Backscatter X-rays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Core Technology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136653-2992-4D1A-83F8-A75F364F73BA}" type="slidenum">
              <a:rPr lang="en-US">
                <a:latin typeface="+mj-lt"/>
              </a:rPr>
              <a:pPr>
                <a:defRPr/>
              </a:pPr>
              <a:t>5</a:t>
            </a:fld>
            <a:endParaRPr lang="en-US" dirty="0">
              <a:latin typeface="+mj-lt"/>
            </a:endParaRPr>
          </a:p>
        </p:txBody>
      </p:sp>
      <p:sp>
        <p:nvSpPr>
          <p:cNvPr id="72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2014 Company Confidential</a:t>
            </a:r>
            <a:endParaRPr lang="en-US" dirty="0"/>
          </a:p>
        </p:txBody>
      </p: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6547415" y="905437"/>
            <a:ext cx="2142817" cy="2443292"/>
            <a:chOff x="5231605" y="2330450"/>
            <a:chExt cx="3176588" cy="3216821"/>
          </a:xfrm>
        </p:grpSpPr>
        <p:pic>
          <p:nvPicPr>
            <p:cNvPr id="28682" name="Picture 10" descr="Gemini-3threat-dualenergy"/>
            <p:cNvPicPr>
              <a:picLocks noChangeAspect="1" noChangeArrowheads="1"/>
            </p:cNvPicPr>
            <p:nvPr/>
          </p:nvPicPr>
          <p:blipFill>
            <a:blip r:embed="rId4" cstate="print"/>
            <a:srcRect l="1755" t="420" r="2171" b="-996"/>
            <a:stretch>
              <a:fillRect/>
            </a:stretch>
          </p:blipFill>
          <p:spPr bwMode="auto">
            <a:xfrm>
              <a:off x="5257800" y="2330450"/>
              <a:ext cx="3124200" cy="2882900"/>
            </a:xfrm>
            <a:prstGeom prst="rect">
              <a:avLst/>
            </a:prstGeom>
            <a:noFill/>
            <a:ln w="22225">
              <a:noFill/>
              <a:miter lim="800000"/>
              <a:headEnd/>
              <a:tailEnd/>
            </a:ln>
          </p:spPr>
        </p:pic>
        <p:sp>
          <p:nvSpPr>
            <p:cNvPr id="28683" name="Rectangle 9"/>
            <p:cNvSpPr>
              <a:spLocks noChangeArrowheads="1"/>
            </p:cNvSpPr>
            <p:nvPr/>
          </p:nvSpPr>
          <p:spPr bwMode="auto">
            <a:xfrm>
              <a:off x="5231605" y="5202837"/>
              <a:ext cx="3176588" cy="344434"/>
            </a:xfrm>
            <a:prstGeom prst="rect">
              <a:avLst/>
            </a:prstGeom>
            <a:noFill/>
            <a:ln w="38100" cap="sq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100" dirty="0">
                  <a:solidFill>
                    <a:schemeClr val="accent3"/>
                  </a:solidFill>
                  <a:latin typeface="+mn-lt"/>
                </a:rPr>
                <a:t>TRANSMISSION X-RAY</a:t>
              </a:r>
            </a:p>
          </p:txBody>
        </p:sp>
      </p:grpSp>
      <p:sp>
        <p:nvSpPr>
          <p:cNvPr id="28681" name="TextBox 10"/>
          <p:cNvSpPr txBox="1">
            <a:spLocks noChangeArrowheads="1"/>
          </p:cNvSpPr>
          <p:nvPr/>
        </p:nvSpPr>
        <p:spPr bwMode="auto">
          <a:xfrm>
            <a:off x="2626424" y="5907333"/>
            <a:ext cx="59626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dirty="0">
                <a:solidFill>
                  <a:srgbClr val="FFFFFF"/>
                </a:solidFill>
              </a:rPr>
              <a:t>Core Technologies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3962400" y="966139"/>
            <a:ext cx="1433732" cy="2705863"/>
            <a:chOff x="2883166" y="2286319"/>
            <a:chExt cx="2532765" cy="2997759"/>
          </a:xfrm>
        </p:grpSpPr>
        <p:sp>
          <p:nvSpPr>
            <p:cNvPr id="22" name="Rectangle 21"/>
            <p:cNvSpPr/>
            <p:nvPr/>
          </p:nvSpPr>
          <p:spPr>
            <a:xfrm rot="10800000">
              <a:off x="3721719" y="2286319"/>
              <a:ext cx="1694212" cy="2716452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OffAxis1Left"/>
              <a:lightRig rig="soft" dir="t">
                <a:rot lat="0" lon="0" rev="3600000"/>
              </a:lightRig>
            </a:scene3d>
            <a:sp3d extrusionH="69850" prstMaterial="translucentPowder">
              <a:bevelT prst="slope"/>
              <a:extrusionClr>
                <a:srgbClr val="4F81BD">
                  <a:lumMod val="75000"/>
                </a:srgbClr>
              </a:extrusionClr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TextBox 47"/>
            <p:cNvSpPr txBox="1"/>
            <p:nvPr/>
          </p:nvSpPr>
          <p:spPr bwMode="auto">
            <a:xfrm>
              <a:off x="2883166" y="5002771"/>
              <a:ext cx="1387552" cy="281307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/>
                  </a:solidFill>
                  <a:latin typeface="+mn-lt"/>
                </a:rPr>
                <a:t>Detector</a:t>
              </a:r>
            </a:p>
          </p:txBody>
        </p:sp>
      </p:grpSp>
      <p:cxnSp>
        <p:nvCxnSpPr>
          <p:cNvPr id="32" name="Straight Arrow Connector 31"/>
          <p:cNvCxnSpPr/>
          <p:nvPr/>
        </p:nvCxnSpPr>
        <p:spPr>
          <a:xfrm flipV="1">
            <a:off x="1900061" y="1490302"/>
            <a:ext cx="2915111" cy="944289"/>
          </a:xfrm>
          <a:prstGeom prst="straightConnector1">
            <a:avLst/>
          </a:prstGeom>
          <a:ln w="15875"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1883050" y="1848413"/>
            <a:ext cx="2932119" cy="591607"/>
          </a:xfrm>
          <a:prstGeom prst="straightConnector1">
            <a:avLst/>
          </a:prstGeom>
          <a:ln w="15875"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1900061" y="2199427"/>
            <a:ext cx="2915111" cy="240592"/>
          </a:xfrm>
          <a:prstGeom prst="straightConnector1">
            <a:avLst/>
          </a:prstGeom>
          <a:ln w="15875"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1883050" y="2434592"/>
            <a:ext cx="2932119" cy="75661"/>
          </a:xfrm>
          <a:prstGeom prst="straightConnector1">
            <a:avLst/>
          </a:prstGeom>
          <a:ln w="15875"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1940390" y="2472423"/>
            <a:ext cx="2874781" cy="292935"/>
          </a:xfrm>
          <a:prstGeom prst="straightConnector1">
            <a:avLst/>
          </a:prstGeom>
          <a:ln w="15875"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1900058" y="2510253"/>
            <a:ext cx="2866794" cy="537331"/>
          </a:xfrm>
          <a:prstGeom prst="straightConnector1">
            <a:avLst/>
          </a:prstGeom>
          <a:ln w="15875"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1580109" y="2278258"/>
            <a:ext cx="896399" cy="700751"/>
            <a:chOff x="823452" y="3581356"/>
            <a:chExt cx="896399" cy="700751"/>
          </a:xfrm>
        </p:grpSpPr>
        <p:sp>
          <p:nvSpPr>
            <p:cNvPr id="16" name="Rectangle 15"/>
            <p:cNvSpPr/>
            <p:nvPr/>
          </p:nvSpPr>
          <p:spPr>
            <a:xfrm>
              <a:off x="903514" y="3581356"/>
              <a:ext cx="560440" cy="342900"/>
            </a:xfrm>
            <a:custGeom>
              <a:avLst/>
              <a:gdLst/>
              <a:ahLst/>
              <a:cxnLst/>
              <a:rect l="l" t="t" r="r" b="b"/>
              <a:pathLst>
                <a:path w="723725" h="342900">
                  <a:moveTo>
                    <a:pt x="0" y="0"/>
                  </a:moveTo>
                  <a:lnTo>
                    <a:pt x="511628" y="0"/>
                  </a:lnTo>
                  <a:lnTo>
                    <a:pt x="511628" y="85802"/>
                  </a:lnTo>
                  <a:lnTo>
                    <a:pt x="723725" y="85802"/>
                  </a:lnTo>
                  <a:lnTo>
                    <a:pt x="723725" y="268682"/>
                  </a:lnTo>
                  <a:lnTo>
                    <a:pt x="511628" y="268682"/>
                  </a:lnTo>
                  <a:lnTo>
                    <a:pt x="511628" y="342900"/>
                  </a:lnTo>
                  <a:lnTo>
                    <a:pt x="0" y="342900"/>
                  </a:lnTo>
                  <a:close/>
                </a:path>
              </a:pathLst>
            </a:custGeom>
            <a:gradFill>
              <a:gsLst>
                <a:gs pos="0">
                  <a:srgbClr val="5F5F5F"/>
                </a:gs>
                <a:gs pos="52000">
                  <a:srgbClr val="FFFFFF"/>
                </a:gs>
                <a:gs pos="99000">
                  <a:schemeClr val="tx1">
                    <a:lumMod val="65000"/>
                    <a:lumOff val="35000"/>
                  </a:schemeClr>
                </a:gs>
              </a:gsLst>
              <a:lin ang="5400000" scaled="0"/>
            </a:gradFill>
            <a:ln w="28575">
              <a:noFill/>
            </a:ln>
            <a:effectLst/>
          </p:spPr>
          <p:style>
            <a:lnRef idx="1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schemeClr val="accent3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823452" y="4020497"/>
              <a:ext cx="896399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chemeClr val="accent3"/>
                  </a:solidFill>
                  <a:latin typeface="Arial Narrow" pitchFamily="34" charset="0"/>
                </a:rPr>
                <a:t>X-ray Source</a:t>
              </a:r>
            </a:p>
          </p:txBody>
        </p:sp>
      </p:grpSp>
      <p:sp>
        <p:nvSpPr>
          <p:cNvPr id="28" name="Isosceles Triangle 4"/>
          <p:cNvSpPr/>
          <p:nvPr/>
        </p:nvSpPr>
        <p:spPr>
          <a:xfrm rot="16200000">
            <a:off x="4688423" y="4412233"/>
            <a:ext cx="2197793" cy="1131217"/>
          </a:xfrm>
          <a:custGeom>
            <a:avLst/>
            <a:gdLst>
              <a:gd name="connsiteX0" fmla="*/ 0 w 3106458"/>
              <a:gd name="connsiteY0" fmla="*/ 1062122 h 1062122"/>
              <a:gd name="connsiteX1" fmla="*/ 1553229 w 3106458"/>
              <a:gd name="connsiteY1" fmla="*/ 0 h 1062122"/>
              <a:gd name="connsiteX2" fmla="*/ 3106458 w 3106458"/>
              <a:gd name="connsiteY2" fmla="*/ 1062122 h 1062122"/>
              <a:gd name="connsiteX3" fmla="*/ 0 w 3106458"/>
              <a:gd name="connsiteY3" fmla="*/ 1062122 h 1062122"/>
              <a:gd name="connsiteX0" fmla="*/ 0 w 3106458"/>
              <a:gd name="connsiteY0" fmla="*/ 1062122 h 1062122"/>
              <a:gd name="connsiteX1" fmla="*/ 1553229 w 3106458"/>
              <a:gd name="connsiteY1" fmla="*/ 0 h 1062122"/>
              <a:gd name="connsiteX2" fmla="*/ 2888790 w 3106458"/>
              <a:gd name="connsiteY2" fmla="*/ 892439 h 1062122"/>
              <a:gd name="connsiteX3" fmla="*/ 3106458 w 3106458"/>
              <a:gd name="connsiteY3" fmla="*/ 1062122 h 1062122"/>
              <a:gd name="connsiteX4" fmla="*/ 0 w 3106458"/>
              <a:gd name="connsiteY4" fmla="*/ 1062122 h 1062122"/>
              <a:gd name="connsiteX0" fmla="*/ 0 w 3106458"/>
              <a:gd name="connsiteY0" fmla="*/ 1062122 h 1062122"/>
              <a:gd name="connsiteX1" fmla="*/ 1553229 w 3106458"/>
              <a:gd name="connsiteY1" fmla="*/ 0 h 1062122"/>
              <a:gd name="connsiteX2" fmla="*/ 3096180 w 3106458"/>
              <a:gd name="connsiteY2" fmla="*/ 892439 h 1062122"/>
              <a:gd name="connsiteX3" fmla="*/ 3106458 w 3106458"/>
              <a:gd name="connsiteY3" fmla="*/ 1062122 h 1062122"/>
              <a:gd name="connsiteX4" fmla="*/ 0 w 3106458"/>
              <a:gd name="connsiteY4" fmla="*/ 1062122 h 1062122"/>
              <a:gd name="connsiteX0" fmla="*/ 0 w 3106458"/>
              <a:gd name="connsiteY0" fmla="*/ 1062122 h 1062122"/>
              <a:gd name="connsiteX1" fmla="*/ 277565 w 3106458"/>
              <a:gd name="connsiteY1" fmla="*/ 883012 h 1062122"/>
              <a:gd name="connsiteX2" fmla="*/ 1553229 w 3106458"/>
              <a:gd name="connsiteY2" fmla="*/ 0 h 1062122"/>
              <a:gd name="connsiteX3" fmla="*/ 3096180 w 3106458"/>
              <a:gd name="connsiteY3" fmla="*/ 892439 h 1062122"/>
              <a:gd name="connsiteX4" fmla="*/ 3106458 w 3106458"/>
              <a:gd name="connsiteY4" fmla="*/ 1062122 h 1062122"/>
              <a:gd name="connsiteX5" fmla="*/ 0 w 3106458"/>
              <a:gd name="connsiteY5" fmla="*/ 1062122 h 1062122"/>
              <a:gd name="connsiteX0" fmla="*/ 0 w 3106458"/>
              <a:gd name="connsiteY0" fmla="*/ 1062122 h 1062122"/>
              <a:gd name="connsiteX1" fmla="*/ 13615 w 3106458"/>
              <a:gd name="connsiteY1" fmla="*/ 883012 h 1062122"/>
              <a:gd name="connsiteX2" fmla="*/ 1553229 w 3106458"/>
              <a:gd name="connsiteY2" fmla="*/ 0 h 1062122"/>
              <a:gd name="connsiteX3" fmla="*/ 3096180 w 3106458"/>
              <a:gd name="connsiteY3" fmla="*/ 892439 h 1062122"/>
              <a:gd name="connsiteX4" fmla="*/ 3106458 w 3106458"/>
              <a:gd name="connsiteY4" fmla="*/ 1062122 h 1062122"/>
              <a:gd name="connsiteX5" fmla="*/ 0 w 3106458"/>
              <a:gd name="connsiteY5" fmla="*/ 1062122 h 1062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06458" h="1062122">
                <a:moveTo>
                  <a:pt x="0" y="1062122"/>
                </a:moveTo>
                <a:lnTo>
                  <a:pt x="13615" y="883012"/>
                </a:lnTo>
                <a:lnTo>
                  <a:pt x="1553229" y="0"/>
                </a:lnTo>
                <a:lnTo>
                  <a:pt x="3096180" y="892439"/>
                </a:lnTo>
                <a:lnTo>
                  <a:pt x="3106458" y="1062122"/>
                </a:lnTo>
                <a:lnTo>
                  <a:pt x="0" y="1062122"/>
                </a:lnTo>
                <a:close/>
              </a:path>
            </a:pathLst>
          </a:custGeom>
          <a:gradFill flip="none" rotWithShape="1">
            <a:gsLst>
              <a:gs pos="67000">
                <a:schemeClr val="accent1">
                  <a:lumMod val="20000"/>
                  <a:lumOff val="80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6200000" scaled="0"/>
            <a:tileRect/>
          </a:gradFill>
          <a:ln w="28575">
            <a:noFill/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3652407" y="3870235"/>
            <a:ext cx="1535924" cy="2528324"/>
            <a:chOff x="2164774" y="3156767"/>
            <a:chExt cx="1368152" cy="1576637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774" y="3156767"/>
              <a:ext cx="1368152" cy="1368152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 bwMode="auto">
            <a:xfrm>
              <a:off x="2781914" y="4541477"/>
              <a:ext cx="164552" cy="191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rtlCol="0">
              <a:spAutoFit/>
            </a:bodyPr>
            <a:lstStyle/>
            <a:p>
              <a:pPr algn="ctr"/>
              <a:endParaRPr lang="en-US" sz="1400" dirty="0" smtClean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2212402" y="3596199"/>
            <a:ext cx="1293336" cy="2621541"/>
            <a:chOff x="3574903" y="2286319"/>
            <a:chExt cx="1841028" cy="3132483"/>
          </a:xfrm>
        </p:grpSpPr>
        <p:sp>
          <p:nvSpPr>
            <p:cNvPr id="43" name="Rectangle 42"/>
            <p:cNvSpPr/>
            <p:nvPr/>
          </p:nvSpPr>
          <p:spPr>
            <a:xfrm rot="10800000">
              <a:off x="3721719" y="2286319"/>
              <a:ext cx="1694212" cy="2716452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OffAxis1Left"/>
              <a:lightRig rig="soft" dir="t">
                <a:rot lat="0" lon="0" rev="3600000"/>
              </a:lightRig>
            </a:scene3d>
            <a:sp3d extrusionH="69850" prstMaterial="translucentPowder">
              <a:bevelT prst="slope"/>
              <a:extrusionClr>
                <a:srgbClr val="4F81BD">
                  <a:lumMod val="75000"/>
                </a:srgbClr>
              </a:extrusionClr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TextBox 43"/>
            <p:cNvSpPr txBox="1"/>
            <p:nvPr/>
          </p:nvSpPr>
          <p:spPr bwMode="auto">
            <a:xfrm>
              <a:off x="3574903" y="5115397"/>
              <a:ext cx="899498" cy="303405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rtlCol="0">
              <a:spAutoFit/>
            </a:bodyPr>
            <a:lstStyle/>
            <a:p>
              <a:r>
                <a:rPr lang="en-US" sz="1050" dirty="0" smtClean="0">
                  <a:solidFill>
                    <a:schemeClr val="bg1"/>
                  </a:solidFill>
                  <a:latin typeface="+mn-lt"/>
                </a:rPr>
                <a:t>Detector</a:t>
              </a:r>
            </a:p>
          </p:txBody>
        </p:sp>
      </p:grpSp>
      <p:grpSp>
        <p:nvGrpSpPr>
          <p:cNvPr id="45" name="Group 11"/>
          <p:cNvGrpSpPr>
            <a:grpSpLocks/>
          </p:cNvGrpSpPr>
          <p:nvPr/>
        </p:nvGrpSpPr>
        <p:grpSpPr bwMode="auto">
          <a:xfrm>
            <a:off x="6348318" y="3974116"/>
            <a:ext cx="2575862" cy="2394402"/>
            <a:chOff x="4714857" y="2173288"/>
            <a:chExt cx="4130675" cy="3839683"/>
          </a:xfrm>
        </p:grpSpPr>
        <p:sp>
          <p:nvSpPr>
            <p:cNvPr id="46" name="Text Box 7"/>
            <p:cNvSpPr txBox="1">
              <a:spLocks noChangeArrowheads="1"/>
            </p:cNvSpPr>
            <p:nvPr/>
          </p:nvSpPr>
          <p:spPr bwMode="auto">
            <a:xfrm>
              <a:off x="4714857" y="5321997"/>
              <a:ext cx="4130675" cy="690974"/>
            </a:xfrm>
            <a:prstGeom prst="rect">
              <a:avLst/>
            </a:prstGeom>
            <a:noFill/>
            <a:ln w="158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100" dirty="0">
                  <a:solidFill>
                    <a:schemeClr val="accent3"/>
                  </a:solidFill>
                  <a:latin typeface="+mn-lt"/>
                </a:rPr>
                <a:t>Z BACKSCATTER X-RAY OF THE SAME SUITCASE</a:t>
              </a:r>
            </a:p>
          </p:txBody>
        </p:sp>
        <p:pic>
          <p:nvPicPr>
            <p:cNvPr id="47" name="Picture 14" descr="Gem_3threat_BX_LP.tif"/>
            <p:cNvPicPr>
              <a:picLocks noChangeAspect="1"/>
            </p:cNvPicPr>
            <p:nvPr/>
          </p:nvPicPr>
          <p:blipFill>
            <a:blip r:embed="rId5" cstate="print"/>
            <a:srcRect l="18849" t="6036" r="21230" b="9950"/>
            <a:stretch>
              <a:fillRect/>
            </a:stretch>
          </p:blipFill>
          <p:spPr bwMode="auto">
            <a:xfrm>
              <a:off x="5118100" y="2173288"/>
              <a:ext cx="3365500" cy="3109912"/>
            </a:xfrm>
            <a:prstGeom prst="rect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</p:spPr>
        </p:pic>
      </p:grpSp>
      <p:cxnSp>
        <p:nvCxnSpPr>
          <p:cNvPr id="49" name="Straight Arrow Connector 48"/>
          <p:cNvCxnSpPr/>
          <p:nvPr/>
        </p:nvCxnSpPr>
        <p:spPr>
          <a:xfrm flipV="1">
            <a:off x="2203358" y="4245169"/>
            <a:ext cx="2915111" cy="944289"/>
          </a:xfrm>
          <a:prstGeom prst="straightConnector1">
            <a:avLst/>
          </a:prstGeom>
          <a:ln w="15875"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2186352" y="4603279"/>
            <a:ext cx="2932119" cy="591607"/>
          </a:xfrm>
          <a:prstGeom prst="straightConnector1">
            <a:avLst/>
          </a:prstGeom>
          <a:ln w="15875"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2203358" y="4954292"/>
            <a:ext cx="2915111" cy="240592"/>
          </a:xfrm>
          <a:prstGeom prst="straightConnector1">
            <a:avLst/>
          </a:prstGeom>
          <a:ln w="15875"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2186352" y="5189457"/>
            <a:ext cx="2932119" cy="75661"/>
          </a:xfrm>
          <a:prstGeom prst="straightConnector1">
            <a:avLst/>
          </a:prstGeom>
          <a:ln w="15875"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2243687" y="5227288"/>
            <a:ext cx="2874781" cy="292935"/>
          </a:xfrm>
          <a:prstGeom prst="straightConnector1">
            <a:avLst/>
          </a:prstGeom>
          <a:ln w="15875"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2203356" y="5265118"/>
            <a:ext cx="2866794" cy="537331"/>
          </a:xfrm>
          <a:prstGeom prst="straightConnector1">
            <a:avLst/>
          </a:prstGeom>
          <a:ln w="15875"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H="1" flipV="1">
            <a:off x="3045526" y="4836396"/>
            <a:ext cx="2048623" cy="4391"/>
          </a:xfrm>
          <a:prstGeom prst="straightConnector1">
            <a:avLst/>
          </a:prstGeom>
          <a:ln w="15875">
            <a:solidFill>
              <a:srgbClr val="008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H="1" flipV="1">
            <a:off x="3055115" y="5125597"/>
            <a:ext cx="2085014" cy="71451"/>
          </a:xfrm>
          <a:prstGeom prst="straightConnector1">
            <a:avLst/>
          </a:prstGeom>
          <a:ln w="15875">
            <a:solidFill>
              <a:srgbClr val="008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flipH="1" flipV="1">
            <a:off x="3021295" y="4954293"/>
            <a:ext cx="2085015" cy="227015"/>
          </a:xfrm>
          <a:prstGeom prst="straightConnector1">
            <a:avLst/>
          </a:prstGeom>
          <a:ln w="15875">
            <a:solidFill>
              <a:srgbClr val="008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H="1" flipV="1">
            <a:off x="3055115" y="5225699"/>
            <a:ext cx="2072822" cy="66839"/>
          </a:xfrm>
          <a:prstGeom prst="straightConnector1">
            <a:avLst/>
          </a:prstGeom>
          <a:ln w="15875">
            <a:solidFill>
              <a:srgbClr val="008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H="1" flipV="1">
            <a:off x="3033454" y="4497489"/>
            <a:ext cx="2176828" cy="95915"/>
          </a:xfrm>
          <a:prstGeom prst="straightConnector1">
            <a:avLst/>
          </a:prstGeom>
          <a:ln w="15875">
            <a:solidFill>
              <a:srgbClr val="008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H="1">
            <a:off x="3066393" y="5292536"/>
            <a:ext cx="2060691" cy="0"/>
          </a:xfrm>
          <a:prstGeom prst="straightConnector1">
            <a:avLst/>
          </a:prstGeom>
          <a:ln w="15875">
            <a:solidFill>
              <a:srgbClr val="008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 flipV="1">
            <a:off x="3024325" y="5600205"/>
            <a:ext cx="2078948" cy="91552"/>
          </a:xfrm>
          <a:prstGeom prst="straightConnector1">
            <a:avLst/>
          </a:prstGeom>
          <a:ln w="15875">
            <a:solidFill>
              <a:srgbClr val="008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H="1">
            <a:off x="3055115" y="5802448"/>
            <a:ext cx="2078948" cy="71880"/>
          </a:xfrm>
          <a:prstGeom prst="straightConnector1">
            <a:avLst/>
          </a:prstGeom>
          <a:ln w="15875">
            <a:solidFill>
              <a:srgbClr val="008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H="1" flipV="1">
            <a:off x="3066393" y="5385104"/>
            <a:ext cx="2066879" cy="98756"/>
          </a:xfrm>
          <a:prstGeom prst="straightConnector1">
            <a:avLst/>
          </a:prstGeom>
          <a:ln w="15875">
            <a:solidFill>
              <a:srgbClr val="008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H="1" flipV="1">
            <a:off x="3033454" y="5674110"/>
            <a:ext cx="1894072" cy="218603"/>
          </a:xfrm>
          <a:prstGeom prst="straightConnector1">
            <a:avLst/>
          </a:prstGeom>
          <a:ln w="15875">
            <a:solidFill>
              <a:srgbClr val="008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H="1" flipV="1">
            <a:off x="3066389" y="5202385"/>
            <a:ext cx="2097082" cy="40329"/>
          </a:xfrm>
          <a:prstGeom prst="straightConnector1">
            <a:avLst/>
          </a:prstGeom>
          <a:ln w="15875">
            <a:solidFill>
              <a:srgbClr val="008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flipH="1">
            <a:off x="3055115" y="4881817"/>
            <a:ext cx="2097082" cy="19749"/>
          </a:xfrm>
          <a:prstGeom prst="straightConnector1">
            <a:avLst/>
          </a:prstGeom>
          <a:ln w="15875">
            <a:solidFill>
              <a:srgbClr val="008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6"/>
          <p:cNvGrpSpPr/>
          <p:nvPr/>
        </p:nvGrpSpPr>
        <p:grpSpPr>
          <a:xfrm>
            <a:off x="1276750" y="5023433"/>
            <a:ext cx="966937" cy="650677"/>
            <a:chOff x="497017" y="3581356"/>
            <a:chExt cx="966937" cy="650677"/>
          </a:xfrm>
        </p:grpSpPr>
        <p:sp>
          <p:nvSpPr>
            <p:cNvPr id="68" name="Rectangle 15"/>
            <p:cNvSpPr/>
            <p:nvPr/>
          </p:nvSpPr>
          <p:spPr>
            <a:xfrm>
              <a:off x="903514" y="3581356"/>
              <a:ext cx="560440" cy="342900"/>
            </a:xfrm>
            <a:custGeom>
              <a:avLst/>
              <a:gdLst/>
              <a:ahLst/>
              <a:cxnLst/>
              <a:rect l="l" t="t" r="r" b="b"/>
              <a:pathLst>
                <a:path w="723725" h="342900">
                  <a:moveTo>
                    <a:pt x="0" y="0"/>
                  </a:moveTo>
                  <a:lnTo>
                    <a:pt x="511628" y="0"/>
                  </a:lnTo>
                  <a:lnTo>
                    <a:pt x="511628" y="85802"/>
                  </a:lnTo>
                  <a:lnTo>
                    <a:pt x="723725" y="85802"/>
                  </a:lnTo>
                  <a:lnTo>
                    <a:pt x="723725" y="268682"/>
                  </a:lnTo>
                  <a:lnTo>
                    <a:pt x="511628" y="268682"/>
                  </a:lnTo>
                  <a:lnTo>
                    <a:pt x="511628" y="342900"/>
                  </a:lnTo>
                  <a:lnTo>
                    <a:pt x="0" y="342900"/>
                  </a:lnTo>
                  <a:close/>
                </a:path>
              </a:pathLst>
            </a:custGeom>
            <a:gradFill>
              <a:gsLst>
                <a:gs pos="0">
                  <a:srgbClr val="5F5F5F"/>
                </a:gs>
                <a:gs pos="52000">
                  <a:srgbClr val="FFFFFF"/>
                </a:gs>
                <a:gs pos="99000">
                  <a:schemeClr val="tx1">
                    <a:lumMod val="65000"/>
                    <a:lumOff val="35000"/>
                  </a:schemeClr>
                </a:gs>
              </a:gsLst>
              <a:lin ang="5400000" scaled="0"/>
            </a:gradFill>
            <a:ln w="28575">
              <a:noFill/>
            </a:ln>
            <a:effectLst/>
          </p:spPr>
          <p:style>
            <a:lnRef idx="1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TextBox 68"/>
            <p:cNvSpPr txBox="1"/>
            <p:nvPr/>
          </p:nvSpPr>
          <p:spPr bwMode="auto">
            <a:xfrm>
              <a:off x="497017" y="3924256"/>
              <a:ext cx="18473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rtlCol="0">
              <a:spAutoFit/>
            </a:bodyPr>
            <a:lstStyle/>
            <a:p>
              <a:endParaRPr lang="en-US" sz="1400" dirty="0" smtClean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</p:grpSp>
      <p:sp>
        <p:nvSpPr>
          <p:cNvPr id="70" name="Rectangle 6"/>
          <p:cNvSpPr txBox="1">
            <a:spLocks noChangeArrowheads="1"/>
          </p:cNvSpPr>
          <p:nvPr/>
        </p:nvSpPr>
        <p:spPr bwMode="auto">
          <a:xfrm>
            <a:off x="304677" y="3806868"/>
            <a:ext cx="1300233" cy="2031520"/>
          </a:xfrm>
          <a:prstGeom prst="roundRect">
            <a:avLst>
              <a:gd name="adj" fmla="val 6722"/>
            </a:avLst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175" indent="4763" algn="l" rtl="0" eaLnBrk="1" fontAlgn="base" hangingPunct="1">
              <a:spcBef>
                <a:spcPts val="1200"/>
              </a:spcBef>
              <a:spcAft>
                <a:spcPct val="0"/>
              </a:spcAft>
              <a:buFont typeface="Arial" pitchFamily="34" charset="0"/>
              <a:defRPr sz="18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231775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C00000"/>
              </a:buClr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30288" indent="-230188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SzPct val="80000"/>
              <a:buFont typeface="Wingdings 3" pitchFamily="18" charset="2"/>
              <a:buChar char="}"/>
              <a:tabLst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482725" indent="-28416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bg2">
                  <a:lumMod val="50000"/>
                </a:schemeClr>
              </a:buClr>
              <a:buSzPct val="90000"/>
              <a:buFont typeface="Arial" pitchFamily="34" charset="0"/>
              <a:buChar char="–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944688" indent="-231775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itchFamily="34" charset="0"/>
              <a:buChar char="»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1200" dirty="0" smtClean="0">
                <a:solidFill>
                  <a:schemeClr val="accent3"/>
                </a:solidFill>
              </a:rPr>
              <a:t>Z BACKSCATTER </a:t>
            </a:r>
            <a:r>
              <a:rPr lang="en-US" sz="1200" b="0" dirty="0" smtClean="0">
                <a:solidFill>
                  <a:schemeClr val="accent3"/>
                </a:solidFill>
              </a:rPr>
              <a:t>X-rays </a:t>
            </a:r>
            <a:r>
              <a:rPr lang="en-US" sz="1200" b="0" dirty="0">
                <a:solidFill>
                  <a:schemeClr val="accent3"/>
                </a:solidFill>
              </a:rPr>
              <a:t>detect by reflecting an X-ray beam from a target to a detector on the near side, creating </a:t>
            </a:r>
            <a:r>
              <a:rPr lang="en-US" sz="1200" b="0" dirty="0" smtClean="0">
                <a:solidFill>
                  <a:schemeClr val="accent3"/>
                </a:solidFill>
              </a:rPr>
              <a:t>an image </a:t>
            </a:r>
            <a:r>
              <a:rPr lang="en-US" sz="1200" b="0" dirty="0">
                <a:solidFill>
                  <a:schemeClr val="accent3"/>
                </a:solidFill>
              </a:rPr>
              <a:t>that is easy to interpret and understand. </a:t>
            </a:r>
          </a:p>
          <a:p>
            <a:pPr marL="0" indent="0"/>
            <a:endParaRPr lang="en-US" sz="1200" dirty="0">
              <a:solidFill>
                <a:schemeClr val="accent3"/>
              </a:solidFill>
            </a:endParaRPr>
          </a:p>
        </p:txBody>
      </p:sp>
      <p:sp>
        <p:nvSpPr>
          <p:cNvPr id="71" name="Rectangle 6"/>
          <p:cNvSpPr txBox="1">
            <a:spLocks noChangeArrowheads="1"/>
          </p:cNvSpPr>
          <p:nvPr/>
        </p:nvSpPr>
        <p:spPr bwMode="auto">
          <a:xfrm>
            <a:off x="304677" y="1697109"/>
            <a:ext cx="1300233" cy="1543899"/>
          </a:xfrm>
          <a:prstGeom prst="roundRect">
            <a:avLst>
              <a:gd name="adj" fmla="val 6722"/>
            </a:avLst>
          </a:prstGeom>
          <a:ln w="25400" cap="flat" cmpd="sng" algn="ctr">
            <a:solidFill>
              <a:schemeClr val="accent1"/>
            </a:solidFill>
            <a:prstDash val="solid"/>
            <a:miter lim="800000"/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175" indent="4763" algn="l" rtl="0" eaLnBrk="1" fontAlgn="base" hangingPunct="1">
              <a:spcBef>
                <a:spcPts val="1200"/>
              </a:spcBef>
              <a:spcAft>
                <a:spcPct val="0"/>
              </a:spcAft>
              <a:buFont typeface="Arial" pitchFamily="34" charset="0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231775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C00000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0288" indent="-230188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SzPct val="80000"/>
              <a:buFont typeface="Wingdings 3" pitchFamily="18" charset="2"/>
              <a:buChar char="}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2725" indent="-28416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bg2">
                  <a:lumMod val="50000"/>
                </a:schemeClr>
              </a:buClr>
              <a:buSzPct val="90000"/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4688" indent="-231775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1200" dirty="0" smtClean="0">
                <a:solidFill>
                  <a:schemeClr val="accent3"/>
                </a:solidFill>
              </a:rPr>
              <a:t>TRANSMISSION </a:t>
            </a:r>
            <a:br>
              <a:rPr lang="en-US" sz="1200" dirty="0" smtClean="0">
                <a:solidFill>
                  <a:schemeClr val="accent3"/>
                </a:solidFill>
              </a:rPr>
            </a:br>
            <a:r>
              <a:rPr lang="en-US" sz="1200" b="0" dirty="0" smtClean="0">
                <a:solidFill>
                  <a:schemeClr val="accent3"/>
                </a:solidFill>
              </a:rPr>
              <a:t>X-rays detect by passing an </a:t>
            </a:r>
            <a:br>
              <a:rPr lang="en-US" sz="1200" b="0" dirty="0" smtClean="0">
                <a:solidFill>
                  <a:schemeClr val="accent3"/>
                </a:solidFill>
              </a:rPr>
            </a:br>
            <a:r>
              <a:rPr lang="en-US" sz="1200" b="0" dirty="0" smtClean="0">
                <a:solidFill>
                  <a:schemeClr val="accent3"/>
                </a:solidFill>
              </a:rPr>
              <a:t>X-ray beam through a target to a detector </a:t>
            </a:r>
            <a:br>
              <a:rPr lang="en-US" sz="1200" b="0" dirty="0" smtClean="0">
                <a:solidFill>
                  <a:schemeClr val="accent3"/>
                </a:solidFill>
              </a:rPr>
            </a:br>
            <a:r>
              <a:rPr lang="en-US" sz="1200" b="0" dirty="0" smtClean="0">
                <a:solidFill>
                  <a:schemeClr val="accent3"/>
                </a:solidFill>
              </a:rPr>
              <a:t>on the far side</a:t>
            </a:r>
            <a:r>
              <a:rPr lang="en-US" sz="1200" dirty="0" smtClean="0">
                <a:solidFill>
                  <a:schemeClr val="accent3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15206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8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8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8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6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8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4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8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2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8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8"/>
                                            </p:cond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1" presetID="2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1"/>
                                            </p:cond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4"/>
                                            </p:cond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6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8"/>
                                            </p:cond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1" presetID="22" presetClass="entr" presetSubtype="2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1"/>
                                            </p:cond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4" presetID="2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4"/>
                                            </p:cond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2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8"/>
                                            </p:cond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1"/>
                                            </p:cond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4"/>
                                            </p:cond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7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8"/>
                                            </p:cond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1"/>
                                            </p:cond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4" presetID="22" presetClass="entr" presetSubtype="2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4"/>
                                            </p:cond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7"/>
                                            </p:cond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25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1"/>
                                            </p:cond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4"/>
                                            </p:cond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75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8"/>
                                            </p:cond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1"/>
                                            </p:cond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4" presetID="22" presetClass="entr" presetSubtype="2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4"/>
                                            </p:cond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3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8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28" grpId="0" animBg="1"/>
      <p:bldP spid="7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ounded Rectangle 30"/>
          <p:cNvSpPr/>
          <p:nvPr/>
        </p:nvSpPr>
        <p:spPr>
          <a:xfrm>
            <a:off x="6490448" y="1972157"/>
            <a:ext cx="2303929" cy="358667"/>
          </a:xfrm>
          <a:prstGeom prst="roundRect">
            <a:avLst>
              <a:gd name="adj" fmla="val 714"/>
            </a:avLst>
          </a:pr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49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 Z </a:t>
            </a:r>
            <a:r>
              <a:rPr lang="en-US" b="0" dirty="0" smtClean="0"/>
              <a:t>Specs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>
              <a:defRPr/>
            </a:pPr>
            <a:fld id="{F2C1CBA7-AD93-45BF-8912-DE8E3009ED76}" type="slidenum">
              <a:rPr lang="en-US" smtClean="0"/>
              <a:pPr algn="ctr">
                <a:defRPr/>
              </a:pPr>
              <a:t>6</a:t>
            </a:fld>
            <a:endParaRPr lang="en-US" dirty="0"/>
          </a:p>
        </p:txBody>
      </p:sp>
      <p:sp>
        <p:nvSpPr>
          <p:cNvPr id="14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</p:spPr>
        <p:txBody>
          <a:bodyPr/>
          <a:lstStyle/>
          <a:p>
            <a:r>
              <a:rPr lang="en-US" dirty="0" smtClean="0"/>
              <a:t>© 2014 Company Confidential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8036" t="20535" r="34264" b="699"/>
          <a:stretch/>
        </p:blipFill>
        <p:spPr>
          <a:xfrm>
            <a:off x="405442" y="1224951"/>
            <a:ext cx="5883216" cy="4347714"/>
          </a:xfrm>
          <a:prstGeom prst="rect">
            <a:avLst/>
          </a:prstGeom>
          <a:ln w="12700">
            <a:solidFill>
              <a:schemeClr val="bg2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6541466" y="2037356"/>
            <a:ext cx="2201891" cy="346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200" dirty="0">
                <a:solidFill>
                  <a:schemeClr val="bg1"/>
                </a:solidFill>
                <a:latin typeface="+mn-lt"/>
              </a:rPr>
              <a:t>Scanner Dimensions</a:t>
            </a:r>
          </a:p>
          <a:p>
            <a:pPr algn="l"/>
            <a:r>
              <a:rPr lang="en-US" sz="500" b="0" dirty="0" smtClean="0">
                <a:latin typeface="+mn-lt"/>
              </a:rPr>
              <a:t/>
            </a:r>
            <a:br>
              <a:rPr lang="en-US" sz="500" b="0" dirty="0" smtClean="0">
                <a:latin typeface="+mn-lt"/>
              </a:rPr>
            </a:br>
            <a:r>
              <a:rPr lang="en-US" sz="1200" b="0" dirty="0" smtClean="0">
                <a:latin typeface="+mn-lt"/>
              </a:rPr>
              <a:t>Length</a:t>
            </a:r>
            <a:r>
              <a:rPr lang="en-US" sz="1200" b="0" dirty="0">
                <a:latin typeface="+mn-lt"/>
              </a:rPr>
              <a:t>: 11.5 in (29.2 cm)</a:t>
            </a:r>
          </a:p>
          <a:p>
            <a:pPr algn="l"/>
            <a:r>
              <a:rPr lang="en-US" sz="1200" b="0" dirty="0">
                <a:latin typeface="+mn-lt"/>
              </a:rPr>
              <a:t>Width: 9.8 in (24.9 cm)</a:t>
            </a:r>
          </a:p>
          <a:p>
            <a:pPr algn="l"/>
            <a:r>
              <a:rPr lang="en-US" sz="1200" b="0" dirty="0">
                <a:latin typeface="+mn-lt"/>
              </a:rPr>
              <a:t>Height: 7.6 in (19.3 cm)</a:t>
            </a:r>
          </a:p>
          <a:p>
            <a:pPr algn="l"/>
            <a:r>
              <a:rPr lang="en-US" sz="1200" b="0" dirty="0">
                <a:latin typeface="+mn-lt"/>
              </a:rPr>
              <a:t>Weight: </a:t>
            </a:r>
            <a:r>
              <a:rPr lang="en-US" sz="1200" b="0" dirty="0" smtClean="0">
                <a:latin typeface="+mn-lt"/>
              </a:rPr>
              <a:t>9.2 </a:t>
            </a:r>
            <a:r>
              <a:rPr lang="en-US" sz="1200" b="0" dirty="0">
                <a:latin typeface="+mn-lt"/>
              </a:rPr>
              <a:t>lbs (</a:t>
            </a:r>
            <a:r>
              <a:rPr lang="en-US" sz="1200" b="0" dirty="0" smtClean="0">
                <a:latin typeface="+mn-lt"/>
              </a:rPr>
              <a:t>4.2 </a:t>
            </a:r>
            <a:r>
              <a:rPr lang="en-US" sz="1200" b="0" dirty="0">
                <a:latin typeface="+mn-lt"/>
              </a:rPr>
              <a:t>kg</a:t>
            </a:r>
            <a:r>
              <a:rPr lang="en-US" sz="1200" b="0" dirty="0" smtClean="0">
                <a:latin typeface="+mn-lt"/>
              </a:rPr>
              <a:t>)</a:t>
            </a:r>
          </a:p>
          <a:p>
            <a:pPr algn="l"/>
            <a:r>
              <a:rPr lang="en-US" sz="1200" dirty="0" smtClean="0">
                <a:latin typeface="+mn-lt"/>
              </a:rPr>
              <a:t>Operating </a:t>
            </a:r>
            <a:r>
              <a:rPr lang="en-US" sz="1200" dirty="0">
                <a:latin typeface="+mn-lt"/>
              </a:rPr>
              <a:t>Time: </a:t>
            </a:r>
            <a:r>
              <a:rPr lang="en-US" sz="1200" b="0" dirty="0" smtClean="0">
                <a:latin typeface="+mn-lt"/>
              </a:rPr>
              <a:t>4 </a:t>
            </a:r>
            <a:r>
              <a:rPr lang="en-US" sz="1200" b="0" dirty="0">
                <a:latin typeface="+mn-lt"/>
              </a:rPr>
              <a:t>hrs per battery charge (typical</a:t>
            </a:r>
            <a:r>
              <a:rPr lang="en-US" sz="1200" b="0" dirty="0" smtClean="0">
                <a:latin typeface="+mn-lt"/>
              </a:rPr>
              <a:t>, based </a:t>
            </a:r>
            <a:r>
              <a:rPr lang="en-US" sz="1200" b="0" dirty="0">
                <a:latin typeface="+mn-lt"/>
              </a:rPr>
              <a:t>on 25% duty cycle)</a:t>
            </a:r>
          </a:p>
          <a:p>
            <a:pPr algn="l"/>
            <a:r>
              <a:rPr lang="en-US" sz="1200" dirty="0">
                <a:latin typeface="+mn-lt"/>
              </a:rPr>
              <a:t>Scan Speed: </a:t>
            </a:r>
            <a:r>
              <a:rPr lang="en-US" sz="1200" b="0" dirty="0">
                <a:latin typeface="+mn-lt"/>
              </a:rPr>
              <a:t>6 in (15 cm) per second (typical)</a:t>
            </a:r>
          </a:p>
          <a:p>
            <a:pPr algn="l"/>
            <a:r>
              <a:rPr lang="en-US" sz="1200" dirty="0">
                <a:latin typeface="+mn-lt"/>
              </a:rPr>
              <a:t>Operating Environment: </a:t>
            </a:r>
            <a:r>
              <a:rPr lang="en-US" sz="1200" b="0" dirty="0">
                <a:latin typeface="+mn-lt"/>
              </a:rPr>
              <a:t>IP 54 Rated</a:t>
            </a:r>
          </a:p>
          <a:p>
            <a:pPr algn="l"/>
            <a:r>
              <a:rPr lang="en-US" sz="1200" dirty="0" smtClean="0">
                <a:latin typeface="+mn-lt"/>
              </a:rPr>
              <a:t>Operating </a:t>
            </a:r>
            <a:r>
              <a:rPr lang="en-US" sz="1200" dirty="0">
                <a:latin typeface="+mn-lt"/>
              </a:rPr>
              <a:t>Temperature: </a:t>
            </a:r>
            <a:r>
              <a:rPr lang="en-US" sz="1200" b="0" dirty="0">
                <a:latin typeface="+mn-lt"/>
              </a:rPr>
              <a:t>0° C to 45° </a:t>
            </a:r>
            <a:r>
              <a:rPr lang="en-US" sz="1200" b="0" dirty="0" smtClean="0">
                <a:latin typeface="+mn-lt"/>
              </a:rPr>
              <a:t>C (</a:t>
            </a:r>
            <a:r>
              <a:rPr lang="en-US" sz="1200" b="0" dirty="0">
                <a:latin typeface="+mn-lt"/>
              </a:rPr>
              <a:t>32° F to 113° F)</a:t>
            </a:r>
            <a:endParaRPr lang="en-US" sz="1200" dirty="0">
              <a:latin typeface="+mn-lt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490448" y="1974604"/>
            <a:ext cx="2303929" cy="3598061"/>
          </a:xfrm>
          <a:prstGeom prst="roundRect">
            <a:avLst>
              <a:gd name="adj" fmla="val 714"/>
            </a:avLst>
          </a:prstGeom>
          <a:noFill/>
          <a:ln w="28575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ounded Rectangle 28"/>
          <p:cNvSpPr/>
          <p:nvPr/>
        </p:nvSpPr>
        <p:spPr>
          <a:xfrm>
            <a:off x="405442" y="1224951"/>
            <a:ext cx="5883216" cy="4347714"/>
          </a:xfrm>
          <a:prstGeom prst="roundRect">
            <a:avLst>
              <a:gd name="adj" fmla="val 594"/>
            </a:avLst>
          </a:prstGeom>
          <a:noFill/>
          <a:ln w="28575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1448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472" y="362421"/>
            <a:ext cx="7264038" cy="584200"/>
          </a:xfrm>
        </p:spPr>
        <p:txBody>
          <a:bodyPr/>
          <a:lstStyle/>
          <a:p>
            <a:r>
              <a:rPr lang="en-US" dirty="0" smtClean="0"/>
              <a:t>System Components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FC1630-5BDC-4CD1-9938-F73F9946ACFC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42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2014 Company Confidential</a:t>
            </a:r>
            <a:endParaRPr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0" y="172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0" y="2984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27"/>
          <p:cNvSpPr>
            <a:spLocks noChangeArrowheads="1"/>
          </p:cNvSpPr>
          <p:nvPr/>
        </p:nvSpPr>
        <p:spPr bwMode="auto">
          <a:xfrm>
            <a:off x="457200" y="1165226"/>
            <a:ext cx="10636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tangle 30"/>
          <p:cNvSpPr>
            <a:spLocks noChangeArrowheads="1"/>
          </p:cNvSpPr>
          <p:nvPr/>
        </p:nvSpPr>
        <p:spPr bwMode="auto">
          <a:xfrm>
            <a:off x="2867025" y="3533776"/>
            <a:ext cx="10636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31"/>
          <p:cNvSpPr>
            <a:spLocks noChangeArrowheads="1"/>
          </p:cNvSpPr>
          <p:nvPr/>
        </p:nvSpPr>
        <p:spPr bwMode="auto">
          <a:xfrm>
            <a:off x="2973388" y="3562967"/>
            <a:ext cx="149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" name="Rectangle 34"/>
          <p:cNvSpPr>
            <a:spLocks noChangeArrowheads="1"/>
          </p:cNvSpPr>
          <p:nvPr/>
        </p:nvSpPr>
        <p:spPr bwMode="auto">
          <a:xfrm>
            <a:off x="7981950" y="3533776"/>
            <a:ext cx="2301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  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3" name="Rectangle 35"/>
          <p:cNvSpPr>
            <a:spLocks noChangeArrowheads="1"/>
          </p:cNvSpPr>
          <p:nvPr/>
        </p:nvSpPr>
        <p:spPr bwMode="auto">
          <a:xfrm>
            <a:off x="8143875" y="3533776"/>
            <a:ext cx="2301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  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4" name="Rectangle 36"/>
          <p:cNvSpPr>
            <a:spLocks noChangeArrowheads="1"/>
          </p:cNvSpPr>
          <p:nvPr/>
        </p:nvSpPr>
        <p:spPr bwMode="auto">
          <a:xfrm>
            <a:off x="8305800" y="3533776"/>
            <a:ext cx="10636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0" name="Rectangle 40"/>
          <p:cNvSpPr>
            <a:spLocks noChangeArrowheads="1"/>
          </p:cNvSpPr>
          <p:nvPr/>
        </p:nvSpPr>
        <p:spPr bwMode="auto">
          <a:xfrm>
            <a:off x="7243763" y="3803651"/>
            <a:ext cx="134938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1" name="Rectangle 41"/>
          <p:cNvSpPr>
            <a:spLocks noChangeArrowheads="1"/>
          </p:cNvSpPr>
          <p:nvPr/>
        </p:nvSpPr>
        <p:spPr bwMode="auto">
          <a:xfrm>
            <a:off x="5773738" y="4041776"/>
            <a:ext cx="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2" name="Rectangle 42"/>
          <p:cNvSpPr>
            <a:spLocks noChangeArrowheads="1"/>
          </p:cNvSpPr>
          <p:nvPr/>
        </p:nvSpPr>
        <p:spPr bwMode="auto">
          <a:xfrm>
            <a:off x="5294762" y="3125103"/>
            <a:ext cx="292759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Arial Narrow" pitchFamily="34" charset="0"/>
                <a:cs typeface="Arial" pitchFamily="34" charset="0"/>
              </a:rPr>
              <a:t>Tablet PC w/ASEInspection Software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Arial Narrow" pitchFamily="34" charset="0"/>
                <a:cs typeface="Arial" pitchFamily="34" charset="0"/>
              </a:rPr>
              <a:t> for Scan Image Viewing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>
                  <a:lumMod val="90000"/>
                  <a:lumOff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3" name="Rectangle 43"/>
          <p:cNvSpPr>
            <a:spLocks noChangeArrowheads="1"/>
          </p:cNvSpPr>
          <p:nvPr/>
        </p:nvSpPr>
        <p:spPr bwMode="auto">
          <a:xfrm>
            <a:off x="7864475" y="4041776"/>
            <a:ext cx="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4" name="Rectangle 44"/>
          <p:cNvSpPr>
            <a:spLocks noChangeArrowheads="1"/>
          </p:cNvSpPr>
          <p:nvPr/>
        </p:nvSpPr>
        <p:spPr bwMode="auto">
          <a:xfrm>
            <a:off x="7918450" y="4078288"/>
            <a:ext cx="1158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93" name="Rectangle 49"/>
          <p:cNvSpPr>
            <a:spLocks noChangeArrowheads="1"/>
          </p:cNvSpPr>
          <p:nvPr/>
        </p:nvSpPr>
        <p:spPr bwMode="auto">
          <a:xfrm>
            <a:off x="2793638" y="5943600"/>
            <a:ext cx="126957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Arial Narrow" pitchFamily="34" charset="0"/>
                <a:cs typeface="Arial" pitchFamily="34" charset="0"/>
              </a:rPr>
              <a:t>Battery Charger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>
                  <a:lumMod val="90000"/>
                  <a:lumOff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95" name="Rectangle 51"/>
          <p:cNvSpPr>
            <a:spLocks noChangeArrowheads="1"/>
          </p:cNvSpPr>
          <p:nvPr/>
        </p:nvSpPr>
        <p:spPr bwMode="auto">
          <a:xfrm>
            <a:off x="4990420" y="5886437"/>
            <a:ext cx="107240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Arial Narrow" pitchFamily="34" charset="0"/>
                <a:cs typeface="Arial" pitchFamily="34" charset="0"/>
              </a:rPr>
              <a:t>Rugged Case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>
                  <a:lumMod val="90000"/>
                  <a:lumOff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00" name="Rectangle 56"/>
          <p:cNvSpPr>
            <a:spLocks noChangeArrowheads="1"/>
          </p:cNvSpPr>
          <p:nvPr/>
        </p:nvSpPr>
        <p:spPr bwMode="auto">
          <a:xfrm>
            <a:off x="1417638" y="3856038"/>
            <a:ext cx="134938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03" name="Rectangle 58"/>
          <p:cNvSpPr>
            <a:spLocks noChangeArrowheads="1"/>
          </p:cNvSpPr>
          <p:nvPr/>
        </p:nvSpPr>
        <p:spPr bwMode="auto">
          <a:xfrm>
            <a:off x="2057400" y="3892551"/>
            <a:ext cx="1158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06" name="Rectangle 60"/>
          <p:cNvSpPr>
            <a:spLocks noChangeArrowheads="1"/>
          </p:cNvSpPr>
          <p:nvPr/>
        </p:nvSpPr>
        <p:spPr bwMode="auto">
          <a:xfrm>
            <a:off x="5318125" y="3094038"/>
            <a:ext cx="134938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08" name="Rectangle 62"/>
          <p:cNvSpPr>
            <a:spLocks noChangeArrowheads="1"/>
          </p:cNvSpPr>
          <p:nvPr/>
        </p:nvSpPr>
        <p:spPr bwMode="auto">
          <a:xfrm>
            <a:off x="5048250" y="3338513"/>
            <a:ext cx="1158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Rectangle 47"/>
          <p:cNvSpPr>
            <a:spLocks noChangeArrowheads="1"/>
          </p:cNvSpPr>
          <p:nvPr/>
        </p:nvSpPr>
        <p:spPr bwMode="auto">
          <a:xfrm>
            <a:off x="474741" y="5949374"/>
            <a:ext cx="1825821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Arial Narrow" pitchFamily="34" charset="0"/>
                <a:cs typeface="Arial" pitchFamily="34" charset="0"/>
              </a:rPr>
              <a:t>Two scanner batteries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cs typeface="Arial" pitchFamily="34" charset="0"/>
              </a:rPr>
              <a:t>(one in use, one spare)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>
                  <a:lumMod val="90000"/>
                  <a:lumOff val="10000"/>
                </a:schemeClr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3104" name="Rectangle 59"/>
          <p:cNvSpPr>
            <a:spLocks noChangeArrowheads="1"/>
          </p:cNvSpPr>
          <p:nvPr/>
        </p:nvSpPr>
        <p:spPr bwMode="auto">
          <a:xfrm>
            <a:off x="3686875" y="2224912"/>
            <a:ext cx="165910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Arial Narrow" pitchFamily="34" charset="0"/>
                <a:cs typeface="Arial" pitchFamily="34" charset="0"/>
              </a:rPr>
              <a:t>Communication Link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>
                  <a:lumMod val="90000"/>
                  <a:lumOff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07" name="Rectangle 61"/>
          <p:cNvSpPr>
            <a:spLocks noChangeArrowheads="1"/>
          </p:cNvSpPr>
          <p:nvPr/>
        </p:nvSpPr>
        <p:spPr bwMode="auto">
          <a:xfrm>
            <a:off x="3615575" y="2480676"/>
            <a:ext cx="193994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+mj-lt"/>
                <a:cs typeface="Arial" pitchFamily="34" charset="0"/>
              </a:rPr>
              <a:t>Wireless (Wi-Fi) &amp; Wired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>
                  <a:lumMod val="90000"/>
                  <a:lumOff val="10000"/>
                </a:schemeClr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41" name="Rectangle 51"/>
          <p:cNvSpPr>
            <a:spLocks noChangeArrowheads="1"/>
          </p:cNvSpPr>
          <p:nvPr/>
        </p:nvSpPr>
        <p:spPr bwMode="auto">
          <a:xfrm>
            <a:off x="7118016" y="5046114"/>
            <a:ext cx="1600868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Arial Narrow" pitchFamily="34" charset="0"/>
                <a:cs typeface="Arial" pitchFamily="34" charset="0"/>
              </a:rPr>
              <a:t>Not shown: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4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cs typeface="Arial" pitchFamily="34" charset="0"/>
              </a:rPr>
              <a:t>Quick Start Guide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4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cs typeface="Arial" pitchFamily="34" charset="0"/>
              </a:rPr>
              <a:t>Ethernet Cable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4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Power Cords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4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cs typeface="Arial" panose="020B0604020202020204" pitchFamily="34" charset="0"/>
              </a:rPr>
              <a:t>Calibration Dock</a:t>
            </a:r>
            <a:endParaRPr kumimoji="0" lang="en-US" sz="1600" i="0" u="none" strike="noStrike" cap="none" normalizeH="0" baseline="0" dirty="0" smtClean="0">
              <a:ln>
                <a:noFill/>
              </a:ln>
              <a:solidFill>
                <a:schemeClr val="tx1">
                  <a:lumMod val="90000"/>
                  <a:lumOff val="10000"/>
                </a:schemeClr>
              </a:solidFill>
              <a:effectLst/>
              <a:latin typeface="+mj-lt"/>
              <a:cs typeface="Arial" panose="020B0604020202020204" pitchFamily="34" charset="0"/>
            </a:endParaRPr>
          </a:p>
        </p:txBody>
      </p:sp>
      <p:pic>
        <p:nvPicPr>
          <p:cNvPr id="2050" name="Picture 2" descr="C:\Users\edward.woytaszek\AppData\Local\Microsoft\Windows\Temporary Internet Files\Content.Outlook\7RD90G0P\Hard-Case-I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744228"/>
            <a:ext cx="2186984" cy="212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edward.woytaszek\AppData\Local\Microsoft\Windows\Temporary Internet Files\Content.Outlook\7RD90G0P\scannerBatteryandChargerUnmounted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9090"/>
          <a:stretch/>
        </p:blipFill>
        <p:spPr bwMode="auto">
          <a:xfrm>
            <a:off x="472869" y="2663828"/>
            <a:ext cx="914400" cy="3211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edward.woytaszek\AppData\Local\Microsoft\Windows\Temporary Internet Files\Content.Outlook\7RD90G0P\scannerBatteryandChargerUnmounted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49175" y="4318001"/>
            <a:ext cx="728895" cy="155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edward.woytaszek\AppData\Local\Microsoft\Windows\Temporary Internet Files\Content.Outlook\7RD90G0P\scannerBatteryandChargerUnmounted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22429" y="4287250"/>
            <a:ext cx="1716658" cy="1518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177" y="719085"/>
            <a:ext cx="1457214" cy="2320992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784" y="1130553"/>
            <a:ext cx="2575731" cy="2010413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 rot="1419938">
            <a:off x="3414814" y="1566693"/>
            <a:ext cx="552145" cy="497655"/>
            <a:chOff x="3752491" y="1237256"/>
            <a:chExt cx="552145" cy="497655"/>
          </a:xfrm>
        </p:grpSpPr>
        <p:sp>
          <p:nvSpPr>
            <p:cNvPr id="11" name="Arc 10"/>
            <p:cNvSpPr/>
            <p:nvPr/>
          </p:nvSpPr>
          <p:spPr>
            <a:xfrm>
              <a:off x="3752491" y="1552755"/>
              <a:ext cx="182156" cy="182156"/>
            </a:xfrm>
            <a:prstGeom prst="arc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Arc 70"/>
            <p:cNvSpPr/>
            <p:nvPr/>
          </p:nvSpPr>
          <p:spPr>
            <a:xfrm>
              <a:off x="3766276" y="1391453"/>
              <a:ext cx="336741" cy="336741"/>
            </a:xfrm>
            <a:prstGeom prst="arc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Arc 71"/>
            <p:cNvSpPr/>
            <p:nvPr/>
          </p:nvSpPr>
          <p:spPr>
            <a:xfrm>
              <a:off x="3808778" y="1237256"/>
              <a:ext cx="495858" cy="495858"/>
            </a:xfrm>
            <a:prstGeom prst="arc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4" name="Straight Connector 13"/>
          <p:cNvCxnSpPr/>
          <p:nvPr/>
        </p:nvCxnSpPr>
        <p:spPr>
          <a:xfrm flipV="1">
            <a:off x="4069127" y="1527796"/>
            <a:ext cx="1245644" cy="211347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2" name="Group 81"/>
          <p:cNvGrpSpPr/>
          <p:nvPr/>
        </p:nvGrpSpPr>
        <p:grpSpPr>
          <a:xfrm rot="12168410">
            <a:off x="5403076" y="1175579"/>
            <a:ext cx="552145" cy="497655"/>
            <a:chOff x="3752491" y="1237256"/>
            <a:chExt cx="552145" cy="497655"/>
          </a:xfrm>
        </p:grpSpPr>
        <p:sp>
          <p:nvSpPr>
            <p:cNvPr id="83" name="Arc 82"/>
            <p:cNvSpPr/>
            <p:nvPr/>
          </p:nvSpPr>
          <p:spPr>
            <a:xfrm>
              <a:off x="3752491" y="1552755"/>
              <a:ext cx="182156" cy="182156"/>
            </a:xfrm>
            <a:prstGeom prst="arc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Arc 83"/>
            <p:cNvSpPr/>
            <p:nvPr/>
          </p:nvSpPr>
          <p:spPr>
            <a:xfrm>
              <a:off x="3766276" y="1391453"/>
              <a:ext cx="336741" cy="336741"/>
            </a:xfrm>
            <a:prstGeom prst="arc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5" name="Arc 84"/>
            <p:cNvSpPr/>
            <p:nvPr/>
          </p:nvSpPr>
          <p:spPr>
            <a:xfrm>
              <a:off x="3808778" y="1237256"/>
              <a:ext cx="495858" cy="495858"/>
            </a:xfrm>
            <a:prstGeom prst="arc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099" name="Rectangle 55"/>
          <p:cNvSpPr>
            <a:spLocks noChangeArrowheads="1"/>
          </p:cNvSpPr>
          <p:nvPr/>
        </p:nvSpPr>
        <p:spPr bwMode="auto">
          <a:xfrm>
            <a:off x="1517893" y="2993381"/>
            <a:ext cx="12952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Arial Narrow" pitchFamily="34" charset="0"/>
                <a:cs typeface="Arial" pitchFamily="34" charset="0"/>
              </a:rPr>
              <a:t>Scanner Module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>
                  <a:lumMod val="90000"/>
                  <a:lumOff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5168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 Z Safety</a:t>
            </a:r>
          </a:p>
        </p:txBody>
      </p:sp>
      <p:sp>
        <p:nvSpPr>
          <p:cNvPr id="3891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dirty="0" smtClean="0"/>
              <a:t>Electrically generated X-rays only</a:t>
            </a:r>
          </a:p>
          <a:p>
            <a:pPr lvl="1">
              <a:lnSpc>
                <a:spcPct val="80000"/>
              </a:lnSpc>
              <a:spcBef>
                <a:spcPct val="40000"/>
              </a:spcBef>
            </a:pPr>
            <a:r>
              <a:rPr lang="en-US" dirty="0" smtClean="0"/>
              <a:t>If the switch is off – the X-rays are off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dirty="0" smtClean="0"/>
              <a:t>Dose to scan object</a:t>
            </a:r>
          </a:p>
          <a:p>
            <a:pPr lvl="1">
              <a:lnSpc>
                <a:spcPct val="80000"/>
              </a:lnSpc>
              <a:spcBef>
                <a:spcPct val="40000"/>
              </a:spcBef>
            </a:pPr>
            <a:r>
              <a:rPr lang="en-US" dirty="0"/>
              <a:t>A typical dose to target, at 6 in/sec scan </a:t>
            </a:r>
            <a:r>
              <a:rPr lang="en-US" dirty="0" smtClean="0"/>
              <a:t>speed and </a:t>
            </a:r>
            <a:r>
              <a:rPr lang="en-US" dirty="0"/>
              <a:t>4 in. scan distance, is less </a:t>
            </a:r>
            <a:r>
              <a:rPr lang="en-US" dirty="0" smtClean="0"/>
              <a:t>than     0.10 </a:t>
            </a:r>
            <a:r>
              <a:rPr lang="en-US" dirty="0">
                <a:cs typeface="Arial" pitchFamily="34" charset="0"/>
              </a:rPr>
              <a:t>µ</a:t>
            </a:r>
            <a:r>
              <a:rPr lang="en-US" dirty="0" err="1"/>
              <a:t>Sv</a:t>
            </a:r>
            <a:r>
              <a:rPr lang="en-US" dirty="0" smtClean="0"/>
              <a:t>.</a:t>
            </a:r>
            <a:endParaRPr lang="en-US" dirty="0"/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dirty="0" smtClean="0"/>
              <a:t>Operator dose</a:t>
            </a:r>
          </a:p>
          <a:p>
            <a:pPr lvl="1">
              <a:lnSpc>
                <a:spcPct val="80000"/>
              </a:lnSpc>
              <a:spcBef>
                <a:spcPct val="40000"/>
              </a:spcBef>
            </a:pPr>
            <a:r>
              <a:rPr lang="en-US" dirty="0" smtClean="0"/>
              <a:t>Less than .5 </a:t>
            </a:r>
            <a:r>
              <a:rPr lang="en-US" dirty="0" smtClean="0">
                <a:cs typeface="Arial" pitchFamily="34" charset="0"/>
              </a:rPr>
              <a:t>µ</a:t>
            </a:r>
            <a:r>
              <a:rPr lang="en-US" dirty="0" smtClean="0"/>
              <a:t>Sv (100 </a:t>
            </a:r>
            <a:r>
              <a:rPr lang="en-US" dirty="0" smtClean="0">
                <a:cs typeface="Arial" pitchFamily="34" charset="0"/>
              </a:rPr>
              <a:t>µrem) </a:t>
            </a:r>
            <a:r>
              <a:rPr lang="en-US" dirty="0" smtClean="0"/>
              <a:t>in any one hour @ 100% Duty Cycle</a:t>
            </a:r>
          </a:p>
        </p:txBody>
      </p:sp>
      <p:sp>
        <p:nvSpPr>
          <p:cNvPr id="38914" name="Slide Number Placeholder 3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1F6E45E7-AF72-4055-9970-C54C49E8EFD1}" type="slidenum">
              <a:rPr lang="en-US" smtClean="0">
                <a:latin typeface="Arial" pitchFamily="34" charset="0"/>
              </a:rPr>
              <a:pPr/>
              <a:t>8</a:t>
            </a:fld>
            <a:endParaRPr lang="en-US" dirty="0" smtClean="0">
              <a:latin typeface="Arial" pitchFamily="34" charset="0"/>
            </a:endParaRPr>
          </a:p>
        </p:txBody>
      </p:sp>
      <p:graphicFrame>
        <p:nvGraphicFramePr>
          <p:cNvPr id="10" name="Group 5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8007146"/>
              </p:ext>
            </p:extLst>
          </p:nvPr>
        </p:nvGraphicFramePr>
        <p:xfrm>
          <a:off x="958645" y="3554361"/>
          <a:ext cx="6681020" cy="2633079"/>
        </p:xfrm>
        <a:graphic>
          <a:graphicData uri="http://schemas.openxmlformats.org/drawingml/2006/table">
            <a:tbl>
              <a:tblPr/>
              <a:tblGrid>
                <a:gridCol w="4088920"/>
                <a:gridCol w="2592100"/>
              </a:tblGrid>
              <a:tr h="37337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803775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One Mini Z Scan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&lt;10uR (&lt;0.1 uSv)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37337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2.4 hours in Denver</a:t>
                      </a: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 uR (1 uSV)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823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One hour on an airplane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300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uR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(3 uSv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37337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803775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Natural background radiation per day 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800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uR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(8 uSv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37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Chest X-Ray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10,000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uR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(100 uSv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37337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CAT scan (Head and Body)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110,000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uR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(1,100 uSv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37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Average radiation dose per year</a:t>
                      </a: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360,000 uR (3,600 uSv)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2283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 Z </a:t>
            </a:r>
            <a:r>
              <a:rPr lang="en-US" b="0" dirty="0" smtClean="0"/>
              <a:t>Safety</a:t>
            </a:r>
            <a:endParaRPr lang="en-US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160208"/>
            <a:ext cx="8426196" cy="496824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MINI Z system is safe for </a:t>
            </a:r>
            <a:r>
              <a:rPr lang="en-US" dirty="0" smtClean="0"/>
              <a:t>operators, bystanders</a:t>
            </a:r>
            <a:r>
              <a:rPr lang="en-US" dirty="0"/>
              <a:t>, and the environment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The MINI Z </a:t>
            </a:r>
            <a:r>
              <a:rPr lang="en-US" b="1" dirty="0" smtClean="0"/>
              <a:t>Operator Exposure </a:t>
            </a:r>
            <a:r>
              <a:rPr lang="en-US" dirty="0" smtClean="0"/>
              <a:t>levels</a:t>
            </a:r>
            <a:r>
              <a:rPr lang="en-US" b="1" dirty="0" smtClean="0"/>
              <a:t> </a:t>
            </a:r>
            <a:r>
              <a:rPr lang="en-US" dirty="0" smtClean="0"/>
              <a:t>conform</a:t>
            </a:r>
            <a:br>
              <a:rPr lang="en-US" dirty="0" smtClean="0"/>
            </a:br>
            <a:r>
              <a:rPr lang="en-US" dirty="0" smtClean="0"/>
              <a:t>with </a:t>
            </a:r>
            <a:r>
              <a:rPr lang="en-US" dirty="0"/>
              <a:t>the appropriate </a:t>
            </a:r>
            <a:r>
              <a:rPr lang="en-US" dirty="0" smtClean="0"/>
              <a:t>ICRP</a:t>
            </a:r>
            <a:r>
              <a:rPr lang="en-US" dirty="0"/>
              <a:t>, NCRP, </a:t>
            </a:r>
            <a:r>
              <a:rPr lang="en-US" dirty="0" smtClean="0"/>
              <a:t>and EURATOM</a:t>
            </a:r>
            <a:br>
              <a:rPr lang="en-US" dirty="0" smtClean="0"/>
            </a:br>
            <a:r>
              <a:rPr lang="en-US" dirty="0" smtClean="0"/>
              <a:t>radiation </a:t>
            </a:r>
            <a:r>
              <a:rPr lang="en-US" dirty="0"/>
              <a:t>safety </a:t>
            </a:r>
            <a:r>
              <a:rPr lang="en-US" dirty="0" smtClean="0"/>
              <a:t>standards.</a:t>
            </a:r>
          </a:p>
          <a:p>
            <a:pPr lvl="2"/>
            <a:r>
              <a:rPr lang="en-US" dirty="0" smtClean="0"/>
              <a:t>&lt;.5uSv/</a:t>
            </a:r>
            <a:r>
              <a:rPr lang="en-US" dirty="0" err="1" smtClean="0"/>
              <a:t>hr</a:t>
            </a:r>
            <a:r>
              <a:rPr lang="en-US" dirty="0" smtClean="0"/>
              <a:t> to operator at 100% duty cycle</a:t>
            </a:r>
          </a:p>
          <a:p>
            <a:pPr lvl="2"/>
            <a:r>
              <a:rPr lang="en-US" dirty="0" smtClean="0"/>
              <a:t>The Mini Z system shielding ensures that a</a:t>
            </a:r>
            <a:br>
              <a:rPr lang="en-US" dirty="0" smtClean="0"/>
            </a:br>
            <a:r>
              <a:rPr lang="en-US" dirty="0" smtClean="0"/>
              <a:t>full time Operator’s Exposure remains well</a:t>
            </a:r>
            <a:br>
              <a:rPr lang="en-US" dirty="0" smtClean="0"/>
            </a:br>
            <a:r>
              <a:rPr lang="en-US" dirty="0" smtClean="0"/>
              <a:t>below the NCRP, ICRP, and Euratom annual</a:t>
            </a:r>
            <a:br>
              <a:rPr lang="en-US" dirty="0" smtClean="0"/>
            </a:br>
            <a:r>
              <a:rPr lang="en-US" dirty="0" smtClean="0"/>
              <a:t>allowable radiation dose levels for the “general</a:t>
            </a:r>
            <a:br>
              <a:rPr lang="en-US" dirty="0" smtClean="0"/>
            </a:br>
            <a:r>
              <a:rPr lang="en-US" dirty="0" smtClean="0"/>
              <a:t>public and minors” of 100 milliRem (1 mSv).</a:t>
            </a:r>
          </a:p>
          <a:p>
            <a:pPr lvl="1"/>
            <a:r>
              <a:rPr lang="en-US" dirty="0" smtClean="0"/>
              <a:t>The MINI </a:t>
            </a:r>
            <a:r>
              <a:rPr lang="en-US" dirty="0"/>
              <a:t>Z </a:t>
            </a:r>
            <a:r>
              <a:rPr lang="en-US" b="1" dirty="0" smtClean="0"/>
              <a:t>Scan</a:t>
            </a:r>
            <a:r>
              <a:rPr lang="en-US" dirty="0" smtClean="0"/>
              <a:t> </a:t>
            </a:r>
            <a:r>
              <a:rPr lang="en-US" b="1" dirty="0" smtClean="0"/>
              <a:t>Dose</a:t>
            </a:r>
            <a:r>
              <a:rPr lang="en-US" dirty="0" smtClean="0"/>
              <a:t>, while limited, varies with scan motion</a:t>
            </a:r>
            <a:br>
              <a:rPr lang="en-US" dirty="0" smtClean="0"/>
            </a:br>
            <a:r>
              <a:rPr lang="en-US" dirty="0" smtClean="0"/>
              <a:t>and distance. A typical dose to target, at 6 in/sec scan speed</a:t>
            </a:r>
            <a:br>
              <a:rPr lang="en-US" dirty="0" smtClean="0"/>
            </a:br>
            <a:r>
              <a:rPr lang="en-US" dirty="0" smtClean="0"/>
              <a:t>and 4 in. scan distance, is </a:t>
            </a:r>
            <a:r>
              <a:rPr lang="en-US" dirty="0"/>
              <a:t>less than 10 </a:t>
            </a:r>
            <a:r>
              <a:rPr lang="en-US" dirty="0">
                <a:cs typeface="Arial" pitchFamily="34" charset="0"/>
              </a:rPr>
              <a:t>microR</a:t>
            </a:r>
            <a:r>
              <a:rPr lang="en-US" dirty="0"/>
              <a:t>em (0.10 </a:t>
            </a:r>
            <a:r>
              <a:rPr lang="en-US" dirty="0">
                <a:cs typeface="Arial" pitchFamily="34" charset="0"/>
              </a:rPr>
              <a:t>u</a:t>
            </a:r>
            <a:r>
              <a:rPr lang="en-US" dirty="0"/>
              <a:t>Sv</a:t>
            </a:r>
            <a:r>
              <a:rPr lang="en-US" dirty="0" smtClean="0"/>
              <a:t>).</a:t>
            </a:r>
            <a:endParaRPr lang="en-US" dirty="0"/>
          </a:p>
          <a:p>
            <a:pPr lvl="2"/>
            <a:r>
              <a:rPr lang="en-US" dirty="0" smtClean="0"/>
              <a:t>Although </a:t>
            </a:r>
            <a:r>
              <a:rPr lang="en-US" dirty="0"/>
              <a:t>the MINI Z is a </a:t>
            </a:r>
            <a:r>
              <a:rPr lang="en-US" dirty="0" smtClean="0"/>
              <a:t>low-energy and low-dose</a:t>
            </a:r>
            <a:br>
              <a:rPr lang="en-US" dirty="0" smtClean="0"/>
            </a:br>
            <a:r>
              <a:rPr lang="en-US" dirty="0" smtClean="0"/>
              <a:t>Z </a:t>
            </a:r>
            <a:r>
              <a:rPr lang="en-US" dirty="0"/>
              <a:t>Backscatter system, it is not </a:t>
            </a:r>
            <a:r>
              <a:rPr lang="en-US" dirty="0" smtClean="0"/>
              <a:t> designed </a:t>
            </a:r>
            <a:r>
              <a:rPr lang="en-US" dirty="0"/>
              <a:t>to </a:t>
            </a:r>
            <a:r>
              <a:rPr lang="en-US" dirty="0" smtClean="0"/>
              <a:t>scan people</a:t>
            </a:r>
            <a:r>
              <a:rPr lang="en-US" dirty="0"/>
              <a:t>. </a:t>
            </a:r>
            <a:endParaRPr lang="en-US" dirty="0" smtClean="0"/>
          </a:p>
          <a:p>
            <a:pPr lvl="2"/>
            <a:r>
              <a:rPr lang="en-US" dirty="0" smtClean="0"/>
              <a:t>The </a:t>
            </a:r>
            <a:r>
              <a:rPr lang="en-US" dirty="0"/>
              <a:t>MINI Z system must be used in accordance with </a:t>
            </a:r>
            <a:r>
              <a:rPr lang="en-US" dirty="0" smtClean="0"/>
              <a:t>the manufacturer’s </a:t>
            </a:r>
            <a:r>
              <a:rPr lang="en-US" dirty="0"/>
              <a:t>instructions and under the jurisdiction of local </a:t>
            </a:r>
            <a:r>
              <a:rPr lang="en-US" dirty="0" smtClean="0"/>
              <a:t>laws and </a:t>
            </a:r>
            <a:r>
              <a:rPr lang="en-US" dirty="0"/>
              <a:t>regulations</a:t>
            </a:r>
            <a:r>
              <a:rPr lang="en-US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2C1CBA7-AD93-45BF-8912-DE8E3009ED7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2014 Company Confidential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568" y="1581850"/>
            <a:ext cx="2987104" cy="310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 bwMode="auto">
          <a:xfrm>
            <a:off x="6367435" y="4756439"/>
            <a:ext cx="1627369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tx1"/>
                </a:solidFill>
                <a:latin typeface="Arial Narrow" pitchFamily="34" charset="0"/>
              </a:rPr>
              <a:t>Radiation Controlled Zone</a:t>
            </a:r>
          </a:p>
        </p:txBody>
      </p:sp>
    </p:spTree>
    <p:extLst>
      <p:ext uri="{BB962C8B-B14F-4D97-AF65-F5344CB8AC3E}">
        <p14:creationId xmlns:p14="http://schemas.microsoft.com/office/powerpoint/2010/main" val="9727804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SE_PPT_SEPT2014">
  <a:themeElements>
    <a:clrScheme name="Custom 1">
      <a:dk1>
        <a:srgbClr val="303030"/>
      </a:dk1>
      <a:lt1>
        <a:srgbClr val="FFFFFF"/>
      </a:lt1>
      <a:dk2>
        <a:srgbClr val="D21142"/>
      </a:dk2>
      <a:lt2>
        <a:srgbClr val="D5DAE1"/>
      </a:lt2>
      <a:accent1>
        <a:srgbClr val="4A5C78"/>
      </a:accent1>
      <a:accent2>
        <a:srgbClr val="CFA600"/>
      </a:accent2>
      <a:accent3>
        <a:srgbClr val="4A4D54"/>
      </a:accent3>
      <a:accent4>
        <a:srgbClr val="D21142"/>
      </a:accent4>
      <a:accent5>
        <a:srgbClr val="88A06A"/>
      </a:accent5>
      <a:accent6>
        <a:srgbClr val="42758B"/>
      </a:accent6>
      <a:hlink>
        <a:srgbClr val="D21142"/>
      </a:hlink>
      <a:folHlink>
        <a:srgbClr val="4A5C78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8575">
          <a:solidFill>
            <a:schemeClr val="bg1">
              <a:lumMod val="50000"/>
            </a:schemeClr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lt1">
            <a:hueOff val="0"/>
            <a:satOff val="0"/>
            <a:lumOff val="0"/>
            <a:alphaOff val="0"/>
          </a:schemeClr>
        </a:lnRef>
        <a:fillRef idx="1">
          <a:scrgbClr r="0" g="0" b="0"/>
        </a:fillRef>
        <a:effectRef idx="1">
          <a:schemeClr val="accent1">
            <a:tint val="50000"/>
            <a:hueOff val="0"/>
            <a:satOff val="0"/>
            <a:lumOff val="0"/>
            <a:alphaOff val="0"/>
          </a:schemeClr>
        </a:effectRef>
        <a:fontRef idx="minor">
          <a:schemeClr val="lt1">
            <a:hueOff val="0"/>
            <a:satOff val="0"/>
            <a:lumOff val="0"/>
            <a:alphaOff val="0"/>
          </a:schemeClr>
        </a:fontRef>
      </a:style>
    </a:spDef>
    <a:txDef>
      <a:spPr bwMode="auto">
        <a:noFill/>
        <a:ln w="9525">
          <a:noFill/>
          <a:miter lim="800000"/>
          <a:headEnd/>
          <a:tailEnd/>
        </a:ln>
      </a:spPr>
      <a:bodyPr wrap="square" rtlCol="0">
        <a:spAutoFit/>
      </a:bodyPr>
      <a:lstStyle>
        <a:defPPr>
          <a:defRPr sz="1400" dirty="0" err="1" smtClean="0">
            <a:solidFill>
              <a:schemeClr val="tx1"/>
            </a:solidFill>
            <a:latin typeface="Arial Narrow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SE_PPT_SEPT2014" id="{ED10803A-3714-440C-8327-2FC361FD2095}" vid="{3CB8C120-D1A4-41E9-BDD7-ACCAF063A63A}"/>
    </a:ext>
  </a:extLst>
</a:theme>
</file>

<file path=ppt/theme/theme2.xml><?xml version="1.0" encoding="utf-8"?>
<a:theme xmlns:a="http://schemas.openxmlformats.org/drawingml/2006/main" name="ASE_2010_Theme_Final">
  <a:themeElements>
    <a:clrScheme name="AS&amp;E Colors">
      <a:dk1>
        <a:srgbClr val="000000"/>
      </a:dk1>
      <a:lt1>
        <a:srgbClr val="FFFFFF"/>
      </a:lt1>
      <a:dk2>
        <a:srgbClr val="D21142"/>
      </a:dk2>
      <a:lt2>
        <a:srgbClr val="D5DAE1"/>
      </a:lt2>
      <a:accent1>
        <a:srgbClr val="4A5C78"/>
      </a:accent1>
      <a:accent2>
        <a:srgbClr val="F3A42F"/>
      </a:accent2>
      <a:accent3>
        <a:srgbClr val="BBBDC3"/>
      </a:accent3>
      <a:accent4>
        <a:srgbClr val="D32027"/>
      </a:accent4>
      <a:accent5>
        <a:srgbClr val="000000"/>
      </a:accent5>
      <a:accent6>
        <a:srgbClr val="4F81BD"/>
      </a:accent6>
      <a:hlink>
        <a:srgbClr val="D32027"/>
      </a:hlink>
      <a:folHlink>
        <a:srgbClr val="4A5C78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noFill/>
        <a:ln w="9525">
          <a:noFill/>
          <a:miter lim="800000"/>
          <a:headEnd/>
          <a:tailEnd/>
        </a:ln>
      </a:spPr>
      <a:bodyPr wrap="square" rtlCol="0">
        <a:spAutoFit/>
      </a:bodyPr>
      <a:lstStyle>
        <a:defPPr>
          <a:defRPr sz="1400" dirty="0" err="1" smtClean="0">
            <a:solidFill>
              <a:schemeClr val="tx1"/>
            </a:solidFill>
            <a:latin typeface="Arial Narrow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ASE2007</Template>
  <TotalTime>21861</TotalTime>
  <Words>680</Words>
  <Application>Microsoft Office PowerPoint</Application>
  <PresentationFormat>On-screen Show (4:3)</PresentationFormat>
  <Paragraphs>137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ＭＳ Ｐゴシック</vt:lpstr>
      <vt:lpstr>Arial</vt:lpstr>
      <vt:lpstr>Arial Narrow</vt:lpstr>
      <vt:lpstr>Times New Roman</vt:lpstr>
      <vt:lpstr>Wingdings 3</vt:lpstr>
      <vt:lpstr>ASE_PPT_SEPT2014</vt:lpstr>
      <vt:lpstr>ASE_2010_Theme_Final</vt:lpstr>
      <vt:lpstr> MINI Z Handheld Z Backscatter® Screening System Product Overview </vt:lpstr>
      <vt:lpstr>INTRODUCING MINI Z™  Handheld Z Backscatter® Screening System</vt:lpstr>
      <vt:lpstr>MINI Z Features Z Backscatter Technology</vt:lpstr>
      <vt:lpstr>How X-rays Interact With Matter</vt:lpstr>
      <vt:lpstr>Transmission X-rays &amp; Z Backscatter X-rays</vt:lpstr>
      <vt:lpstr>MINI Z Specs</vt:lpstr>
      <vt:lpstr>System Components</vt:lpstr>
      <vt:lpstr>Mini Z Safety</vt:lpstr>
      <vt:lpstr>MINI Z Safety</vt:lpstr>
    </vt:vector>
  </TitlesOfParts>
  <Company>AS&amp;E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 Z Customer presentation</dc:title>
  <dc:creator>Bill Baukus</dc:creator>
  <cp:lastModifiedBy>Freitas, Paul</cp:lastModifiedBy>
  <cp:revision>653</cp:revision>
  <cp:lastPrinted>2014-06-20T15:42:07Z</cp:lastPrinted>
  <dcterms:created xsi:type="dcterms:W3CDTF">2001-04-23T12:59:00Z</dcterms:created>
  <dcterms:modified xsi:type="dcterms:W3CDTF">2015-02-04T14:59:36Z</dcterms:modified>
</cp:coreProperties>
</file>